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2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8.xml"/><Relationship Id="rId98" Type="http://schemas.openxmlformats.org/officeDocument/2006/relationships/slide" Target="slides/slide97.xml"/><Relationship Id="rId97" Type="http://schemas.openxmlformats.org/officeDocument/2006/relationships/slide" Target="slides/slide96.xml"/><Relationship Id="rId96" Type="http://schemas.openxmlformats.org/officeDocument/2006/relationships/slide" Target="slides/slide95.xml"/><Relationship Id="rId95" Type="http://schemas.openxmlformats.org/officeDocument/2006/relationships/slide" Target="slides/slide94.xml"/><Relationship Id="rId94" Type="http://schemas.openxmlformats.org/officeDocument/2006/relationships/slide" Target="slides/slide93.xml"/><Relationship Id="rId93" Type="http://schemas.openxmlformats.org/officeDocument/2006/relationships/slide" Target="slides/slide92.xml"/><Relationship Id="rId92" Type="http://schemas.openxmlformats.org/officeDocument/2006/relationships/slide" Target="slides/slide91.xml"/><Relationship Id="rId91" Type="http://schemas.openxmlformats.org/officeDocument/2006/relationships/slide" Target="slides/slide90.xml"/><Relationship Id="rId90" Type="http://schemas.openxmlformats.org/officeDocument/2006/relationships/slide" Target="slides/slide89.xml"/><Relationship Id="rId9" Type="http://schemas.openxmlformats.org/officeDocument/2006/relationships/slide" Target="slides/slide8.xml"/><Relationship Id="rId89" Type="http://schemas.openxmlformats.org/officeDocument/2006/relationships/slide" Target="slides/slide88.xml"/><Relationship Id="rId88" Type="http://schemas.openxmlformats.org/officeDocument/2006/relationships/slide" Target="slides/slide87.xml"/><Relationship Id="rId87" Type="http://schemas.openxmlformats.org/officeDocument/2006/relationships/slide" Target="slides/slide86.xml"/><Relationship Id="rId86" Type="http://schemas.openxmlformats.org/officeDocument/2006/relationships/slide" Target="slides/slide85.xml"/><Relationship Id="rId85" Type="http://schemas.openxmlformats.org/officeDocument/2006/relationships/slide" Target="slides/slide84.xml"/><Relationship Id="rId84" Type="http://schemas.openxmlformats.org/officeDocument/2006/relationships/slide" Target="slides/slide83.xml"/><Relationship Id="rId83" Type="http://schemas.openxmlformats.org/officeDocument/2006/relationships/slide" Target="slides/slide82.xml"/><Relationship Id="rId82" Type="http://schemas.openxmlformats.org/officeDocument/2006/relationships/slide" Target="slides/slide81.xml"/><Relationship Id="rId81" Type="http://schemas.openxmlformats.org/officeDocument/2006/relationships/slide" Target="slides/slide80.xml"/><Relationship Id="rId80" Type="http://schemas.openxmlformats.org/officeDocument/2006/relationships/slide" Target="slides/slide79.xml"/><Relationship Id="rId8" Type="http://schemas.openxmlformats.org/officeDocument/2006/relationships/slide" Target="slides/slide7.xml"/><Relationship Id="rId79" Type="http://schemas.openxmlformats.org/officeDocument/2006/relationships/slide" Target="slides/slide78.xml"/><Relationship Id="rId78" Type="http://schemas.openxmlformats.org/officeDocument/2006/relationships/slide" Target="slides/slide77.xml"/><Relationship Id="rId77" Type="http://schemas.openxmlformats.org/officeDocument/2006/relationships/slide" Target="slides/slide76.xml"/><Relationship Id="rId76" Type="http://schemas.openxmlformats.org/officeDocument/2006/relationships/slide" Target="slides/slide75.xml"/><Relationship Id="rId75" Type="http://schemas.openxmlformats.org/officeDocument/2006/relationships/slide" Target="slides/slide74.xml"/><Relationship Id="rId74" Type="http://schemas.openxmlformats.org/officeDocument/2006/relationships/slide" Target="slides/slide73.xml"/><Relationship Id="rId73" Type="http://schemas.openxmlformats.org/officeDocument/2006/relationships/slide" Target="slides/slide72.xml"/><Relationship Id="rId72" Type="http://schemas.openxmlformats.org/officeDocument/2006/relationships/slide" Target="slides/slide71.xml"/><Relationship Id="rId71" Type="http://schemas.openxmlformats.org/officeDocument/2006/relationships/slide" Target="slides/slide70.xml"/><Relationship Id="rId70" Type="http://schemas.openxmlformats.org/officeDocument/2006/relationships/slide" Target="slides/slide69.xml"/><Relationship Id="rId7" Type="http://schemas.openxmlformats.org/officeDocument/2006/relationships/slide" Target="slides/slide6.xml"/><Relationship Id="rId69" Type="http://schemas.openxmlformats.org/officeDocument/2006/relationships/slide" Target="slides/slide68.xml"/><Relationship Id="rId68" Type="http://schemas.openxmlformats.org/officeDocument/2006/relationships/slide" Target="slides/slide67.xml"/><Relationship Id="rId67" Type="http://schemas.openxmlformats.org/officeDocument/2006/relationships/slide" Target="slides/slide66.xml"/><Relationship Id="rId66" Type="http://schemas.openxmlformats.org/officeDocument/2006/relationships/slide" Target="slides/slide65.xml"/><Relationship Id="rId65" Type="http://schemas.openxmlformats.org/officeDocument/2006/relationships/slide" Target="slides/slide64.xml"/><Relationship Id="rId64" Type="http://schemas.openxmlformats.org/officeDocument/2006/relationships/slide" Target="slides/slide63.xml"/><Relationship Id="rId63" Type="http://schemas.openxmlformats.org/officeDocument/2006/relationships/slide" Target="slides/slide62.xml"/><Relationship Id="rId62" Type="http://schemas.openxmlformats.org/officeDocument/2006/relationships/slide" Target="slides/slide61.xml"/><Relationship Id="rId61" Type="http://schemas.openxmlformats.org/officeDocument/2006/relationships/slide" Target="slides/slide60.xml"/><Relationship Id="rId60" Type="http://schemas.openxmlformats.org/officeDocument/2006/relationships/slide" Target="slides/slide59.xml"/><Relationship Id="rId6" Type="http://schemas.openxmlformats.org/officeDocument/2006/relationships/slide" Target="slides/slide5.xml"/><Relationship Id="rId59" Type="http://schemas.openxmlformats.org/officeDocument/2006/relationships/slide" Target="slides/slide58.xml"/><Relationship Id="rId58" Type="http://schemas.openxmlformats.org/officeDocument/2006/relationships/slide" Target="slides/slide57.xml"/><Relationship Id="rId57" Type="http://schemas.openxmlformats.org/officeDocument/2006/relationships/slide" Target="slides/slide56.xml"/><Relationship Id="rId56" Type="http://schemas.openxmlformats.org/officeDocument/2006/relationships/slide" Target="slides/slide55.xml"/><Relationship Id="rId55" Type="http://schemas.openxmlformats.org/officeDocument/2006/relationships/slide" Target="slides/slide54.xml"/><Relationship Id="rId54" Type="http://schemas.openxmlformats.org/officeDocument/2006/relationships/slide" Target="slides/slide53.xml"/><Relationship Id="rId53" Type="http://schemas.openxmlformats.org/officeDocument/2006/relationships/slide" Target="slides/slide52.xml"/><Relationship Id="rId52" Type="http://schemas.openxmlformats.org/officeDocument/2006/relationships/slide" Target="slides/slide51.xml"/><Relationship Id="rId51" Type="http://schemas.openxmlformats.org/officeDocument/2006/relationships/slide" Target="slides/slide50.xml"/><Relationship Id="rId50" Type="http://schemas.openxmlformats.org/officeDocument/2006/relationships/slide" Target="slides/slide49.xml"/><Relationship Id="rId5" Type="http://schemas.openxmlformats.org/officeDocument/2006/relationships/slide" Target="slides/slide4.xml"/><Relationship Id="rId49" Type="http://schemas.openxmlformats.org/officeDocument/2006/relationships/slide" Target="slides/slide48.xml"/><Relationship Id="rId48" Type="http://schemas.openxmlformats.org/officeDocument/2006/relationships/slide" Target="slides/slide47.xml"/><Relationship Id="rId47" Type="http://schemas.openxmlformats.org/officeDocument/2006/relationships/slide" Target="slides/slide46.xml"/><Relationship Id="rId46" Type="http://schemas.openxmlformats.org/officeDocument/2006/relationships/slide" Target="slides/slide45.xml"/><Relationship Id="rId45" Type="http://schemas.openxmlformats.org/officeDocument/2006/relationships/slide" Target="slides/slide44.xml"/><Relationship Id="rId44" Type="http://schemas.openxmlformats.org/officeDocument/2006/relationships/slide" Target="slides/slide43.xml"/><Relationship Id="rId43" Type="http://schemas.openxmlformats.org/officeDocument/2006/relationships/slide" Target="slides/slide42.xml"/><Relationship Id="rId42" Type="http://schemas.openxmlformats.org/officeDocument/2006/relationships/slide" Target="slides/slide41.xml"/><Relationship Id="rId41" Type="http://schemas.openxmlformats.org/officeDocument/2006/relationships/slide" Target="slides/slide40.xml"/><Relationship Id="rId40" Type="http://schemas.openxmlformats.org/officeDocument/2006/relationships/slide" Target="slides/slide39.xml"/><Relationship Id="rId4" Type="http://schemas.openxmlformats.org/officeDocument/2006/relationships/slide" Target="slides/slide3.xml"/><Relationship Id="rId39" Type="http://schemas.openxmlformats.org/officeDocument/2006/relationships/slide" Target="slides/slide38.xml"/><Relationship Id="rId38" Type="http://schemas.openxmlformats.org/officeDocument/2006/relationships/slide" Target="slides/slide37.xml"/><Relationship Id="rId37" Type="http://schemas.openxmlformats.org/officeDocument/2006/relationships/slide" Target="slides/slide36.xml"/><Relationship Id="rId36" Type="http://schemas.openxmlformats.org/officeDocument/2006/relationships/slide" Target="slides/slide35.xml"/><Relationship Id="rId35" Type="http://schemas.openxmlformats.org/officeDocument/2006/relationships/slide" Target="slides/slide34.xml"/><Relationship Id="rId34" Type="http://schemas.openxmlformats.org/officeDocument/2006/relationships/slide" Target="slides/slide33.xml"/><Relationship Id="rId33" Type="http://schemas.openxmlformats.org/officeDocument/2006/relationships/slide" Target="slides/slide32.xml"/><Relationship Id="rId32" Type="http://schemas.openxmlformats.org/officeDocument/2006/relationships/slide" Target="slides/slide31.xml"/><Relationship Id="rId31" Type="http://schemas.openxmlformats.org/officeDocument/2006/relationships/slide" Target="slides/slide30.xml"/><Relationship Id="rId30" Type="http://schemas.openxmlformats.org/officeDocument/2006/relationships/slide" Target="slides/slide29.xml"/><Relationship Id="rId3" Type="http://schemas.openxmlformats.org/officeDocument/2006/relationships/slide" Target="slides/slide2.xml"/><Relationship Id="rId29" Type="http://schemas.openxmlformats.org/officeDocument/2006/relationships/slide" Target="slides/slide28.xml"/><Relationship Id="rId28" Type="http://schemas.openxmlformats.org/officeDocument/2006/relationships/slide" Target="slides/slide27.xml"/><Relationship Id="rId27" Type="http://schemas.openxmlformats.org/officeDocument/2006/relationships/slide" Target="slides/slide26.xml"/><Relationship Id="rId26" Type="http://schemas.openxmlformats.org/officeDocument/2006/relationships/slide" Target="slides/slide25.xml"/><Relationship Id="rId25" Type="http://schemas.openxmlformats.org/officeDocument/2006/relationships/slide" Target="slides/slide24.xml"/><Relationship Id="rId24" Type="http://schemas.openxmlformats.org/officeDocument/2006/relationships/slide" Target="slides/slide23.xml"/><Relationship Id="rId23" Type="http://schemas.openxmlformats.org/officeDocument/2006/relationships/slide" Target="slides/slide22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19" Type="http://schemas.openxmlformats.org/officeDocument/2006/relationships/slide" Target="slides/slide18.xml"/><Relationship Id="rId18" Type="http://schemas.openxmlformats.org/officeDocument/2006/relationships/slide" Target="slides/slide17.xml"/><Relationship Id="rId17" Type="http://schemas.openxmlformats.org/officeDocument/2006/relationships/slide" Target="slides/slide16.xml"/><Relationship Id="rId16" Type="http://schemas.openxmlformats.org/officeDocument/2006/relationships/slide" Target="slides/slide15.xml"/><Relationship Id="rId15" Type="http://schemas.openxmlformats.org/officeDocument/2006/relationships/slide" Target="slides/slide14.xml"/><Relationship Id="rId14" Type="http://schemas.openxmlformats.org/officeDocument/2006/relationships/slide" Target="slides/slide13.xml"/><Relationship Id="rId13" Type="http://schemas.openxmlformats.org/officeDocument/2006/relationships/slide" Target="slides/slide12.xml"/><Relationship Id="rId12" Type="http://schemas.openxmlformats.org/officeDocument/2006/relationships/slide" Target="slides/slide11.xml"/><Relationship Id="rId11" Type="http://schemas.openxmlformats.org/officeDocument/2006/relationships/slide" Target="slides/slide10.xml"/><Relationship Id="rId108" Type="http://schemas.openxmlformats.org/officeDocument/2006/relationships/viewProps" Target="viewProps.xml"/><Relationship Id="rId107" Type="http://schemas.openxmlformats.org/officeDocument/2006/relationships/tableStyles" Target="tableStyles.xml"/><Relationship Id="rId106" Type="http://schemas.openxmlformats.org/officeDocument/2006/relationships/presProps" Target="presProps.xml"/><Relationship Id="rId105" Type="http://schemas.openxmlformats.org/officeDocument/2006/relationships/slide" Target="slides/slide104.xml"/><Relationship Id="rId104" Type="http://schemas.openxmlformats.org/officeDocument/2006/relationships/slide" Target="slides/slide103.xml"/><Relationship Id="rId103" Type="http://schemas.openxmlformats.org/officeDocument/2006/relationships/slide" Target="slides/slide102.xml"/><Relationship Id="rId102" Type="http://schemas.openxmlformats.org/officeDocument/2006/relationships/slide" Target="slides/slide101.xml"/><Relationship Id="rId101" Type="http://schemas.openxmlformats.org/officeDocument/2006/relationships/slide" Target="slides/slide100.xml"/><Relationship Id="rId100" Type="http://schemas.openxmlformats.org/officeDocument/2006/relationships/slide" Target="slides/slide99.xml"/><Relationship Id="rId10" Type="http://schemas.openxmlformats.org/officeDocument/2006/relationships/slide" Target="slides/slide9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9.png"/><Relationship Id="rId3" Type="http://schemas.openxmlformats.org/officeDocument/2006/relationships/image" Target="../media/image248.png"/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2.png"/><Relationship Id="rId3" Type="http://schemas.openxmlformats.org/officeDocument/2006/relationships/image" Target="../media/image25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jpeg"/><Relationship Id="rId8" Type="http://schemas.openxmlformats.org/officeDocument/2006/relationships/image" Target="../media/image40.png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3" Type="http://schemas.openxmlformats.org/officeDocument/2006/relationships/image" Target="../media/image45.png"/><Relationship Id="rId12" Type="http://schemas.openxmlformats.org/officeDocument/2006/relationships/image" Target="../media/image44.png"/><Relationship Id="rId11" Type="http://schemas.openxmlformats.org/officeDocument/2006/relationships/image" Target="../media/image43.png"/><Relationship Id="rId10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image" Target="../media/image52.png"/><Relationship Id="rId4" Type="http://schemas.openxmlformats.org/officeDocument/2006/relationships/image" Target="../media/image51.jpe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0.png"/><Relationship Id="rId8" Type="http://schemas.openxmlformats.org/officeDocument/2006/relationships/image" Target="../media/image69.png"/><Relationship Id="rId7" Type="http://schemas.openxmlformats.org/officeDocument/2006/relationships/image" Target="../media/image68.png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2" Type="http://schemas.openxmlformats.org/officeDocument/2006/relationships/image" Target="../media/image73.png"/><Relationship Id="rId11" Type="http://schemas.openxmlformats.org/officeDocument/2006/relationships/image" Target="../media/image72.png"/><Relationship Id="rId10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6.png"/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83.png"/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image" Target="../media/image86.png"/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9.png"/><Relationship Id="rId8" Type="http://schemas.openxmlformats.org/officeDocument/2006/relationships/image" Target="../media/image98.png"/><Relationship Id="rId7" Type="http://schemas.openxmlformats.org/officeDocument/2006/relationships/image" Target="../media/image97.png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3" Type="http://schemas.openxmlformats.org/officeDocument/2006/relationships/image" Target="../media/image93.png"/><Relationship Id="rId2" Type="http://schemas.openxmlformats.org/officeDocument/2006/relationships/image" Target="../media/image92.jpeg"/><Relationship Id="rId10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7.png"/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3.jpeg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Relationship Id="rId3" Type="http://schemas.openxmlformats.org/officeDocument/2006/relationships/image" Target="../media/image116.pn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3.png"/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5" Type="http://schemas.openxmlformats.org/officeDocument/2006/relationships/image" Target="../media/image144.png"/><Relationship Id="rId4" Type="http://schemas.openxmlformats.org/officeDocument/2006/relationships/image" Target="../media/image143.png"/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5" Type="http://schemas.openxmlformats.org/officeDocument/2006/relationships/image" Target="../media/image151.png"/><Relationship Id="rId4" Type="http://schemas.openxmlformats.org/officeDocument/2006/relationships/image" Target="../media/image150.png"/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5" Type="http://schemas.openxmlformats.org/officeDocument/2006/relationships/image" Target="../media/image158.png"/><Relationship Id="rId4" Type="http://schemas.openxmlformats.org/officeDocument/2006/relationships/image" Target="../media/image157.png"/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3.png"/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1.png"/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e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7" Type="http://schemas.openxmlformats.org/officeDocument/2006/relationships/image" Target="../media/image179.png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4.png"/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4" Type="http://schemas.openxmlformats.org/officeDocument/2006/relationships/image" Target="../media/image197.png"/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7.png"/><Relationship Id="rId8" Type="http://schemas.openxmlformats.org/officeDocument/2006/relationships/image" Target="../media/image206.png"/><Relationship Id="rId7" Type="http://schemas.openxmlformats.org/officeDocument/2006/relationships/image" Target="../media/image205.png"/><Relationship Id="rId6" Type="http://schemas.openxmlformats.org/officeDocument/2006/relationships/image" Target="../media/image204.png"/><Relationship Id="rId5" Type="http://schemas.openxmlformats.org/officeDocument/2006/relationships/image" Target="../media/image203.png"/><Relationship Id="rId4" Type="http://schemas.openxmlformats.org/officeDocument/2006/relationships/image" Target="../media/image202.png"/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5" Type="http://schemas.openxmlformats.org/officeDocument/2006/relationships/image" Target="../media/image212.png"/><Relationship Id="rId4" Type="http://schemas.openxmlformats.org/officeDocument/2006/relationships/image" Target="../media/image211.png"/><Relationship Id="rId3" Type="http://schemas.openxmlformats.org/officeDocument/2006/relationships/image" Target="../media/image210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deepseek.com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5" Type="http://schemas.openxmlformats.org/officeDocument/2006/relationships/image" Target="../media/image216.png"/><Relationship Id="rId4" Type="http://schemas.openxmlformats.org/officeDocument/2006/relationships/image" Target="../media/image215.png"/><Relationship Id="rId3" Type="http://schemas.openxmlformats.org/officeDocument/2006/relationships/image" Target="../media/image214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4.png"/><Relationship Id="rId8" Type="http://schemas.openxmlformats.org/officeDocument/2006/relationships/image" Target="../media/image223.png"/><Relationship Id="rId7" Type="http://schemas.openxmlformats.org/officeDocument/2006/relationships/image" Target="../media/image222.png"/><Relationship Id="rId6" Type="http://schemas.openxmlformats.org/officeDocument/2006/relationships/image" Target="../media/image221.png"/><Relationship Id="rId5" Type="http://schemas.openxmlformats.org/officeDocument/2006/relationships/image" Target="../media/image220.png"/><Relationship Id="rId4" Type="http://schemas.openxmlformats.org/officeDocument/2006/relationships/image" Target="../media/image219.png"/><Relationship Id="rId3" Type="http://schemas.openxmlformats.org/officeDocument/2006/relationships/image" Target="../media/image218.png"/><Relationship Id="rId2" Type="http://schemas.openxmlformats.org/officeDocument/2006/relationships/image" Target="../media/image217.png"/><Relationship Id="rId12" Type="http://schemas.openxmlformats.org/officeDocument/2006/relationships/image" Target="../media/image227.png"/><Relationship Id="rId11" Type="http://schemas.openxmlformats.org/officeDocument/2006/relationships/image" Target="../media/image226.png"/><Relationship Id="rId10" Type="http://schemas.openxmlformats.org/officeDocument/2006/relationships/image" Target="../media/image225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5" Type="http://schemas.openxmlformats.org/officeDocument/2006/relationships/image" Target="../media/image234.png"/><Relationship Id="rId4" Type="http://schemas.openxmlformats.org/officeDocument/2006/relationships/image" Target="../media/image233.png"/><Relationship Id="rId3" Type="http://schemas.openxmlformats.org/officeDocument/2006/relationships/image" Target="../media/image232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0.png"/><Relationship Id="rId6" Type="http://schemas.openxmlformats.org/officeDocument/2006/relationships/image" Target="../media/image239.png"/><Relationship Id="rId5" Type="http://schemas.openxmlformats.org/officeDocument/2006/relationships/image" Target="../media/image238.png"/><Relationship Id="rId4" Type="http://schemas.openxmlformats.org/officeDocument/2006/relationships/image" Target="../media/image237.png"/><Relationship Id="rId3" Type="http://schemas.openxmlformats.org/officeDocument/2006/relationships/image" Target="../media/image236.png"/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5" Type="http://schemas.openxmlformats.org/officeDocument/2006/relationships/image" Target="../media/image244.png"/><Relationship Id="rId4" Type="http://schemas.openxmlformats.org/officeDocument/2006/relationships/image" Target="../media/image243.png"/><Relationship Id="rId3" Type="http://schemas.openxmlformats.org/officeDocument/2006/relationships/image" Target="../media/image242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0" y="3669791"/>
            <a:ext cx="12192000" cy="3188335"/>
          </a:xfrm>
          <a:prstGeom prst="rect">
            <a:avLst/>
          </a:prstGeom>
          <a:solidFill>
            <a:srgbClr val="B6C7EA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3874134" algn="l" rtl="0" eaLnBrk="0">
              <a:lnSpc>
                <a:spcPct val="87000"/>
              </a:lnSpc>
              <a:spcBef>
                <a:spcPts val="7"/>
              </a:spcBef>
              <a:tabLst/>
            </a:pP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清华大学新闻与传播学</a:t>
            </a:r>
            <a:r>
              <a:rPr sz="32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院</a:t>
            </a:r>
            <a:endParaRPr sz="3200" dirty="0">
              <a:latin typeface="Microsoft YaHei"/>
              <a:ea typeface="Microsoft YaHei"/>
              <a:cs typeface="Microsoft YaHei"/>
            </a:endParaRPr>
          </a:p>
          <a:p>
            <a:pPr marL="4751704" algn="l" rtl="0" eaLnBrk="0">
              <a:lnSpc>
                <a:spcPct val="87000"/>
              </a:lnSpc>
              <a:spcBef>
                <a:spcPts val="503"/>
              </a:spcBef>
              <a:tabLst/>
            </a:pPr>
            <a:r>
              <a:rPr sz="32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新媒体研究中心</a:t>
            </a:r>
            <a:endParaRPr sz="3200" dirty="0">
              <a:latin typeface="Microsoft YaHei"/>
              <a:ea typeface="Microsoft YaHei"/>
              <a:cs typeface="Microsoft YaHei"/>
            </a:endParaRPr>
          </a:p>
          <a:p>
            <a:pPr marL="4489450" algn="l" rtl="0" eaLnBrk="0">
              <a:lnSpc>
                <a:spcPct val="87000"/>
              </a:lnSpc>
              <a:spcBef>
                <a:spcPts val="468"/>
              </a:spcBef>
              <a:tabLst/>
            </a:pPr>
            <a:r>
              <a:rPr sz="32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元宇宙文化实验室</a:t>
            </a:r>
            <a:endParaRPr sz="32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" name="textbox 4"/>
          <p:cNvSpPr/>
          <p:nvPr/>
        </p:nvSpPr>
        <p:spPr>
          <a:xfrm>
            <a:off x="1117295" y="2056994"/>
            <a:ext cx="9952990" cy="10883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8368"/>
              </a:lnSpc>
              <a:tabLst/>
            </a:pPr>
            <a:r>
              <a:rPr sz="6500" b="1" kern="0" spc="-20" dirty="0">
                <a:solidFill>
                  <a:srgbClr val="6096E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DeepSeek：</a:t>
            </a:r>
            <a:r>
              <a:rPr sz="6500" b="1" kern="0" spc="-1410" dirty="0">
                <a:solidFill>
                  <a:srgbClr val="6096E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500" b="1" kern="0" spc="-20" dirty="0">
                <a:solidFill>
                  <a:srgbClr val="6096E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从入门到精通</a:t>
            </a:r>
            <a:endParaRPr sz="65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6"/>
          <p:cNvSpPr/>
          <p:nvPr/>
        </p:nvSpPr>
        <p:spPr>
          <a:xfrm>
            <a:off x="2125017" y="2679709"/>
            <a:ext cx="6950075" cy="19170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301750" algn="l" rtl="0" eaLnBrk="0">
              <a:lnSpc>
                <a:spcPts val="5065"/>
              </a:lnSpc>
              <a:tabLst/>
            </a:pPr>
            <a:r>
              <a:rPr sz="3900" b="1" kern="0" spc="3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如何从入门到精通？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6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3544"/>
              </a:lnSpc>
              <a:spcBef>
                <a:spcPts val="5"/>
              </a:spcBef>
              <a:tabLst/>
            </a:pPr>
            <a:r>
              <a:rPr sz="2700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当人人都会用</a:t>
            </a: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AI</a:t>
            </a:r>
            <a:r>
              <a:rPr sz="2700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时，</a:t>
            </a:r>
            <a:r>
              <a:rPr sz="2700" kern="0" spc="-6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700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你如何用得更好更出彩？</a:t>
            </a:r>
            <a:endParaRPr sz="27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textbox 1876"/>
          <p:cNvSpPr/>
          <p:nvPr/>
        </p:nvSpPr>
        <p:spPr>
          <a:xfrm>
            <a:off x="776300" y="843445"/>
            <a:ext cx="3499484" cy="52514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4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4129" algn="l" rtl="0" eaLnBrk="0">
              <a:lnSpc>
                <a:spcPct val="91000"/>
              </a:lnSpc>
              <a:tabLst/>
            </a:pP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1.</a:t>
            </a:r>
            <a:r>
              <a:rPr sz="1700" b="1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知识的基本属性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ct val="92000"/>
              </a:lnSpc>
              <a:spcBef>
                <a:spcPts val="946"/>
              </a:spcBef>
              <a:tabLst/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沉淀性：</a:t>
            </a:r>
            <a:r>
              <a:rPr sz="1700" kern="0" spc="-3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知识是经验的累积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ct val="92000"/>
              </a:lnSpc>
              <a:spcBef>
                <a:spcPts val="928"/>
              </a:spcBef>
              <a:tabLst/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关联性：</a:t>
            </a:r>
            <a:r>
              <a:rPr sz="1700" kern="0" spc="-3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知识是网络化的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ct val="92000"/>
              </a:lnSpc>
              <a:spcBef>
                <a:spcPts val="923"/>
              </a:spcBef>
              <a:tabLst/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情境性：</a:t>
            </a:r>
            <a:r>
              <a:rPr sz="1700" kern="0" spc="-3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知识嵌入具体场景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ct val="92000"/>
              </a:lnSpc>
              <a:spcBef>
                <a:spcPts val="939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涌现性：</a:t>
            </a:r>
            <a:r>
              <a:rPr sz="1700" kern="0" spc="-3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新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知识从连接中产生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3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3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4604" algn="l" rtl="0" eaLnBrk="0">
              <a:lnSpc>
                <a:spcPct val="92000"/>
              </a:lnSpc>
              <a:spcBef>
                <a:spcPts val="512"/>
              </a:spcBef>
              <a:tabLst/>
            </a:pP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2.</a:t>
            </a:r>
            <a:r>
              <a:rPr sz="1700" b="1" kern="0" spc="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唤醒的核心机制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ct val="90000"/>
              </a:lnSpc>
              <a:spcBef>
                <a:spcPts val="957"/>
              </a:spcBef>
              <a:tabLst/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认知激活：</a:t>
            </a:r>
            <a:r>
              <a:rPr sz="1700" kern="0" spc="-2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打破固有思维模式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ct val="91000"/>
              </a:lnSpc>
              <a:spcBef>
                <a:spcPts val="953"/>
              </a:spcBef>
              <a:tabLst/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经验映射：</a:t>
            </a:r>
            <a:r>
              <a:rPr sz="1700" kern="0" spc="-2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连接具体实践场景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ct val="92000"/>
              </a:lnSpc>
              <a:spcBef>
                <a:spcPts val="942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创造性重组：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产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生新的知识连接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2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2282"/>
              </a:lnSpc>
              <a:spcBef>
                <a:spcPts val="522"/>
              </a:spcBef>
              <a:tabLst/>
            </a:pP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3.</a:t>
            </a: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</a:t>
            </a:r>
            <a:r>
              <a:rPr sz="1700" b="1" kern="0" spc="-3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I</a:t>
            </a: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辅助的三重角色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ct val="92000"/>
              </a:lnSpc>
              <a:spcBef>
                <a:spcPts val="843"/>
              </a:spcBef>
              <a:tabLst/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认知催化剂：</a:t>
            </a:r>
            <a:r>
              <a:rPr sz="1700" kern="0" spc="-3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提供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新视角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ct val="91000"/>
              </a:lnSpc>
              <a:spcBef>
                <a:spcPts val="953"/>
              </a:spcBef>
              <a:tabLst/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知识连接器：</a:t>
            </a:r>
            <a:r>
              <a:rPr sz="1700" kern="0" spc="-3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建立关联网络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1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2000"/>
              </a:lnSpc>
              <a:spcBef>
                <a:spcPts val="4"/>
              </a:spcBef>
              <a:tabLst/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创新助推器：</a:t>
            </a:r>
            <a:r>
              <a:rPr sz="1700" kern="0" spc="-3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促进知识重组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298" name="group 298"/>
          <p:cNvGrpSpPr/>
          <p:nvPr/>
        </p:nvGrpSpPr>
        <p:grpSpPr>
          <a:xfrm rot="21600000">
            <a:off x="4594149" y="993698"/>
            <a:ext cx="2184044" cy="3899052"/>
            <a:chOff x="0" y="0"/>
            <a:chExt cx="2184044" cy="3899052"/>
          </a:xfrm>
        </p:grpSpPr>
        <p:pic>
          <p:nvPicPr>
            <p:cNvPr id="1878" name="picture 187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2184044" cy="3899052"/>
            </a:xfrm>
            <a:prstGeom prst="rect">
              <a:avLst/>
            </a:prstGeom>
          </p:spPr>
        </p:pic>
        <p:sp>
          <p:nvSpPr>
            <p:cNvPr id="1880" name="textbox 1880"/>
            <p:cNvSpPr/>
            <p:nvPr/>
          </p:nvSpPr>
          <p:spPr>
            <a:xfrm>
              <a:off x="-12700" y="-12700"/>
              <a:ext cx="2209800" cy="392493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7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7972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596265" algn="l" rtl="0" eaLnBrk="0">
                <a:lnSpc>
                  <a:spcPct val="91000"/>
                </a:lnSpc>
                <a:tabLst/>
              </a:pP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情感唤醒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27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93675" algn="l" rtl="0" eaLnBrk="0">
                <a:lnSpc>
                  <a:spcPct val="90000"/>
                </a:lnSpc>
                <a:spcBef>
                  <a:spcPts val="510"/>
                </a:spcBef>
                <a:tabLst/>
              </a:pPr>
              <a:r>
                <a:rPr sz="1700" kern="0" spc="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1.</a:t>
              </a:r>
              <a:r>
                <a:rPr sz="1700" kern="0" spc="1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基础情态激发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370204" algn="l" rtl="0" eaLnBrk="0">
                <a:lnSpc>
                  <a:spcPts val="2022"/>
                </a:lnSpc>
                <a:spcBef>
                  <a:spcPts val="1110"/>
                </a:spcBef>
                <a:tabLst/>
              </a:pPr>
              <a:r>
                <a:rPr sz="1500" kern="0" spc="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•</a:t>
              </a:r>
              <a:r>
                <a:rPr sz="1500" kern="0" spc="1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惊异感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365759" algn="l" rtl="0" eaLnBrk="0">
                <a:lnSpc>
                  <a:spcPts val="2879"/>
                </a:lnSpc>
                <a:tabLst/>
              </a:pPr>
              <a:r>
                <a:rPr sz="1500" kern="0" spc="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•</a:t>
              </a:r>
              <a:r>
                <a:rPr sz="1500" kern="0" spc="1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好奇心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363220" algn="l" rtl="0" eaLnBrk="0">
                <a:lnSpc>
                  <a:spcPts val="2801"/>
                </a:lnSpc>
                <a:tabLst/>
              </a:pPr>
              <a:r>
                <a:rPr sz="1500" kern="0" spc="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•</a:t>
              </a:r>
              <a:r>
                <a:rPr sz="1500" kern="0" spc="1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探索欲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205740" algn="l" rtl="0" eaLnBrk="0">
                <a:lnSpc>
                  <a:spcPts val="2282"/>
                </a:lnSpc>
                <a:spcBef>
                  <a:spcPts val="1004"/>
                </a:spcBef>
                <a:tabLst/>
              </a:pPr>
              <a:r>
                <a:rPr sz="1700" kern="0" spc="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2. 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A</a:t>
              </a:r>
              <a:r>
                <a:rPr sz="1700" kern="0" spc="-3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I</a:t>
              </a:r>
              <a:r>
                <a:rPr sz="1700" kern="0" spc="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辅助角色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364490" algn="l" rtl="0" eaLnBrk="0">
                <a:lnSpc>
                  <a:spcPts val="2022"/>
                </a:lnSpc>
                <a:spcBef>
                  <a:spcPts val="1515"/>
                </a:spcBef>
                <a:tabLst/>
              </a:pPr>
              <a:r>
                <a:rPr sz="1500" kern="0" spc="1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• 发现认知盲点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346075" algn="l" rtl="0" eaLnBrk="0">
                <a:lnSpc>
                  <a:spcPts val="2022"/>
                </a:lnSpc>
                <a:spcBef>
                  <a:spcPts val="547"/>
                </a:spcBef>
                <a:tabLst/>
              </a:pPr>
              <a:r>
                <a:rPr sz="1500" kern="0" spc="1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• 提供反常视角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13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354965" algn="l" rtl="0" eaLnBrk="0">
                <a:lnSpc>
                  <a:spcPts val="2022"/>
                </a:lnSpc>
                <a:spcBef>
                  <a:spcPts val="3"/>
                </a:spcBef>
                <a:tabLst/>
              </a:pPr>
              <a:r>
                <a:rPr sz="1500" kern="0" spc="1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• 创造思维碰撞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300" name="group 300"/>
          <p:cNvGrpSpPr/>
          <p:nvPr/>
        </p:nvGrpSpPr>
        <p:grpSpPr>
          <a:xfrm rot="21600000">
            <a:off x="9390939" y="993698"/>
            <a:ext cx="2183917" cy="3899052"/>
            <a:chOff x="0" y="0"/>
            <a:chExt cx="2183917" cy="3899052"/>
          </a:xfrm>
        </p:grpSpPr>
        <p:pic>
          <p:nvPicPr>
            <p:cNvPr id="1882" name="picture 188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2183917" cy="3899052"/>
            </a:xfrm>
            <a:prstGeom prst="rect">
              <a:avLst/>
            </a:prstGeom>
          </p:spPr>
        </p:pic>
        <p:sp>
          <p:nvSpPr>
            <p:cNvPr id="1884" name="textbox 1884"/>
            <p:cNvSpPr/>
            <p:nvPr/>
          </p:nvSpPr>
          <p:spPr>
            <a:xfrm>
              <a:off x="-12700" y="-12700"/>
              <a:ext cx="2209800" cy="392493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645159" algn="l" rtl="0" eaLnBrk="0">
                <a:lnSpc>
                  <a:spcPct val="91000"/>
                </a:lnSpc>
                <a:spcBef>
                  <a:spcPts val="5"/>
                </a:spcBef>
                <a:tabLst/>
              </a:pP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关联唤醒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23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215265" algn="l" rtl="0" eaLnBrk="0">
                <a:lnSpc>
                  <a:spcPct val="91000"/>
                </a:lnSpc>
                <a:spcBef>
                  <a:spcPts val="520"/>
                </a:spcBef>
                <a:tabLst/>
              </a:pPr>
              <a:r>
                <a:rPr sz="1700" kern="0" spc="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1.</a:t>
              </a:r>
              <a:r>
                <a:rPr sz="1700" kern="0" spc="1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知识网络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358775" algn="l" rtl="0" eaLnBrk="0">
                <a:lnSpc>
                  <a:spcPts val="2022"/>
                </a:lnSpc>
                <a:spcBef>
                  <a:spcPts val="1223"/>
                </a:spcBef>
                <a:tabLst/>
              </a:pPr>
              <a:r>
                <a:rPr sz="1500" kern="0" spc="1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•</a:t>
              </a:r>
              <a:r>
                <a:rPr sz="1500" kern="0" spc="1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1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跨域联系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370204" algn="l" rtl="0" eaLnBrk="0">
                <a:lnSpc>
                  <a:spcPts val="2022"/>
                </a:lnSpc>
                <a:spcBef>
                  <a:spcPts val="797"/>
                </a:spcBef>
                <a:tabLst/>
              </a:pPr>
              <a:r>
                <a:rPr sz="1500" kern="0" spc="1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•</a:t>
              </a:r>
              <a:r>
                <a:rPr sz="1500" kern="0" spc="1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1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类比推理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367665" algn="l" rtl="0" eaLnBrk="0">
                <a:lnSpc>
                  <a:spcPts val="2022"/>
                </a:lnSpc>
                <a:spcBef>
                  <a:spcPts val="799"/>
                </a:spcBef>
                <a:tabLst/>
              </a:pPr>
              <a:r>
                <a:rPr sz="1500" kern="0" spc="1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•</a:t>
              </a:r>
              <a:r>
                <a:rPr sz="1500" kern="0" spc="1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1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整体观照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216534" algn="l" rtl="0" eaLnBrk="0">
                <a:lnSpc>
                  <a:spcPct val="90000"/>
                </a:lnSpc>
                <a:spcBef>
                  <a:spcPts val="1621"/>
                </a:spcBef>
                <a:tabLst/>
              </a:pP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2.</a:t>
              </a:r>
              <a:r>
                <a:rPr sz="1700" kern="0" spc="1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创造性连接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351154" algn="l" rtl="0" eaLnBrk="0">
                <a:lnSpc>
                  <a:spcPts val="2022"/>
                </a:lnSpc>
                <a:spcBef>
                  <a:spcPts val="1422"/>
                </a:spcBef>
                <a:tabLst/>
              </a:pPr>
              <a:r>
                <a:rPr sz="1500" kern="0" spc="1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• 新旧知识融合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351154" algn="l" rtl="0" eaLnBrk="0">
                <a:lnSpc>
                  <a:spcPts val="2022"/>
                </a:lnSpc>
                <a:spcBef>
                  <a:spcPts val="706"/>
                </a:spcBef>
                <a:tabLst/>
              </a:pPr>
              <a:r>
                <a:rPr sz="1500" kern="0" spc="1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•</a:t>
              </a:r>
              <a:r>
                <a:rPr sz="1500" kern="0" spc="1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1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跨学科整合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4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346075" algn="l" rtl="0" eaLnBrk="0">
                <a:lnSpc>
                  <a:spcPts val="2022"/>
                </a:lnSpc>
                <a:spcBef>
                  <a:spcPts val="3"/>
                </a:spcBef>
                <a:tabLst/>
              </a:pPr>
              <a:r>
                <a:rPr sz="1500" kern="0" spc="1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•</a:t>
              </a:r>
              <a:r>
                <a:rPr sz="1500" kern="0" spc="2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1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突破性联想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302" name="group 302"/>
          <p:cNvGrpSpPr/>
          <p:nvPr/>
        </p:nvGrpSpPr>
        <p:grpSpPr>
          <a:xfrm rot="21600000">
            <a:off x="6981114" y="993698"/>
            <a:ext cx="2183916" cy="3899052"/>
            <a:chOff x="0" y="0"/>
            <a:chExt cx="2183916" cy="3899052"/>
          </a:xfrm>
        </p:grpSpPr>
        <p:pic>
          <p:nvPicPr>
            <p:cNvPr id="1886" name="picture 188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2183916" cy="3899052"/>
            </a:xfrm>
            <a:prstGeom prst="rect">
              <a:avLst/>
            </a:prstGeom>
          </p:spPr>
        </p:pic>
        <p:sp>
          <p:nvSpPr>
            <p:cNvPr id="1888" name="textbox 1888"/>
            <p:cNvSpPr/>
            <p:nvPr/>
          </p:nvSpPr>
          <p:spPr>
            <a:xfrm>
              <a:off x="-12700" y="-12700"/>
              <a:ext cx="2209800" cy="392493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643890" algn="l" rtl="0" eaLnBrk="0">
                <a:lnSpc>
                  <a:spcPct val="90000"/>
                </a:lnSpc>
                <a:spcBef>
                  <a:spcPts val="1"/>
                </a:spcBef>
                <a:tabLst/>
              </a:pP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经验唤醒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38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231140" algn="l" rtl="0" eaLnBrk="0">
                <a:lnSpc>
                  <a:spcPct val="92000"/>
                </a:lnSpc>
                <a:spcBef>
                  <a:spcPts val="511"/>
                </a:spcBef>
                <a:tabLst/>
              </a:pPr>
              <a:r>
                <a:rPr sz="1700" kern="0" spc="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1.</a:t>
              </a:r>
              <a:r>
                <a:rPr sz="1700" kern="0" spc="1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情境构建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342900" algn="l" rtl="0" eaLnBrk="0">
                <a:lnSpc>
                  <a:spcPts val="2022"/>
                </a:lnSpc>
                <a:spcBef>
                  <a:spcPts val="973"/>
                </a:spcBef>
                <a:tabLst/>
              </a:pPr>
              <a:r>
                <a:rPr sz="1500" kern="0" spc="1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•</a:t>
              </a:r>
              <a:r>
                <a:rPr sz="1500" kern="0" spc="1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1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场景还原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338454" algn="l" rtl="0" eaLnBrk="0">
                <a:lnSpc>
                  <a:spcPts val="2022"/>
                </a:lnSpc>
                <a:spcBef>
                  <a:spcPts val="872"/>
                </a:spcBef>
                <a:tabLst/>
              </a:pPr>
              <a:r>
                <a:rPr sz="1500" kern="0" spc="1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•</a:t>
              </a:r>
              <a:r>
                <a:rPr sz="1500" kern="0" spc="1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1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多维模拟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351154" algn="l" rtl="0" eaLnBrk="0">
                <a:lnSpc>
                  <a:spcPts val="2022"/>
                </a:lnSpc>
                <a:spcBef>
                  <a:spcPts val="842"/>
                </a:spcBef>
                <a:tabLst/>
              </a:pPr>
              <a:r>
                <a:rPr sz="1500" kern="0" spc="1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•</a:t>
              </a:r>
              <a:r>
                <a:rPr sz="1500" kern="0" spc="1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1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经验链接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222884" algn="l" rtl="0" eaLnBrk="0">
                <a:lnSpc>
                  <a:spcPct val="90000"/>
                </a:lnSpc>
                <a:spcBef>
                  <a:spcPts val="1437"/>
                </a:spcBef>
                <a:tabLst/>
              </a:pP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2.</a:t>
              </a:r>
              <a:r>
                <a:rPr sz="1700" kern="0" spc="1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默会知识激活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338454" algn="l" rtl="0" eaLnBrk="0">
                <a:lnSpc>
                  <a:spcPts val="2022"/>
                </a:lnSpc>
                <a:spcBef>
                  <a:spcPts val="1481"/>
                </a:spcBef>
                <a:tabLst/>
              </a:pPr>
              <a:r>
                <a:rPr sz="1500" kern="0" spc="1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•</a:t>
              </a:r>
              <a:r>
                <a:rPr sz="1500" kern="0" spc="1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1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实践回溯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338454" algn="l" rtl="0" eaLnBrk="0">
                <a:lnSpc>
                  <a:spcPts val="2022"/>
                </a:lnSpc>
                <a:spcBef>
                  <a:spcPts val="562"/>
                </a:spcBef>
                <a:tabLst/>
              </a:pPr>
              <a:r>
                <a:rPr sz="1500" kern="0" spc="1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• 技能映射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8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322579" algn="l" rtl="0" eaLnBrk="0">
                <a:lnSpc>
                  <a:spcPts val="2022"/>
                </a:lnSpc>
                <a:spcBef>
                  <a:spcPts val="5"/>
                </a:spcBef>
                <a:tabLst/>
              </a:pPr>
              <a:r>
                <a:rPr sz="1500" kern="0" spc="1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•</a:t>
              </a:r>
              <a:r>
                <a:rPr sz="1500" kern="0" spc="2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1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隐性知识显现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1890" name="textbox 1890"/>
          <p:cNvSpPr/>
          <p:nvPr/>
        </p:nvSpPr>
        <p:spPr>
          <a:xfrm>
            <a:off x="4620259" y="5222875"/>
            <a:ext cx="6969125" cy="966469"/>
          </a:xfrm>
          <a:prstGeom prst="rect">
            <a:avLst/>
          </a:prstGeom>
          <a:solidFill>
            <a:srgbClr val="DFEAFA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6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19379" indent="-635" algn="l" rtl="0" eaLnBrk="0">
              <a:lnSpc>
                <a:spcPct val="105000"/>
              </a:lnSpc>
              <a:spcBef>
                <a:spcPts val="6"/>
              </a:spcBef>
              <a:tabLst/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知识唤醒的核心：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通过情感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经验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关联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的螺旋式上升，</a:t>
            </a:r>
            <a:r>
              <a:rPr sz="1500" kern="0" spc="-3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实现知识的深度调动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与创新生成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roup 304"/>
          <p:cNvGrpSpPr/>
          <p:nvPr/>
        </p:nvGrpSpPr>
        <p:grpSpPr>
          <a:xfrm rot="21600000">
            <a:off x="5082019" y="4422013"/>
            <a:ext cx="6394220" cy="1045654"/>
            <a:chOff x="0" y="0"/>
            <a:chExt cx="6394220" cy="1045654"/>
          </a:xfrm>
        </p:grpSpPr>
        <p:pic>
          <p:nvPicPr>
            <p:cNvPr id="1892" name="picture 189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6394220" cy="1045654"/>
            </a:xfrm>
            <a:prstGeom prst="rect">
              <a:avLst/>
            </a:prstGeom>
          </p:spPr>
        </p:pic>
        <p:sp>
          <p:nvSpPr>
            <p:cNvPr id="1894" name="textbox 1894"/>
            <p:cNvSpPr/>
            <p:nvPr/>
          </p:nvSpPr>
          <p:spPr>
            <a:xfrm>
              <a:off x="-12700" y="-12700"/>
              <a:ext cx="6419850" cy="107124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2696845" algn="l" rtl="0" eaLnBrk="0">
                <a:lnSpc>
                  <a:spcPct val="90000"/>
                </a:lnSpc>
                <a:spcBef>
                  <a:spcPts val="5"/>
                </a:spcBef>
                <a:tabLst/>
              </a:pPr>
              <a:r>
                <a:rPr sz="1500" kern="0" spc="80" dirty="0">
                  <a:solidFill>
                    <a:srgbClr val="333333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基础使用层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0000"/>
                </a:lnSpc>
                <a:tabLst/>
              </a:pPr>
              <a:endParaRPr sz="600" dirty="0">
                <a:latin typeface="Arial"/>
                <a:ea typeface="Arial"/>
                <a:cs typeface="Arial"/>
              </a:endParaRPr>
            </a:p>
            <a:p>
              <a:pPr marL="1948814" algn="l" rtl="0" eaLnBrk="0">
                <a:lnSpc>
                  <a:spcPts val="1781"/>
                </a:lnSpc>
                <a:spcBef>
                  <a:spcPts val="2"/>
                </a:spcBef>
                <a:tabLst/>
              </a:pPr>
              <a:r>
                <a:rPr sz="1400" kern="0" spc="-10" dirty="0">
                  <a:solidFill>
                    <a:srgbClr val="66666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单一任务 / 简单提示词</a:t>
              </a:r>
              <a:r>
                <a:rPr sz="1400" kern="0" spc="70" dirty="0">
                  <a:solidFill>
                    <a:srgbClr val="66666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400" kern="0" spc="-10" dirty="0">
                  <a:solidFill>
                    <a:srgbClr val="66666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/</a:t>
              </a:r>
              <a:r>
                <a:rPr sz="1400" kern="0" spc="70" dirty="0">
                  <a:solidFill>
                    <a:srgbClr val="66666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400" kern="0" spc="-10" dirty="0">
                  <a:solidFill>
                    <a:srgbClr val="66666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被</a:t>
              </a:r>
              <a:r>
                <a:rPr sz="1400" kern="0" spc="-20" dirty="0">
                  <a:solidFill>
                    <a:srgbClr val="66666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动应用</a:t>
              </a:r>
              <a:endParaRPr sz="14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1896" name="textbox 1896"/>
          <p:cNvSpPr/>
          <p:nvPr/>
        </p:nvSpPr>
        <p:spPr>
          <a:xfrm>
            <a:off x="1126286" y="2143938"/>
            <a:ext cx="1877060" cy="35814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19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0320" algn="l" rtl="0" eaLnBrk="0">
              <a:lnSpc>
                <a:spcPct val="91000"/>
              </a:lnSpc>
              <a:tabLst/>
            </a:pPr>
            <a:r>
              <a:rPr sz="1700" b="1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突破路径：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34290" algn="l" rtl="0" eaLnBrk="0">
              <a:lnSpc>
                <a:spcPct val="91000"/>
              </a:lnSpc>
              <a:spcBef>
                <a:spcPts val="957"/>
              </a:spcBef>
              <a:tabLst/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1.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建立提示词体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系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5875" algn="l" rtl="0" eaLnBrk="0">
              <a:lnSpc>
                <a:spcPct val="92000"/>
              </a:lnSpc>
              <a:spcBef>
                <a:spcPts val="941"/>
              </a:spcBef>
              <a:tabLst/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2.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设计协作流程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9050" algn="l" rtl="0" eaLnBrk="0">
              <a:lnSpc>
                <a:spcPct val="91000"/>
              </a:lnSpc>
              <a:spcBef>
                <a:spcPts val="938"/>
              </a:spcBef>
              <a:tabLst/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3.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发展创新方法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ct val="91000"/>
              </a:lnSpc>
              <a:spcBef>
                <a:spcPts val="935"/>
              </a:spcBef>
              <a:tabLst/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4.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打造个人特色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21590" algn="l" rtl="0" eaLnBrk="0">
              <a:lnSpc>
                <a:spcPts val="2295"/>
              </a:lnSpc>
              <a:spcBef>
                <a:spcPts val="1020"/>
              </a:spcBef>
              <a:tabLst/>
            </a:pPr>
            <a:r>
              <a:rPr sz="3400" kern="0" spc="200" dirty="0">
                <a:solidFill>
                  <a:srgbClr val="4F89E0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3400" kern="0" spc="550" dirty="0">
                <a:solidFill>
                  <a:srgbClr val="4F89E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kern="0" spc="2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独特工作流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21590" algn="l" rtl="0" eaLnBrk="0">
              <a:lnSpc>
                <a:spcPts val="1686"/>
              </a:lnSpc>
              <a:spcBef>
                <a:spcPts val="957"/>
              </a:spcBef>
              <a:tabLst/>
            </a:pPr>
            <a:r>
              <a:rPr sz="3400" kern="0" spc="210" dirty="0">
                <a:solidFill>
                  <a:srgbClr val="4F89E0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3400" kern="0" spc="600" dirty="0">
                <a:solidFill>
                  <a:srgbClr val="4F89E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kern="0" spc="210" dirty="0">
                <a:solidFill>
                  <a:srgbClr val="333333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方法创新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37465" algn="l" rtl="0" eaLnBrk="0">
              <a:lnSpc>
                <a:spcPct val="93000"/>
              </a:lnSpc>
              <a:spcBef>
                <a:spcPts val="27"/>
              </a:spcBef>
              <a:tabLst/>
            </a:pPr>
            <a:r>
              <a:rPr sz="3400" kern="0" spc="220" dirty="0">
                <a:solidFill>
                  <a:srgbClr val="4F8AE0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3400" kern="0" spc="430" dirty="0">
                <a:solidFill>
                  <a:srgbClr val="4F8AE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kern="0" spc="220" dirty="0">
                <a:solidFill>
                  <a:srgbClr val="333333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领域整合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306" name="group 306"/>
          <p:cNvGrpSpPr/>
          <p:nvPr/>
        </p:nvGrpSpPr>
        <p:grpSpPr>
          <a:xfrm rot="21600000">
            <a:off x="6143383" y="3386963"/>
            <a:ext cx="4271491" cy="1045654"/>
            <a:chOff x="0" y="0"/>
            <a:chExt cx="4271491" cy="1045654"/>
          </a:xfrm>
        </p:grpSpPr>
        <p:pic>
          <p:nvPicPr>
            <p:cNvPr id="1898" name="picture 189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4271491" cy="1045654"/>
            </a:xfrm>
            <a:prstGeom prst="rect">
              <a:avLst/>
            </a:prstGeom>
          </p:spPr>
        </p:pic>
        <p:sp>
          <p:nvSpPr>
            <p:cNvPr id="1900" name="textbox 1900"/>
            <p:cNvSpPr/>
            <p:nvPr/>
          </p:nvSpPr>
          <p:spPr>
            <a:xfrm>
              <a:off x="-12700" y="-12700"/>
              <a:ext cx="4297045" cy="107124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76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8067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1635125" algn="l" rtl="0" eaLnBrk="0">
                <a:lnSpc>
                  <a:spcPct val="90000"/>
                </a:lnSpc>
                <a:tabLst/>
              </a:pPr>
              <a:r>
                <a:rPr sz="1500" kern="0" spc="80" dirty="0">
                  <a:solidFill>
                    <a:srgbClr val="333333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进阶使用层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3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marL="725169" algn="l" rtl="0" eaLnBrk="0">
                <a:lnSpc>
                  <a:spcPts val="1781"/>
                </a:lnSpc>
                <a:spcBef>
                  <a:spcPts val="7"/>
                </a:spcBef>
                <a:tabLst/>
              </a:pPr>
              <a:r>
                <a:rPr sz="1400" kern="0" spc="-10" dirty="0">
                  <a:solidFill>
                    <a:srgbClr val="66666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任务组合 / 结构化提示词</a:t>
              </a:r>
              <a:r>
                <a:rPr sz="1400" kern="0" spc="60" dirty="0">
                  <a:solidFill>
                    <a:srgbClr val="66666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400" kern="0" spc="-10" dirty="0">
                  <a:solidFill>
                    <a:srgbClr val="66666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/</a:t>
              </a:r>
              <a:r>
                <a:rPr sz="1400" kern="0" spc="110" dirty="0">
                  <a:solidFill>
                    <a:srgbClr val="66666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400" kern="0" spc="-10" dirty="0">
                  <a:solidFill>
                    <a:srgbClr val="66666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主动优</a:t>
              </a:r>
              <a:r>
                <a:rPr sz="1400" kern="0" spc="-20" dirty="0">
                  <a:solidFill>
                    <a:srgbClr val="66666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化</a:t>
              </a:r>
              <a:endParaRPr sz="14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1902" name="textbox 1902"/>
          <p:cNvSpPr/>
          <p:nvPr/>
        </p:nvSpPr>
        <p:spPr>
          <a:xfrm>
            <a:off x="363854" y="322088"/>
            <a:ext cx="5491479" cy="5518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672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3900" b="1" kern="0" spc="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3900" b="1" kern="0" spc="44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使用层次与突破路径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1904" name="picture 19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204735" y="2349804"/>
            <a:ext cx="2148789" cy="1047762"/>
          </a:xfrm>
          <a:prstGeom prst="rect">
            <a:avLst/>
          </a:prstGeom>
        </p:spPr>
      </p:pic>
      <p:sp>
        <p:nvSpPr>
          <p:cNvPr id="1906" name="textbox 1906"/>
          <p:cNvSpPr/>
          <p:nvPr/>
        </p:nvSpPr>
        <p:spPr>
          <a:xfrm>
            <a:off x="6999530" y="2754774"/>
            <a:ext cx="2879725" cy="5549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79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765809" algn="l" rtl="0" eaLnBrk="0">
              <a:lnSpc>
                <a:spcPct val="92000"/>
              </a:lnSpc>
              <a:tabLst/>
            </a:pP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创新使用层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6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781"/>
              </a:lnSpc>
              <a:spcBef>
                <a:spcPts val="2"/>
              </a:spcBef>
              <a:tabLst/>
            </a:pPr>
            <a:r>
              <a:rPr sz="1400" kern="0" spc="-10" dirty="0">
                <a:solidFill>
                  <a:srgbClr val="66666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流程再造 / 提示词艺术</a:t>
            </a:r>
            <a:r>
              <a:rPr sz="1400" kern="0" spc="90" dirty="0">
                <a:solidFill>
                  <a:srgbClr val="66666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-10" dirty="0">
                <a:solidFill>
                  <a:srgbClr val="66666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/</a:t>
            </a:r>
            <a:r>
              <a:rPr sz="1400" kern="0" spc="80" dirty="0">
                <a:solidFill>
                  <a:srgbClr val="66666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-10" dirty="0">
                <a:solidFill>
                  <a:srgbClr val="66666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创造性应用</a:t>
            </a:r>
            <a:endParaRPr sz="14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" name="rect 1908"/>
          <p:cNvSpPr/>
          <p:nvPr/>
        </p:nvSpPr>
        <p:spPr>
          <a:xfrm>
            <a:off x="1068743" y="5277332"/>
            <a:ext cx="9990569" cy="803808"/>
          </a:xfrm>
          <a:prstGeom prst="rect">
            <a:avLst/>
          </a:prstGeom>
          <a:solidFill>
            <a:srgbClr val="FFFFFF">
              <a:alpha val="10196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910" name="table 1910"/>
          <p:cNvGraphicFramePr>
            <a:graphicFrameLocks noGrp="1"/>
          </p:cNvGraphicFramePr>
          <p:nvPr/>
        </p:nvGraphicFramePr>
        <p:xfrm>
          <a:off x="832561" y="3665689"/>
          <a:ext cx="10462259" cy="2619375"/>
        </p:xfrm>
        <a:graphic>
          <a:graphicData uri="http://schemas.openxmlformats.org/drawingml/2006/table">
            <a:tbl>
              <a:tblPr/>
              <a:tblGrid>
                <a:gridCol w="1340485"/>
                <a:gridCol w="2421889"/>
                <a:gridCol w="3575684"/>
                <a:gridCol w="3124200"/>
              </a:tblGrid>
              <a:tr h="480059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265929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7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知识唤醒桥接机制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6096E6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96E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6E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6096E6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96E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6E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6096E6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96E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6E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6096E6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96E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6E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3093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2729" algn="l" rtl="0" eaLnBrk="0">
                        <a:lnSpc>
                          <a:spcPct val="91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5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1.</a:t>
                      </a:r>
                      <a:r>
                        <a:rPr sz="1500" b="1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具身经验激活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98120" indent="64135" algn="l" rtl="0" eaLnBrk="0">
                        <a:lnSpc>
                          <a:spcPct val="107000"/>
                        </a:lnSpc>
                        <a:spcBef>
                          <a:spcPts val="851"/>
                        </a:spcBef>
                        <a:tabLst/>
                      </a:pPr>
                      <a:r>
                        <a:rPr sz="15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 场景回溯：</a:t>
                      </a:r>
                      <a:r>
                        <a:rPr sz="15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通过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AI</a:t>
                      </a:r>
                      <a:r>
                        <a:rPr sz="15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提问触发</a:t>
                      </a: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具体经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验回忆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262890" algn="l" rtl="0" eaLnBrk="0">
                        <a:lnSpc>
                          <a:spcPts val="1295"/>
                        </a:lnSpc>
                        <a:spcBef>
                          <a:spcPts val="151"/>
                        </a:spcBef>
                        <a:tabLst/>
                      </a:pPr>
                      <a:r>
                        <a:rPr sz="1000" kern="0" spc="5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 感知唤醒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000" kern="0" spc="5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</a:t>
                      </a:r>
                      <a:r>
                        <a:rPr sz="1000" kern="0" spc="5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引导关注</a:t>
                      </a:r>
                      <a:r>
                        <a:rPr sz="1000" kern="0" spc="5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身体感觉和</a:t>
                      </a:r>
                      <a:endParaRPr sz="10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6096E6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6096E6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69875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2.</a:t>
                      </a:r>
                      <a:r>
                        <a:rPr sz="1500" b="1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形式化转换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262890" indent="52705" algn="l" rtl="0" eaLnBrk="0">
                        <a:lnSpc>
                          <a:spcPct val="107000"/>
                        </a:lnSpc>
                        <a:spcBef>
                          <a:spcPts val="691"/>
                        </a:spcBef>
                        <a:tabLst/>
                      </a:pPr>
                      <a:r>
                        <a:rPr sz="15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 经验描述：</a:t>
                      </a:r>
                      <a:r>
                        <a:rPr sz="1500" kern="0" spc="-3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将具身</a:t>
                      </a: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体验转化为清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晰表达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328295" algn="l" rtl="0" eaLnBrk="0">
                        <a:lnSpc>
                          <a:spcPts val="1228"/>
                        </a:lnSpc>
                        <a:spcBef>
                          <a:spcPts val="195"/>
                        </a:spcBef>
                        <a:tabLst/>
                      </a:pPr>
                      <a:r>
                        <a:rPr sz="900" kern="0" spc="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</a:t>
                      </a:r>
                      <a:r>
                        <a:rPr sz="900" kern="0" spc="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结构化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900" kern="0" spc="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 建立经验与概念的连接</a:t>
                      </a:r>
                      <a:endParaRPr sz="9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4629" algn="l" rtl="0" eaLnBrk="0">
                        <a:lnSpc>
                          <a:spcPts val="2022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5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3.</a:t>
                      </a:r>
                      <a:r>
                        <a:rPr sz="1500" b="1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</a:t>
                      </a:r>
                      <a:r>
                        <a:rPr sz="1500" b="1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I</a:t>
                      </a:r>
                      <a:r>
                        <a:rPr sz="15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增强整合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5740" algn="l" rtl="0" eaLnBrk="0">
                        <a:lnSpc>
                          <a:spcPts val="2022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5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 知识扩充：</a:t>
                      </a:r>
                      <a:r>
                        <a:rPr sz="15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补充</a:t>
                      </a: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相关形式知识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6096E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083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6850" algn="l" rtl="0" eaLnBrk="0">
                        <a:lnSpc>
                          <a:spcPct val="92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情境感受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6096E6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096E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19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67914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15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最终输出：</a:t>
                      </a:r>
                      <a:r>
                        <a:rPr sz="1500" b="1" kern="0" spc="-2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融合具身性的</a:t>
                      </a:r>
                      <a:r>
                        <a:rPr sz="15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高质量内容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36550" algn="l" rtl="0" eaLnBrk="0">
                        <a:lnSpc>
                          <a:spcPts val="2022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将人的具身经验与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AI</a:t>
                      </a: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的形式知识有机结合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</a:t>
                      </a:r>
                      <a:r>
                        <a:rPr sz="1500" kern="0" spc="-3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产生既有深度又有温度的内容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6096E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6096E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6096E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6096E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6096E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6096E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12" name="table 1912"/>
          <p:cNvGraphicFramePr>
            <a:graphicFrameLocks noGrp="1"/>
          </p:cNvGraphicFramePr>
          <p:nvPr/>
        </p:nvGraphicFramePr>
        <p:xfrm>
          <a:off x="6107709" y="1293583"/>
          <a:ext cx="5168900" cy="2168525"/>
        </p:xfrm>
        <a:graphic>
          <a:graphicData uri="http://schemas.openxmlformats.org/drawingml/2006/table">
            <a:tbl>
              <a:tblPr/>
              <a:tblGrid>
                <a:gridCol w="2535554"/>
                <a:gridCol w="2633345"/>
              </a:tblGrid>
              <a:tr h="56070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87854" algn="l" rtl="0" eaLnBrk="0">
                        <a:lnSpc>
                          <a:spcPts val="2282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7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</a:t>
                      </a:r>
                      <a:r>
                        <a:rPr sz="1700" b="1" kern="0" spc="-3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I</a:t>
                      </a:r>
                      <a:r>
                        <a:rPr sz="17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的形式知识库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078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59765" algn="l" rtl="0" eaLnBrk="0">
                        <a:lnSpc>
                          <a:spcPct val="9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5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数据层面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711834" algn="l" rtl="0" eaLnBrk="0">
                        <a:lnSpc>
                          <a:spcPts val="2022"/>
                        </a:lnSpc>
                        <a:spcBef>
                          <a:spcPts val="830"/>
                        </a:spcBef>
                        <a:tabLst/>
                      </a:pPr>
                      <a:r>
                        <a:rPr sz="15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r>
                        <a:rPr sz="15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文本信息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715644" algn="l" rtl="0" eaLnBrk="0">
                        <a:lnSpc>
                          <a:spcPts val="2022"/>
                        </a:lnSpc>
                        <a:spcBef>
                          <a:spcPts val="672"/>
                        </a:spcBef>
                        <a:tabLst/>
                      </a:pPr>
                      <a:r>
                        <a:rPr sz="15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r>
                        <a:rPr sz="15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逻辑规则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11834" algn="l" rtl="0" eaLnBrk="0">
                        <a:lnSpc>
                          <a:spcPts val="2022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5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r>
                        <a:rPr sz="15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形式化知识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10234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5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模式层面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725169" algn="l" rtl="0" eaLnBrk="0">
                        <a:lnSpc>
                          <a:spcPts val="2022"/>
                        </a:lnSpc>
                        <a:spcBef>
                          <a:spcPts val="861"/>
                        </a:spcBef>
                        <a:tabLst/>
                      </a:pPr>
                      <a:r>
                        <a:rPr sz="15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r>
                        <a:rPr sz="15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统计规律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718819" algn="l" rtl="0" eaLnBrk="0">
                        <a:lnSpc>
                          <a:spcPts val="2022"/>
                        </a:lnSpc>
                        <a:spcBef>
                          <a:spcPts val="598"/>
                        </a:spcBef>
                        <a:tabLst/>
                      </a:pPr>
                      <a:r>
                        <a:rPr sz="15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r>
                        <a:rPr sz="15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关联模式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19455" algn="l" rtl="0" eaLnBrk="0">
                        <a:lnSpc>
                          <a:spcPts val="2022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5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r>
                        <a:rPr sz="15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抽象概念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14" name="table 1914"/>
          <p:cNvGraphicFramePr>
            <a:graphicFrameLocks noGrp="1"/>
          </p:cNvGraphicFramePr>
          <p:nvPr/>
        </p:nvGraphicFramePr>
        <p:xfrm>
          <a:off x="830021" y="1302473"/>
          <a:ext cx="4834890" cy="2148840"/>
        </p:xfrm>
        <a:graphic>
          <a:graphicData uri="http://schemas.openxmlformats.org/drawingml/2006/table">
            <a:tbl>
              <a:tblPr/>
              <a:tblGrid>
                <a:gridCol w="2424429"/>
                <a:gridCol w="2410460"/>
              </a:tblGrid>
              <a:tr h="53276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87195" algn="l" rtl="0" eaLnBrk="0">
                        <a:lnSpc>
                          <a:spcPct val="92000"/>
                        </a:lnSpc>
                        <a:tabLst/>
                      </a:pPr>
                      <a:r>
                        <a:rPr sz="17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人的具身知识库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60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61340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5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感知层面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610234" algn="l" rtl="0" eaLnBrk="0">
                        <a:lnSpc>
                          <a:spcPts val="2022"/>
                        </a:lnSpc>
                        <a:spcBef>
                          <a:spcPts val="858"/>
                        </a:spcBef>
                        <a:tabLst/>
                      </a:pPr>
                      <a:r>
                        <a:rPr sz="15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r>
                        <a:rPr sz="15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直接经验体验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607059" algn="l" rtl="0" eaLnBrk="0">
                        <a:lnSpc>
                          <a:spcPts val="2022"/>
                        </a:lnSpc>
                        <a:spcBef>
                          <a:spcPts val="784"/>
                        </a:spcBef>
                        <a:tabLst/>
                      </a:pPr>
                      <a:r>
                        <a:rPr sz="15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 现场感知记忆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01980" algn="l" rtl="0" eaLnBrk="0">
                        <a:lnSpc>
                          <a:spcPts val="2022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5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r>
                        <a:rPr sz="15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身体化技能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96875" algn="l" rtl="0" eaLnBrk="0">
                        <a:lnSpc>
                          <a:spcPct val="92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5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情境层面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74980" algn="l" rtl="0" eaLnBrk="0">
                        <a:lnSpc>
                          <a:spcPts val="2022"/>
                        </a:lnSpc>
                        <a:spcBef>
                          <a:spcPts val="863"/>
                        </a:spcBef>
                        <a:tabLst/>
                      </a:pPr>
                      <a:r>
                        <a:rPr sz="15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r>
                        <a:rPr sz="15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场景化记忆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78790" algn="l" rtl="0" eaLnBrk="0">
                        <a:lnSpc>
                          <a:spcPts val="2022"/>
                        </a:lnSpc>
                        <a:spcBef>
                          <a:spcPts val="647"/>
                        </a:spcBef>
                        <a:tabLst/>
                      </a:pPr>
                      <a:r>
                        <a:rPr sz="15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r>
                        <a:rPr sz="15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实践经验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94665" algn="l" rtl="0" eaLnBrk="0">
                        <a:lnSpc>
                          <a:spcPts val="2022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r>
                        <a:rPr sz="15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情境智慧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16" name="textbox 1916"/>
          <p:cNvSpPr/>
          <p:nvPr/>
        </p:nvSpPr>
        <p:spPr>
          <a:xfrm>
            <a:off x="385164" y="318030"/>
            <a:ext cx="5220334" cy="5556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71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3900" b="1" kern="0" spc="3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知识库</a:t>
            </a:r>
            <a:r>
              <a:rPr sz="3900" b="1" kern="0" spc="30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+</a:t>
            </a:r>
            <a:r>
              <a:rPr sz="3900" b="1" kern="0" spc="-59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900" b="1" kern="0" spc="3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知识唤醒框架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918" name="textbox 1918"/>
          <p:cNvSpPr/>
          <p:nvPr/>
        </p:nvSpPr>
        <p:spPr>
          <a:xfrm>
            <a:off x="8370752" y="5143547"/>
            <a:ext cx="2864485" cy="2825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2022"/>
              </a:lnSpc>
              <a:tabLst/>
            </a:pP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• 模式识别：</a:t>
            </a:r>
            <a:r>
              <a:rPr sz="1500" kern="0" spc="-3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发现更深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层的联系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textbox 1920"/>
          <p:cNvSpPr/>
          <p:nvPr/>
        </p:nvSpPr>
        <p:spPr>
          <a:xfrm>
            <a:off x="184327" y="295736"/>
            <a:ext cx="9020175" cy="2082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672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3900" b="1" kern="0" spc="0" dirty="0">
                <a:solidFill>
                  <a:srgbClr val="333333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3900" b="1" kern="0" spc="110" dirty="0">
                <a:solidFill>
                  <a:srgbClr val="333333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使用层次与突破路径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2127250" algn="l" rtl="0" eaLnBrk="0">
              <a:lnSpc>
                <a:spcPct val="91000"/>
              </a:lnSpc>
              <a:spcBef>
                <a:spcPts val="303"/>
              </a:spcBef>
              <a:tabLst/>
            </a:pPr>
            <a:r>
              <a:rPr sz="1000" b="1" kern="0" spc="30" dirty="0">
                <a:solidFill>
                  <a:srgbClr val="333333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突破路径：</a:t>
            </a:r>
            <a:endParaRPr sz="10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8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8329930" algn="l" rtl="0" eaLnBrk="0">
              <a:lnSpc>
                <a:spcPct val="88000"/>
              </a:lnSpc>
              <a:spcBef>
                <a:spcPts val="2"/>
              </a:spcBef>
              <a:tabLst>
                <a:tab pos="8439150" algn="l"/>
              </a:tabLst>
            </a:pPr>
            <a:r>
              <a:rPr sz="900" kern="0" spc="0" dirty="0">
                <a:solidFill>
                  <a:srgbClr val="333333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900" kern="0" spc="-10" dirty="0">
                <a:solidFill>
                  <a:srgbClr val="333333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独特工作流</a:t>
            </a:r>
            <a:endParaRPr sz="9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922" name="path 1922"/>
          <p:cNvSpPr/>
          <p:nvPr/>
        </p:nvSpPr>
        <p:spPr>
          <a:xfrm>
            <a:off x="8408479" y="2249754"/>
            <a:ext cx="106133" cy="103504"/>
          </a:xfrm>
          <a:custGeom>
            <a:avLst/>
            <a:gdLst/>
            <a:ahLst/>
            <a:cxnLst/>
            <a:rect l="0" t="0" r="0" b="0"/>
            <a:pathLst>
              <a:path w="167" h="162">
                <a:moveTo>
                  <a:pt x="167" y="81"/>
                </a:moveTo>
                <a:cubicBezTo>
                  <a:pt x="167" y="126"/>
                  <a:pt x="129" y="162"/>
                  <a:pt x="83" y="162"/>
                </a:cubicBezTo>
                <a:cubicBezTo>
                  <a:pt x="37" y="162"/>
                  <a:pt x="0" y="126"/>
                  <a:pt x="0" y="81"/>
                </a:cubicBezTo>
                <a:cubicBezTo>
                  <a:pt x="0" y="36"/>
                  <a:pt x="37" y="0"/>
                  <a:pt x="83" y="0"/>
                </a:cubicBezTo>
                <a:cubicBezTo>
                  <a:pt x="129" y="0"/>
                  <a:pt x="167" y="36"/>
                  <a:pt x="167" y="81"/>
                </a:cubicBezTo>
              </a:path>
            </a:pathLst>
          </a:custGeom>
          <a:solidFill>
            <a:srgbClr val="91D5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08" name="group 308"/>
          <p:cNvGrpSpPr/>
          <p:nvPr/>
        </p:nvGrpSpPr>
        <p:grpSpPr>
          <a:xfrm rot="21600000">
            <a:off x="2835732" y="4474933"/>
            <a:ext cx="6368136" cy="1035050"/>
            <a:chOff x="0" y="0"/>
            <a:chExt cx="6368136" cy="1035050"/>
          </a:xfrm>
        </p:grpSpPr>
        <p:sp>
          <p:nvSpPr>
            <p:cNvPr id="1924" name="path 1924"/>
            <p:cNvSpPr/>
            <p:nvPr/>
          </p:nvSpPr>
          <p:spPr>
            <a:xfrm>
              <a:off x="0" y="0"/>
              <a:ext cx="6368136" cy="1035050"/>
            </a:xfrm>
            <a:custGeom>
              <a:avLst/>
              <a:gdLst/>
              <a:ahLst/>
              <a:cxnLst/>
              <a:rect l="0" t="0" r="0" b="0"/>
              <a:pathLst>
                <a:path w="10028" h="1630">
                  <a:moveTo>
                    <a:pt x="0" y="1630"/>
                  </a:moveTo>
                  <a:lnTo>
                    <a:pt x="10028" y="1630"/>
                  </a:lnTo>
                  <a:lnTo>
                    <a:pt x="8357" y="0"/>
                  </a:lnTo>
                  <a:lnTo>
                    <a:pt x="1671" y="0"/>
                  </a:lnTo>
                  <a:lnTo>
                    <a:pt x="0" y="1630"/>
                  </a:lnTo>
                </a:path>
              </a:pathLst>
            </a:custGeom>
            <a:solidFill>
              <a:srgbClr val="E6F7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926" name="textbox 1926"/>
            <p:cNvSpPr/>
            <p:nvPr/>
          </p:nvSpPr>
          <p:spPr>
            <a:xfrm>
              <a:off x="-12700" y="-12700"/>
              <a:ext cx="6393815" cy="10604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3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2777489" algn="l" rtl="0" eaLnBrk="0">
                <a:lnSpc>
                  <a:spcPct val="86000"/>
                </a:lnSpc>
                <a:spcBef>
                  <a:spcPts val="3"/>
                </a:spcBef>
                <a:tabLst/>
              </a:pPr>
              <a:r>
                <a:rPr sz="1200" kern="0" spc="-20" dirty="0">
                  <a:solidFill>
                    <a:srgbClr val="333333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基础使用层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44000"/>
                </a:lnSpc>
                <a:tabLst/>
              </a:pPr>
              <a:endParaRPr sz="200" dirty="0">
                <a:latin typeface="Arial"/>
                <a:ea typeface="Arial"/>
                <a:cs typeface="Arial"/>
              </a:endParaRPr>
            </a:p>
            <a:p>
              <a:pPr marL="2110739" algn="l" rtl="0" eaLnBrk="0">
                <a:lnSpc>
                  <a:spcPts val="1402"/>
                </a:lnSpc>
                <a:spcBef>
                  <a:spcPts val="2"/>
                </a:spcBef>
                <a:tabLst/>
              </a:pPr>
              <a:r>
                <a:rPr sz="1000" kern="0" spc="50" dirty="0">
                  <a:solidFill>
                    <a:srgbClr val="66666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单一任务 </a:t>
              </a:r>
              <a:r>
                <a:rPr sz="1000" kern="0" spc="50" dirty="0">
                  <a:solidFill>
                    <a:srgbClr val="666666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/ </a:t>
              </a:r>
              <a:r>
                <a:rPr sz="1000" kern="0" spc="50" dirty="0">
                  <a:solidFill>
                    <a:srgbClr val="66666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简单提示词</a:t>
              </a:r>
              <a:r>
                <a:rPr sz="1000" kern="0" spc="50" dirty="0">
                  <a:solidFill>
                    <a:srgbClr val="666666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/ </a:t>
              </a:r>
              <a:r>
                <a:rPr sz="1000" kern="0" spc="50" dirty="0">
                  <a:solidFill>
                    <a:srgbClr val="66666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被动应用</a:t>
              </a:r>
              <a:endParaRPr sz="10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310" name="group 310"/>
          <p:cNvGrpSpPr/>
          <p:nvPr/>
        </p:nvGrpSpPr>
        <p:grpSpPr>
          <a:xfrm rot="21600000">
            <a:off x="3897083" y="3439883"/>
            <a:ext cx="4245431" cy="1035050"/>
            <a:chOff x="0" y="0"/>
            <a:chExt cx="4245431" cy="1035050"/>
          </a:xfrm>
        </p:grpSpPr>
        <p:sp>
          <p:nvSpPr>
            <p:cNvPr id="1928" name="path 1928"/>
            <p:cNvSpPr/>
            <p:nvPr/>
          </p:nvSpPr>
          <p:spPr>
            <a:xfrm>
              <a:off x="0" y="0"/>
              <a:ext cx="4245431" cy="1035050"/>
            </a:xfrm>
            <a:custGeom>
              <a:avLst/>
              <a:gdLst/>
              <a:ahLst/>
              <a:cxnLst/>
              <a:rect l="0" t="0" r="0" b="0"/>
              <a:pathLst>
                <a:path w="6685" h="1630">
                  <a:moveTo>
                    <a:pt x="0" y="1630"/>
                  </a:moveTo>
                  <a:lnTo>
                    <a:pt x="6685" y="1630"/>
                  </a:lnTo>
                  <a:lnTo>
                    <a:pt x="5014" y="0"/>
                  </a:lnTo>
                  <a:lnTo>
                    <a:pt x="1671" y="0"/>
                  </a:lnTo>
                  <a:lnTo>
                    <a:pt x="0" y="1630"/>
                  </a:lnTo>
                </a:path>
              </a:pathLst>
            </a:custGeom>
            <a:solidFill>
              <a:srgbClr val="BAE7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930" name="textbox 1930"/>
            <p:cNvSpPr/>
            <p:nvPr/>
          </p:nvSpPr>
          <p:spPr>
            <a:xfrm>
              <a:off x="-12700" y="-12700"/>
              <a:ext cx="4271009" cy="10604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3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3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715770" algn="l" rtl="0" eaLnBrk="0">
                <a:lnSpc>
                  <a:spcPct val="85000"/>
                </a:lnSpc>
                <a:spcBef>
                  <a:spcPts val="5"/>
                </a:spcBef>
                <a:tabLst/>
              </a:pPr>
              <a:r>
                <a:rPr sz="1200" kern="0" spc="-10" dirty="0">
                  <a:solidFill>
                    <a:srgbClr val="333333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进阶使用层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44000"/>
                </a:lnSpc>
                <a:tabLst/>
              </a:pPr>
              <a:endParaRPr sz="200" dirty="0">
                <a:latin typeface="Arial"/>
                <a:ea typeface="Arial"/>
                <a:cs typeface="Arial"/>
              </a:endParaRPr>
            </a:p>
            <a:p>
              <a:pPr marL="971550" algn="l" rtl="0" eaLnBrk="0">
                <a:lnSpc>
                  <a:spcPts val="1402"/>
                </a:lnSpc>
                <a:spcBef>
                  <a:spcPts val="2"/>
                </a:spcBef>
                <a:tabLst/>
              </a:pPr>
              <a:r>
                <a:rPr sz="1000" kern="0" spc="50" dirty="0">
                  <a:solidFill>
                    <a:srgbClr val="66666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任务组合 </a:t>
              </a:r>
              <a:r>
                <a:rPr sz="1000" kern="0" spc="50" dirty="0">
                  <a:solidFill>
                    <a:srgbClr val="666666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/ </a:t>
              </a:r>
              <a:r>
                <a:rPr sz="1000" kern="0" spc="50" dirty="0">
                  <a:solidFill>
                    <a:srgbClr val="66666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结构化提示词</a:t>
              </a:r>
              <a:r>
                <a:rPr sz="1000" kern="0" spc="50" dirty="0">
                  <a:solidFill>
                    <a:srgbClr val="666666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/ </a:t>
              </a:r>
              <a:r>
                <a:rPr sz="1000" kern="0" spc="50" dirty="0">
                  <a:solidFill>
                    <a:srgbClr val="66666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主动优化</a:t>
              </a:r>
              <a:endParaRPr sz="10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312" name="group 312"/>
          <p:cNvGrpSpPr/>
          <p:nvPr/>
        </p:nvGrpSpPr>
        <p:grpSpPr>
          <a:xfrm rot="21600000">
            <a:off x="4855383" y="2404833"/>
            <a:ext cx="2225768" cy="1035049"/>
            <a:chOff x="0" y="0"/>
            <a:chExt cx="2225768" cy="1035049"/>
          </a:xfrm>
        </p:grpSpPr>
        <p:sp>
          <p:nvSpPr>
            <p:cNvPr id="1932" name="path 1932"/>
            <p:cNvSpPr/>
            <p:nvPr/>
          </p:nvSpPr>
          <p:spPr>
            <a:xfrm>
              <a:off x="103064" y="0"/>
              <a:ext cx="2122703" cy="1035049"/>
            </a:xfrm>
            <a:custGeom>
              <a:avLst/>
              <a:gdLst/>
              <a:ahLst/>
              <a:cxnLst/>
              <a:rect l="0" t="0" r="0" b="0"/>
              <a:pathLst>
                <a:path w="3342" h="1629">
                  <a:moveTo>
                    <a:pt x="0" y="1629"/>
                  </a:moveTo>
                  <a:lnTo>
                    <a:pt x="3342" y="1629"/>
                  </a:lnTo>
                  <a:lnTo>
                    <a:pt x="1671" y="0"/>
                  </a:lnTo>
                  <a:lnTo>
                    <a:pt x="0" y="1629"/>
                  </a:lnTo>
                </a:path>
              </a:pathLst>
            </a:custGeom>
            <a:solidFill>
              <a:srgbClr val="91D5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934" name="textbox 1934"/>
            <p:cNvSpPr/>
            <p:nvPr/>
          </p:nvSpPr>
          <p:spPr>
            <a:xfrm>
              <a:off x="-12700" y="-12700"/>
              <a:ext cx="2251710" cy="10604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756919" algn="l" rtl="0" eaLnBrk="0">
                <a:lnSpc>
                  <a:spcPct val="87000"/>
                </a:lnSpc>
                <a:spcBef>
                  <a:spcPts val="1"/>
                </a:spcBef>
                <a:tabLst/>
              </a:pPr>
              <a:r>
                <a:rPr sz="1200" kern="0" spc="-10" dirty="0">
                  <a:solidFill>
                    <a:srgbClr val="333333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创新使用层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44000"/>
                </a:lnSpc>
                <a:tabLst/>
              </a:pPr>
              <a:endParaRPr sz="200" dirty="0">
                <a:latin typeface="Arial"/>
                <a:ea typeface="Arial"/>
                <a:cs typeface="Arial"/>
              </a:endParaRPr>
            </a:p>
            <a:p>
              <a:pPr marL="12700" algn="l" rtl="0" eaLnBrk="0">
                <a:lnSpc>
                  <a:spcPts val="1402"/>
                </a:lnSpc>
                <a:spcBef>
                  <a:spcPts val="2"/>
                </a:spcBef>
                <a:tabLst/>
              </a:pPr>
              <a:r>
                <a:rPr sz="1000" kern="0" spc="40" dirty="0">
                  <a:solidFill>
                    <a:srgbClr val="66666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流程再造 </a:t>
              </a:r>
              <a:r>
                <a:rPr sz="1000" kern="0" spc="40" dirty="0">
                  <a:solidFill>
                    <a:srgbClr val="666666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/ </a:t>
              </a:r>
              <a:r>
                <a:rPr sz="1000" kern="0" spc="40" dirty="0">
                  <a:solidFill>
                    <a:srgbClr val="66666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提示</a:t>
              </a:r>
              <a:r>
                <a:rPr sz="1000" kern="0" spc="30" dirty="0">
                  <a:solidFill>
                    <a:srgbClr val="66666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词艺术 </a:t>
              </a:r>
              <a:r>
                <a:rPr sz="1000" kern="0" spc="30" dirty="0">
                  <a:solidFill>
                    <a:srgbClr val="666666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/ </a:t>
              </a:r>
              <a:r>
                <a:rPr sz="1000" kern="0" spc="30" dirty="0">
                  <a:solidFill>
                    <a:srgbClr val="66666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创造性应用</a:t>
              </a:r>
              <a:endParaRPr sz="10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1936" name="textbox 1936"/>
          <p:cNvSpPr/>
          <p:nvPr/>
        </p:nvSpPr>
        <p:spPr>
          <a:xfrm>
            <a:off x="2293835" y="2368613"/>
            <a:ext cx="951230" cy="9194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17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3495" algn="l" rtl="0" eaLnBrk="0">
              <a:lnSpc>
                <a:spcPct val="86000"/>
              </a:lnSpc>
              <a:tabLst/>
            </a:pPr>
            <a:r>
              <a:rPr sz="900" kern="0" spc="-10" dirty="0">
                <a:solidFill>
                  <a:srgbClr val="666666">
                    <a:alpha val="100000"/>
                  </a:srgbClr>
                </a:solidFill>
                <a:latin typeface="Arial"/>
                <a:ea typeface="Arial"/>
                <a:cs typeface="Arial"/>
              </a:rPr>
              <a:t>1. </a:t>
            </a:r>
            <a:r>
              <a:rPr sz="900" kern="0" spc="-10" dirty="0">
                <a:solidFill>
                  <a:srgbClr val="66666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建立提示词体</a:t>
            </a:r>
            <a:r>
              <a:rPr sz="900" kern="0" spc="-20" dirty="0">
                <a:solidFill>
                  <a:srgbClr val="66666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系</a:t>
            </a:r>
            <a:endParaRPr sz="900" dirty="0">
              <a:latin typeface="Microsoft YaHei"/>
              <a:ea typeface="Microsoft YaHei"/>
              <a:cs typeface="Microsoft YaHei"/>
            </a:endParaRPr>
          </a:p>
          <a:p>
            <a:pPr marL="13970" algn="l" rtl="0" eaLnBrk="0">
              <a:lnSpc>
                <a:spcPct val="88000"/>
              </a:lnSpc>
              <a:spcBef>
                <a:spcPts val="1094"/>
              </a:spcBef>
              <a:tabLst/>
            </a:pPr>
            <a:r>
              <a:rPr sz="900" kern="0" spc="-10" dirty="0">
                <a:solidFill>
                  <a:srgbClr val="666666">
                    <a:alpha val="100000"/>
                  </a:srgbClr>
                </a:solidFill>
                <a:latin typeface="Arial"/>
                <a:ea typeface="Arial"/>
                <a:cs typeface="Arial"/>
              </a:rPr>
              <a:t>2. </a:t>
            </a:r>
            <a:r>
              <a:rPr sz="900" kern="0" spc="-10" dirty="0">
                <a:solidFill>
                  <a:srgbClr val="66666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设计协作流程</a:t>
            </a:r>
            <a:endParaRPr sz="900" dirty="0">
              <a:latin typeface="Microsoft YaHei"/>
              <a:ea typeface="Microsoft YaHei"/>
              <a:cs typeface="Microsoft YaHei"/>
            </a:endParaRPr>
          </a:p>
          <a:p>
            <a:pPr marL="15875" algn="l" rtl="0" eaLnBrk="0">
              <a:lnSpc>
                <a:spcPct val="87000"/>
              </a:lnSpc>
              <a:spcBef>
                <a:spcPts val="1093"/>
              </a:spcBef>
              <a:tabLst/>
            </a:pPr>
            <a:r>
              <a:rPr sz="900" kern="0" spc="-10" dirty="0">
                <a:solidFill>
                  <a:srgbClr val="666666">
                    <a:alpha val="100000"/>
                  </a:srgbClr>
                </a:solidFill>
                <a:latin typeface="Arial"/>
                <a:ea typeface="Arial"/>
                <a:cs typeface="Arial"/>
              </a:rPr>
              <a:t>3. </a:t>
            </a:r>
            <a:r>
              <a:rPr sz="900" kern="0" spc="-10" dirty="0">
                <a:solidFill>
                  <a:srgbClr val="66666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发展创新方法</a:t>
            </a:r>
            <a:endParaRPr sz="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9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spcBef>
                <a:spcPts val="1"/>
              </a:spcBef>
              <a:tabLst/>
            </a:pPr>
            <a:r>
              <a:rPr sz="900" kern="0" spc="-10" dirty="0">
                <a:solidFill>
                  <a:srgbClr val="666666">
                    <a:alpha val="100000"/>
                  </a:srgbClr>
                </a:solidFill>
                <a:latin typeface="Arial"/>
                <a:ea typeface="Arial"/>
                <a:cs typeface="Arial"/>
              </a:rPr>
              <a:t>4. </a:t>
            </a:r>
            <a:r>
              <a:rPr sz="900" kern="0" spc="-10" dirty="0">
                <a:solidFill>
                  <a:srgbClr val="66666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打造个人特色</a:t>
            </a:r>
            <a:endParaRPr sz="9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938" name="textbox 1938"/>
          <p:cNvSpPr/>
          <p:nvPr/>
        </p:nvSpPr>
        <p:spPr>
          <a:xfrm>
            <a:off x="8395779" y="2471661"/>
            <a:ext cx="694690" cy="4121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97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18745" algn="l" rtl="0" eaLnBrk="0">
              <a:lnSpc>
                <a:spcPct val="87000"/>
              </a:lnSpc>
              <a:tabLst>
                <a:tab pos="229234" algn="l"/>
              </a:tabLst>
            </a:pPr>
            <a:r>
              <a:rPr sz="900" kern="0" spc="0" dirty="0">
                <a:solidFill>
                  <a:srgbClr val="333333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900" kern="0" spc="-20" dirty="0">
                <a:solidFill>
                  <a:srgbClr val="333333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方法创新</a:t>
            </a:r>
            <a:endParaRPr sz="9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ts val="2037"/>
              </a:lnSpc>
              <a:spcBef>
                <a:spcPts val="69"/>
              </a:spcBef>
              <a:tabLst/>
            </a:pPr>
            <a:r>
              <a:rPr sz="1200" kern="0" spc="0" dirty="0">
                <a:solidFill>
                  <a:srgbClr val="91D5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●</a:t>
            </a:r>
            <a:r>
              <a:rPr sz="1200" kern="0" spc="70" dirty="0">
                <a:solidFill>
                  <a:srgbClr val="91D5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900" kern="0" spc="0" dirty="0">
                <a:solidFill>
                  <a:srgbClr val="333333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领域整合</a:t>
            </a:r>
            <a:endParaRPr sz="9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940" name="path 1940"/>
          <p:cNvSpPr/>
          <p:nvPr/>
        </p:nvSpPr>
        <p:spPr>
          <a:xfrm>
            <a:off x="8408479" y="2508516"/>
            <a:ext cx="106133" cy="103505"/>
          </a:xfrm>
          <a:custGeom>
            <a:avLst/>
            <a:gdLst/>
            <a:ahLst/>
            <a:cxnLst/>
            <a:rect l="0" t="0" r="0" b="0"/>
            <a:pathLst>
              <a:path w="167" h="163">
                <a:moveTo>
                  <a:pt x="167" y="81"/>
                </a:moveTo>
                <a:cubicBezTo>
                  <a:pt x="167" y="126"/>
                  <a:pt x="129" y="163"/>
                  <a:pt x="83" y="163"/>
                </a:cubicBezTo>
                <a:cubicBezTo>
                  <a:pt x="37" y="163"/>
                  <a:pt x="0" y="126"/>
                  <a:pt x="0" y="81"/>
                </a:cubicBezTo>
                <a:cubicBezTo>
                  <a:pt x="0" y="36"/>
                  <a:pt x="37" y="0"/>
                  <a:pt x="83" y="0"/>
                </a:cubicBezTo>
                <a:cubicBezTo>
                  <a:pt x="129" y="0"/>
                  <a:pt x="167" y="36"/>
                  <a:pt x="167" y="81"/>
                </a:cubicBezTo>
              </a:path>
            </a:pathLst>
          </a:custGeom>
          <a:solidFill>
            <a:srgbClr val="91D5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textbox 1942"/>
          <p:cNvSpPr/>
          <p:nvPr/>
        </p:nvSpPr>
        <p:spPr>
          <a:xfrm>
            <a:off x="97942" y="-56006"/>
            <a:ext cx="3290570" cy="8953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6847"/>
              </a:lnSpc>
              <a:tabLst/>
            </a:pPr>
            <a:r>
              <a:rPr sz="5000" kern="0" spc="-4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感谢聆听！</a:t>
            </a:r>
            <a:endParaRPr sz="50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8"/>
          <p:cNvSpPr/>
          <p:nvPr/>
        </p:nvSpPr>
        <p:spPr>
          <a:xfrm>
            <a:off x="380090" y="324625"/>
            <a:ext cx="11212830" cy="401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561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3900" b="1" kern="0" spc="2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推理模型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71450" algn="l" rtl="0" eaLnBrk="0">
              <a:lnSpc>
                <a:spcPct val="127000"/>
              </a:lnSpc>
              <a:spcBef>
                <a:spcPts val="517"/>
              </a:spcBef>
              <a:tabLst/>
            </a:pPr>
            <a:r>
              <a:rPr sz="1700" b="1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推理大模型：</a:t>
            </a:r>
            <a:r>
              <a:rPr sz="1700" b="1" kern="0" spc="2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推理大模型是指能够在传统的大语言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模型基础上，</a:t>
            </a:r>
            <a:r>
              <a:rPr sz="1700" kern="0" spc="-3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强化推理</a:t>
            </a:r>
            <a:r>
              <a:rPr sz="1700" kern="0" spc="-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、逻辑分析和决策能力的模型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。它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们通常具备额外的技术，</a:t>
            </a:r>
            <a:r>
              <a:rPr sz="1700" kern="0" spc="-1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比如强化学习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、神经符号推理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、元学习等，</a:t>
            </a:r>
            <a:r>
              <a:rPr sz="1700" kern="0" spc="-3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来增强其推理和问题解决能力</a:t>
            </a:r>
            <a:r>
              <a:rPr sz="1700" kern="0" spc="-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222250" algn="l" rtl="0" eaLnBrk="0">
              <a:lnSpc>
                <a:spcPct val="94000"/>
              </a:lnSpc>
              <a:spcBef>
                <a:spcPts val="1586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例如：</a:t>
            </a:r>
            <a:r>
              <a:rPr sz="1700" kern="0" spc="-2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DeepSeek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-R1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GPT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-o3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在逻辑推理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、数学推理和实时问题解决方面表现突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出</a:t>
            </a:r>
            <a:r>
              <a:rPr sz="1700" kern="0" spc="-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56210" indent="3810" algn="l" rtl="0" eaLnBrk="0">
              <a:lnSpc>
                <a:spcPct val="128000"/>
              </a:lnSpc>
              <a:spcBef>
                <a:spcPts val="1426"/>
              </a:spcBef>
              <a:tabLst/>
            </a:pP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非推理大模型：</a:t>
            </a:r>
            <a:r>
              <a:rPr sz="1700" b="1" kern="0" spc="1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适用于大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多数任务，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非推理大模型一般侧重于语言生成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、上下文理解和自然语言处理，</a:t>
            </a:r>
            <a:r>
              <a:rPr sz="1700" kern="0" spc="-3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而不强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调深度推理能力</a:t>
            </a:r>
            <a:r>
              <a:rPr sz="1700" kern="0" spc="-1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。此类模型通常通过对大量文本数据的训练，</a:t>
            </a:r>
            <a:r>
              <a:rPr sz="1700" kern="0" spc="-3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掌握语言规律并能够生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成合适的内容，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但缺乏像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推理模型那样复杂的推理和决策能力</a:t>
            </a:r>
            <a:r>
              <a:rPr sz="1700" kern="0" spc="-2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506094" indent="-283845" algn="l" rtl="0" eaLnBrk="0">
              <a:lnSpc>
                <a:spcPct val="127000"/>
              </a:lnSpc>
              <a:spcBef>
                <a:spcPts val="5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例如：</a:t>
            </a:r>
            <a:r>
              <a:rPr sz="1700" kern="0" spc="-3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GPT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-3</a:t>
            </a:r>
            <a:r>
              <a:rPr sz="1700" kern="0" spc="-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GPT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-4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</a:t>
            </a:r>
            <a:r>
              <a:rPr sz="1700" kern="0" spc="-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OpenAI</a:t>
            </a:r>
            <a:r>
              <a:rPr sz="17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</a:t>
            </a:r>
            <a:r>
              <a:rPr sz="1700" kern="0" spc="-2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700" kern="0" spc="-2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BERT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Google</a:t>
            </a:r>
            <a:r>
              <a:rPr sz="17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</a:t>
            </a:r>
            <a:r>
              <a:rPr sz="1700" kern="0" spc="-2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700" kern="0" spc="-3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主要用于语言生成</a:t>
            </a:r>
            <a:r>
              <a:rPr sz="1700" kern="0" spc="-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、语言理解</a:t>
            </a:r>
            <a:r>
              <a:rPr sz="1700" kern="0" spc="-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文本分类</a:t>
            </a:r>
            <a:r>
              <a:rPr sz="1700" kern="0" spc="-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、翻译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等任务</a:t>
            </a:r>
            <a:r>
              <a:rPr sz="1700" kern="0" spc="-2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aphicFrame>
        <p:nvGraphicFramePr>
          <p:cNvPr id="100" name="table 100"/>
          <p:cNvGraphicFramePr>
            <a:graphicFrameLocks noGrp="1"/>
          </p:cNvGraphicFramePr>
          <p:nvPr/>
        </p:nvGraphicFramePr>
        <p:xfrm>
          <a:off x="629284" y="4450714"/>
          <a:ext cx="10922634" cy="1886585"/>
        </p:xfrm>
        <a:graphic>
          <a:graphicData uri="http://schemas.openxmlformats.org/drawingml/2006/table">
            <a:tbl>
              <a:tblPr/>
              <a:tblGrid>
                <a:gridCol w="2075814"/>
                <a:gridCol w="4528820"/>
                <a:gridCol w="4318000"/>
              </a:tblGrid>
              <a:tr h="3359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68680" algn="l" rtl="0" eaLnBrk="0">
                        <a:lnSpc>
                          <a:spcPct val="87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维度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13889" algn="l" rtl="0" eaLnBrk="0">
                        <a:lnSpc>
                          <a:spcPct val="86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推理模型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05939" algn="l" rtl="0" eaLnBrk="0">
                        <a:lnSpc>
                          <a:spcPct val="85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通用模型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</a:tr>
              <a:tr h="3860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90880" algn="l" rtl="0" eaLnBrk="0">
                        <a:lnSpc>
                          <a:spcPct val="8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优势领域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02590" algn="l" rtl="0" eaLnBrk="0">
                        <a:lnSpc>
                          <a:spcPct val="86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数学推导</a:t>
                      </a:r>
                      <a:r>
                        <a:rPr sz="14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、逻辑分析</a:t>
                      </a:r>
                      <a:r>
                        <a:rPr sz="14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、代码生成</a:t>
                      </a:r>
                      <a:r>
                        <a:rPr sz="14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、复杂问题拆解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5445" algn="l" rtl="0" eaLnBrk="0">
                        <a:lnSpc>
                          <a:spcPct val="87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文本生成</a:t>
                      </a:r>
                      <a:r>
                        <a:rPr sz="14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、创意写作</a:t>
                      </a:r>
                      <a:r>
                        <a:rPr sz="14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、多轮对话</a:t>
                      </a:r>
                      <a:r>
                        <a:rPr sz="14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、开放性问答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3860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93419" algn="l" rtl="0" eaLnBrk="0">
                        <a:lnSpc>
                          <a:spcPct val="8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劣势领域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01419" algn="l" rtl="0" eaLnBrk="0">
                        <a:lnSpc>
                          <a:spcPts val="1781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发散性任务（如诗歌创作）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58494" algn="l" rtl="0" eaLnBrk="0">
                        <a:lnSpc>
                          <a:spcPts val="1781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需要严格逻辑链的任务（如数学证明）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3860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91515" algn="l" rtl="0" eaLnBrk="0">
                        <a:lnSpc>
                          <a:spcPct val="86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性能本质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96035" algn="l" rtl="0" eaLnBrk="0">
                        <a:lnSpc>
                          <a:spcPct val="8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专精于逻辑密度高的任务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61439" algn="l" rtl="0" eaLnBrk="0">
                        <a:lnSpc>
                          <a:spcPct val="87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擅长多样性高的任务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3924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95325" algn="l" rtl="0" eaLnBrk="0">
                        <a:lnSpc>
                          <a:spcPct val="8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强弱判断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8429" algn="l" rtl="0" eaLnBrk="0">
                        <a:lnSpc>
                          <a:spcPct val="93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并非全面更强，仅在其训练目标领域显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著优于通用模型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6839" algn="l" rtl="0" eaLnBrk="0">
                        <a:lnSpc>
                          <a:spcPct val="93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通用场景更灵活，但专项任务需依赖提示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语补偿能力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 10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9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04" name="table 104"/>
          <p:cNvGraphicFramePr>
            <a:graphicFrameLocks noGrp="1"/>
          </p:cNvGraphicFramePr>
          <p:nvPr/>
        </p:nvGraphicFramePr>
        <p:xfrm>
          <a:off x="626427" y="745807"/>
          <a:ext cx="11286490" cy="4737735"/>
        </p:xfrm>
        <a:graphic>
          <a:graphicData uri="http://schemas.openxmlformats.org/drawingml/2006/table">
            <a:tbl>
              <a:tblPr/>
              <a:tblGrid>
                <a:gridCol w="1647189"/>
                <a:gridCol w="4817109"/>
                <a:gridCol w="4822190"/>
              </a:tblGrid>
              <a:tr h="5632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397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97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7A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24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4310" algn="l" rtl="0" eaLnBrk="0">
                        <a:lnSpc>
                          <a:spcPts val="2022"/>
                        </a:lnSpc>
                        <a:tabLst/>
                      </a:pPr>
                      <a:r>
                        <a:rPr sz="1500" b="1" kern="0" spc="2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概率预测</a:t>
                      </a:r>
                      <a:r>
                        <a:rPr sz="1500" b="1" kern="0" spc="-3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b="1" kern="0" spc="2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（快速反应模型</a:t>
                      </a:r>
                      <a:r>
                        <a:rPr sz="1500" b="1" kern="0" spc="-1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b="1" kern="0" spc="2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</a:t>
                      </a:r>
                      <a:r>
                        <a:rPr sz="1500" b="1" kern="0" spc="-1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b="1" kern="0" spc="2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如</a:t>
                      </a:r>
                      <a:r>
                        <a:rPr sz="15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ChatGPT</a:t>
                      </a:r>
                      <a:r>
                        <a:rPr sz="1500" b="1" kern="0" spc="4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b="1" kern="0" spc="2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4o</a:t>
                      </a:r>
                      <a:r>
                        <a:rPr sz="1500" b="1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b="1" kern="0" spc="2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97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7A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24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09575" algn="l" rtl="0" eaLnBrk="0">
                        <a:lnSpc>
                          <a:spcPts val="2022"/>
                        </a:lnSpc>
                        <a:tabLst/>
                      </a:pPr>
                      <a:r>
                        <a:rPr sz="1500" b="1" kern="0" spc="2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链式推理(慢速思考模型</a:t>
                      </a:r>
                      <a:r>
                        <a:rPr sz="1500" b="1" kern="0" spc="-1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b="1" kern="0" spc="2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</a:t>
                      </a:r>
                      <a:r>
                        <a:rPr sz="1500" b="1" kern="0" spc="-1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b="1" kern="0" spc="2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如</a:t>
                      </a:r>
                      <a:r>
                        <a:rPr sz="15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OpenAI</a:t>
                      </a:r>
                      <a:r>
                        <a:rPr sz="1500" b="1" kern="0" spc="4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o</a:t>
                      </a:r>
                      <a:r>
                        <a:rPr sz="1500" b="1" kern="0" spc="2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1)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97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97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7AF3"/>
                    </a:solidFill>
                  </a:tcPr>
                </a:tc>
              </a:tr>
              <a:tr h="5226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43230" algn="l" rtl="0" eaLnBrk="0">
                        <a:lnSpc>
                          <a:spcPct val="86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性能表现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397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37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55089" algn="l" rtl="0" eaLnBrk="0">
                        <a:lnSpc>
                          <a:spcPct val="94000"/>
                        </a:lnSpc>
                        <a:tabLst/>
                      </a:pP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响应速度快</a:t>
                      </a:r>
                      <a:r>
                        <a:rPr sz="14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</a:t>
                      </a:r>
                      <a:r>
                        <a:rPr sz="14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算力成本低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42085" algn="l" rtl="0" eaLnBrk="0">
                        <a:lnSpc>
                          <a:spcPct val="93000"/>
                        </a:lnSpc>
                        <a:tabLst/>
                      </a:pP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慢速思考</a:t>
                      </a:r>
                      <a:r>
                        <a:rPr sz="14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</a:t>
                      </a:r>
                      <a:r>
                        <a:rPr sz="14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算力成本高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97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5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61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43230" algn="l" rtl="0" eaLnBrk="0">
                        <a:lnSpc>
                          <a:spcPct val="87000"/>
                        </a:lnSpc>
                        <a:tabLst/>
                      </a:pP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运算原理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397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58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34235" indent="-1858645" algn="l" rtl="0" eaLnBrk="0">
                        <a:lnSpc>
                          <a:spcPct val="107000"/>
                        </a:lnSpc>
                        <a:tabLst/>
                      </a:pPr>
                      <a:r>
                        <a:rPr sz="14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基于</a:t>
                      </a:r>
                      <a:r>
                        <a:rPr sz="1400" b="1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概率预测</a:t>
                      </a:r>
                      <a:r>
                        <a:rPr sz="1400" b="1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</a:t>
                      </a:r>
                      <a:r>
                        <a:rPr sz="14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通过大量数据训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练来快速</a:t>
                      </a:r>
                      <a:r>
                        <a:rPr sz="1400" b="1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预测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可能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 </a:t>
                      </a:r>
                      <a:r>
                        <a:rPr sz="1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的答案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02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61110" indent="-1003300" algn="l" rtl="0" eaLnBrk="0">
                        <a:lnSpc>
                          <a:spcPct val="111000"/>
                        </a:lnSpc>
                        <a:tabLst/>
                      </a:pPr>
                      <a:r>
                        <a:rPr sz="14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基于</a:t>
                      </a:r>
                      <a:r>
                        <a:rPr sz="1400" b="1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链式思维</a:t>
                      </a:r>
                      <a:r>
                        <a:rPr sz="14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Chain</a:t>
                      </a:r>
                      <a:r>
                        <a:rPr sz="14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of</a:t>
                      </a:r>
                      <a:r>
                        <a:rPr sz="14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Thought</a:t>
                      </a:r>
                      <a:r>
                        <a:rPr sz="14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），</a:t>
                      </a:r>
                      <a:r>
                        <a:rPr sz="14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逐步</a:t>
                      </a:r>
                      <a:r>
                        <a:rPr sz="1400" b="1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推理</a:t>
                      </a: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 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问题的每个步骤来得到答案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97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E"/>
                    </a:solidFill>
                  </a:tcPr>
                </a:tc>
              </a:tr>
              <a:tr h="5226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44500" algn="l" rtl="0" eaLnBrk="0">
                        <a:lnSpc>
                          <a:spcPct val="86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决策能力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397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75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9350" algn="l" rtl="0" eaLnBrk="0">
                        <a:lnSpc>
                          <a:spcPct val="87000"/>
                        </a:lnSpc>
                        <a:tabLst/>
                      </a:pPr>
                      <a:r>
                        <a:rPr sz="14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依赖预设算法和规则</a:t>
                      </a:r>
                      <a:r>
                        <a:rPr sz="14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进行决策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95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62025" algn="l" rtl="0" eaLnBrk="0">
                        <a:lnSpc>
                          <a:spcPct val="93000"/>
                        </a:lnSpc>
                        <a:tabLst/>
                      </a:pPr>
                      <a:r>
                        <a:rPr sz="14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能够自主分析情况</a:t>
                      </a:r>
                      <a:r>
                        <a:rPr sz="14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</a:t>
                      </a:r>
                      <a:r>
                        <a:rPr sz="14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实时做出决</a:t>
                      </a: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策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97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6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16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39750" algn="l" rtl="0" eaLnBrk="0">
                        <a:lnSpc>
                          <a:spcPct val="88000"/>
                        </a:lnSpc>
                        <a:tabLst/>
                      </a:pP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创造力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397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78484" algn="l" rtl="0" eaLnBrk="0">
                        <a:lnSpc>
                          <a:spcPct val="93000"/>
                        </a:lnSpc>
                        <a:tabLst/>
                      </a:pP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限于模式识别和优化</a:t>
                      </a:r>
                      <a:r>
                        <a:rPr sz="14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</a:t>
                      </a:r>
                      <a:r>
                        <a:rPr sz="14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缺乏真</a:t>
                      </a:r>
                      <a:r>
                        <a:rPr sz="14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正的创新能力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95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76250" algn="l" rtl="0" eaLnBrk="0">
                        <a:lnSpc>
                          <a:spcPct val="93000"/>
                        </a:lnSpc>
                        <a:tabLst/>
                      </a:pP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能够生成新的创意和解决方案</a:t>
                      </a:r>
                      <a:r>
                        <a:rPr sz="14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</a:t>
                      </a:r>
                      <a:r>
                        <a:rPr sz="14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具备创新能力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97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E"/>
                    </a:solidFill>
                  </a:tcPr>
                </a:tc>
              </a:tr>
              <a:tr h="5226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2729" algn="l" rtl="0" eaLnBrk="0">
                        <a:lnSpc>
                          <a:spcPct val="87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4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人机互动能力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397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71169" algn="l" rtl="0" eaLnBrk="0">
                        <a:lnSpc>
                          <a:spcPct val="94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按照预设脚本响应</a:t>
                      </a:r>
                      <a:r>
                        <a:rPr sz="14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</a:t>
                      </a:r>
                      <a:r>
                        <a:rPr sz="14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较难理解人类情感和意图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69290" algn="l" rtl="0" eaLnBrk="0">
                        <a:lnSpc>
                          <a:spcPct val="93000"/>
                        </a:lnSpc>
                        <a:tabLst/>
                      </a:pP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更自然地与人互动</a:t>
                      </a:r>
                      <a:r>
                        <a:rPr sz="14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</a:t>
                      </a:r>
                      <a:r>
                        <a:rPr sz="14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理解复杂情</a:t>
                      </a:r>
                      <a:r>
                        <a:rPr sz="14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感和意图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97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5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07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60984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问题解决能力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397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44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56944" algn="l" rtl="0" eaLnBrk="0">
                        <a:lnSpc>
                          <a:spcPct val="87000"/>
                        </a:lnSpc>
                        <a:tabLst/>
                      </a:pPr>
                      <a:r>
                        <a:rPr sz="14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擅长解决结构化和定义明确</a:t>
                      </a:r>
                      <a:r>
                        <a:rPr sz="14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的问题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61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24710" indent="-1842770" algn="l" rtl="0" eaLnBrk="0">
                        <a:lnSpc>
                          <a:spcPct val="107000"/>
                        </a:lnSpc>
                        <a:tabLst/>
                      </a:pP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能够处理多维度和非结构化问题</a:t>
                      </a:r>
                      <a:r>
                        <a:rPr sz="14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</a:t>
                      </a:r>
                      <a:r>
                        <a:rPr sz="14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提供创造性的解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 </a:t>
                      </a:r>
                      <a:r>
                        <a:rPr sz="14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决方案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97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E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41959" algn="l" rtl="0" eaLnBrk="0">
                        <a:lnSpc>
                          <a:spcPct val="85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伦理问题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397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97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09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55675" algn="l" rtl="0" eaLnBrk="0">
                        <a:lnSpc>
                          <a:spcPct val="93000"/>
                        </a:lnSpc>
                        <a:tabLst/>
                      </a:pPr>
                      <a:r>
                        <a:rPr sz="14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作为受控工具</a:t>
                      </a:r>
                      <a:r>
                        <a:rPr sz="14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</a:t>
                      </a:r>
                      <a:r>
                        <a:rPr sz="14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几乎没有伦理问题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97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66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1550" algn="l" rtl="0" eaLnBrk="0">
                        <a:lnSpc>
                          <a:spcPct val="87000"/>
                        </a:lnSpc>
                        <a:tabLst/>
                      </a:pPr>
                      <a:r>
                        <a:rPr sz="14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引发自主性和控制问题的伦理讨论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97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C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97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6" name="table 106"/>
          <p:cNvGraphicFramePr>
            <a:graphicFrameLocks noGrp="1"/>
          </p:cNvGraphicFramePr>
          <p:nvPr/>
        </p:nvGraphicFramePr>
        <p:xfrm>
          <a:off x="624204" y="5499734"/>
          <a:ext cx="11303000" cy="1205230"/>
        </p:xfrm>
        <a:graphic>
          <a:graphicData uri="http://schemas.openxmlformats.org/drawingml/2006/table">
            <a:tbl>
              <a:tblPr>
                <a:solidFill>
                  <a:srgbClr val="397AF3"/>
                </a:solidFill>
              </a:tblPr>
              <a:tblGrid>
                <a:gridCol w="11303000"/>
              </a:tblGrid>
              <a:tr h="11988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775" indent="2540" algn="l" rtl="0" eaLnBrk="0">
                        <a:lnSpc>
                          <a:spcPct val="116000"/>
                        </a:lnSpc>
                        <a:tabLst/>
                      </a:pPr>
                      <a:r>
                        <a:rPr sz="17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CoT</a:t>
                      </a:r>
                      <a:r>
                        <a:rPr sz="17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链式思维的出现将大模型分为了两类：</a:t>
                      </a:r>
                      <a:r>
                        <a:rPr sz="1700" b="1" kern="0" spc="-3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“概率预测（快速反应） ”模型和“链式推理</a:t>
                      </a:r>
                      <a:r>
                        <a:rPr sz="17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（慢速思考） ”模型</a:t>
                      </a:r>
                      <a:r>
                        <a:rPr sz="1700" b="1" kern="0" spc="-1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r>
                        <a:rPr sz="17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b="1" kern="0" spc="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前者适合快速反馈，</a:t>
                      </a:r>
                      <a:r>
                        <a:rPr sz="1700" b="1" kern="0" spc="-3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b="1" kern="0" spc="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处理即时任务；</a:t>
                      </a:r>
                      <a:r>
                        <a:rPr sz="1700" b="1" kern="0" spc="-3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b="1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后者通过推理解决复杂问题</a:t>
                      </a:r>
                      <a:r>
                        <a:rPr sz="1700" b="1" kern="0" spc="-1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b="1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。了解它们的差异有助于根据任务需求选择合</a:t>
                      </a:r>
                      <a:r>
                        <a:rPr sz="17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</a:t>
                      </a:r>
                      <a:r>
                        <a:rPr sz="17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适的模型，</a:t>
                      </a:r>
                      <a:r>
                        <a:rPr sz="1700" b="1" kern="0" spc="-2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实现最佳效果</a:t>
                      </a:r>
                      <a:r>
                        <a:rPr sz="1700" b="1" kern="0" spc="-2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D5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5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D5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D5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7AF3"/>
                    </a:solidFill>
                  </a:tcPr>
                </a:tc>
              </a:tr>
            </a:tbl>
          </a:graphicData>
        </a:graphic>
      </p:graphicFrame>
      <p:sp>
        <p:nvSpPr>
          <p:cNvPr id="108" name="textbox 108"/>
          <p:cNvSpPr/>
          <p:nvPr/>
        </p:nvSpPr>
        <p:spPr>
          <a:xfrm>
            <a:off x="92438" y="59584"/>
            <a:ext cx="6788784" cy="5556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87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3900" b="1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快思慢想：</a:t>
            </a:r>
            <a:r>
              <a:rPr sz="3900" b="1" kern="0" spc="-7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效能兼顾 全局视野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10"/>
          <p:cNvSpPr/>
          <p:nvPr/>
        </p:nvSpPr>
        <p:spPr>
          <a:xfrm>
            <a:off x="378568" y="316507"/>
            <a:ext cx="7792084" cy="21259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748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0000"/>
              </a:lnSpc>
              <a:tabLst/>
            </a:pPr>
            <a:r>
              <a:rPr sz="3900" b="1" kern="0" spc="34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提示语策略差异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9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72000"/>
              </a:lnSpc>
              <a:spcBef>
                <a:spcPts val="3"/>
              </a:spcBef>
              <a:tabLst/>
            </a:pPr>
            <a:r>
              <a:rPr sz="6100" kern="0" spc="0" baseline="-6831" dirty="0">
                <a:solidFill>
                  <a:srgbClr val="1F74AD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r>
              <a:rPr sz="3900" kern="0" spc="190" dirty="0">
                <a:solidFill>
                  <a:srgbClr val="1F74AD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3000" b="1" kern="0" spc="0" baseline="8681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推理模型</a:t>
            </a:r>
            <a:r>
              <a:rPr sz="19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                 </a:t>
            </a:r>
            <a:r>
              <a:rPr sz="19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</a:t>
            </a:r>
            <a:r>
              <a:rPr sz="6100" kern="0" spc="-10" baseline="-6831" dirty="0">
                <a:solidFill>
                  <a:srgbClr val="3498DB">
                    <a:alpha val="100000"/>
                  </a:srgbClr>
                </a:solidFill>
                <a:latin typeface="Arial"/>
                <a:ea typeface="Arial"/>
                <a:cs typeface="Arial"/>
              </a:rPr>
              <a:t>2</a:t>
            </a:r>
            <a:r>
              <a:rPr sz="3900" kern="0" spc="-10" dirty="0">
                <a:solidFill>
                  <a:srgbClr val="3498D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3000" b="1" kern="0" spc="-10" baseline="8681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通用模型</a:t>
            </a:r>
            <a:endParaRPr sz="3000" baseline="8681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12" name="textbox 112"/>
          <p:cNvSpPr/>
          <p:nvPr/>
        </p:nvSpPr>
        <p:spPr>
          <a:xfrm>
            <a:off x="1409115" y="3094761"/>
            <a:ext cx="4027804" cy="20681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20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02895" indent="-290829" algn="l" rtl="0" eaLnBrk="0">
              <a:lnSpc>
                <a:spcPct val="119000"/>
              </a:lnSpc>
              <a:tabLst/>
            </a:pP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提示语更简洁，</a:t>
            </a:r>
            <a:r>
              <a:rPr sz="1700" kern="0" spc="-3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只需明确任务目标和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需求（因其已内化推理逻辑）</a:t>
            </a:r>
            <a:r>
              <a:rPr sz="1700" kern="0" spc="-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2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293370" indent="-280670" algn="l" rtl="0" eaLnBrk="0">
              <a:lnSpc>
                <a:spcPct val="125000"/>
              </a:lnSpc>
              <a:spcBef>
                <a:spcPts val="2"/>
              </a:spcBef>
              <a:tabLst/>
            </a:pP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无需逐步指导，</a:t>
            </a:r>
            <a:r>
              <a:rPr sz="1700" kern="0" spc="-3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模型自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动生成结构化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推理过程（若强行拆解步骤，</a:t>
            </a:r>
            <a:r>
              <a:rPr sz="1700" kern="0" spc="-3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反而可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能限制其能力）</a:t>
            </a:r>
            <a:r>
              <a:rPr sz="1700" kern="0" spc="-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14" name="textbox 114"/>
          <p:cNvSpPr/>
          <p:nvPr/>
        </p:nvSpPr>
        <p:spPr>
          <a:xfrm>
            <a:off x="6072556" y="3051555"/>
            <a:ext cx="4027804" cy="17551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773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95275" indent="-283209" algn="l" rtl="0" eaLnBrk="0">
              <a:lnSpc>
                <a:spcPct val="128000"/>
              </a:lnSpc>
              <a:tabLst/>
            </a:pPr>
            <a:r>
              <a:rPr sz="1700" kern="0" spc="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</a:t>
            </a:r>
            <a:r>
              <a:rPr sz="1700" kern="0" spc="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需显式引导推理</a:t>
            </a:r>
            <a:r>
              <a:rPr sz="1700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步骤（如通过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CoT</a:t>
            </a:r>
            <a:r>
              <a:rPr sz="1700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示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</a:t>
            </a:r>
            <a:r>
              <a:rPr sz="1700" kern="0" spc="-2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否则可能跳过关键逻辑</a:t>
            </a:r>
            <a:r>
              <a:rPr sz="1700" kern="0" spc="-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297815" indent="-285115" algn="l" rtl="0" eaLnBrk="0">
              <a:lnSpc>
                <a:spcPct val="128000"/>
              </a:lnSpc>
              <a:spcBef>
                <a:spcPts val="4"/>
              </a:spcBef>
              <a:tabLst/>
            </a:pP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依赖提示语补偿能力短板（如要求分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步思考</a:t>
            </a:r>
            <a:r>
              <a:rPr sz="1700" kern="0" spc="-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、提供示例）</a:t>
            </a:r>
            <a:r>
              <a:rPr sz="1700" kern="0" spc="-1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116" name="picture 1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940051" y="2429255"/>
            <a:ext cx="3575507" cy="115823"/>
          </a:xfrm>
          <a:prstGeom prst="rect">
            <a:avLst/>
          </a:prstGeom>
        </p:spPr>
      </p:pic>
      <p:pic>
        <p:nvPicPr>
          <p:cNvPr id="118" name="picture 1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705600" y="2429255"/>
            <a:ext cx="3574631" cy="11582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table 120"/>
          <p:cNvGraphicFramePr>
            <a:graphicFrameLocks noGrp="1"/>
          </p:cNvGraphicFramePr>
          <p:nvPr/>
        </p:nvGraphicFramePr>
        <p:xfrm>
          <a:off x="2064892" y="2888995"/>
          <a:ext cx="8514080" cy="3007995"/>
        </p:xfrm>
        <a:graphic>
          <a:graphicData uri="http://schemas.openxmlformats.org/drawingml/2006/table">
            <a:tbl>
              <a:tblPr/>
              <a:tblGrid>
                <a:gridCol w="8514080"/>
              </a:tblGrid>
              <a:tr h="15068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20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5559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提示语设计</a:t>
                      </a:r>
                      <a:endParaRPr sz="20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2064" algn="l" rtl="0" eaLnBrk="0">
                        <a:lnSpc>
                          <a:spcPts val="2282"/>
                        </a:lnSpc>
                        <a:spcBef>
                          <a:spcPts val="1578"/>
                        </a:spcBef>
                        <a:tabLst/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   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推理模型：</a:t>
                      </a:r>
                      <a:r>
                        <a:rPr sz="1700" kern="0" spc="-3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简洁指令，</a:t>
                      </a:r>
                      <a:r>
                        <a:rPr sz="1700" kern="0" spc="-3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聚焦目标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</a:t>
                      </a:r>
                      <a:r>
                        <a:rPr sz="1700" kern="0" spc="-4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信任其内化能力</a:t>
                      </a:r>
                      <a:r>
                        <a:rPr sz="17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。（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“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要什么直接说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”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</a:t>
                      </a:r>
                      <a:r>
                        <a:rPr sz="17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064" algn="l" rtl="0" eaLnBrk="0">
                        <a:lnSpc>
                          <a:spcPts val="2282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   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通用模型：</a:t>
                      </a:r>
                      <a:r>
                        <a:rPr sz="17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结构化</a:t>
                      </a:r>
                      <a:r>
                        <a:rPr sz="17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、补偿性引导（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“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缺什么补什么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”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</a:t>
                      </a:r>
                      <a:r>
                        <a:rPr sz="17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7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7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96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1755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避免误区</a:t>
                      </a:r>
                      <a:endParaRPr sz="20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29209" algn="l" rtl="0" eaLnBrk="0">
                        <a:lnSpc>
                          <a:spcPts val="2282"/>
                        </a:lnSpc>
                        <a:spcBef>
                          <a:spcPts val="1583"/>
                        </a:spcBef>
                        <a:tabLst/>
                      </a:pP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   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不要对推理模型使</a:t>
                      </a: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用</a:t>
                      </a: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“</a:t>
                      </a: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启发式</a:t>
                      </a: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”</a:t>
                      </a: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提示（如角色扮演</a:t>
                      </a:r>
                      <a:r>
                        <a:rPr sz="17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</a:t>
                      </a:r>
                      <a:r>
                        <a:rPr sz="1700" kern="0" spc="-3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</a:t>
                      </a:r>
                      <a:r>
                        <a:rPr sz="1700" kern="0" spc="-3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可能干扰其逻辑主线</a:t>
                      </a:r>
                      <a:r>
                        <a:rPr sz="1700" kern="0" spc="-2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9209" algn="l" rtl="0" eaLnBrk="0">
                        <a:lnSpc>
                          <a:spcPts val="2282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   </a:t>
                      </a: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不要对通用模型</a:t>
                      </a: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“</a:t>
                      </a: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过度信任</a:t>
                      </a: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”</a:t>
                      </a: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（如直接询问复杂推理问题，</a:t>
                      </a:r>
                      <a:r>
                        <a:rPr sz="17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需分步验证结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果）</a:t>
                      </a:r>
                      <a:r>
                        <a:rPr sz="17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7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7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" name="textbox 122"/>
          <p:cNvSpPr/>
          <p:nvPr/>
        </p:nvSpPr>
        <p:spPr>
          <a:xfrm>
            <a:off x="2059738" y="1516538"/>
            <a:ext cx="8441055" cy="11264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5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tabLst/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模型选择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1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890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94640" indent="-278765" algn="l" rtl="0" eaLnBrk="0">
              <a:lnSpc>
                <a:spcPct val="128000"/>
              </a:lnSpc>
              <a:tabLst/>
            </a:pP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优先根据任务类型而非模型热度选择（如数学任务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选推理模型，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创意任务选通用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模型）</a:t>
            </a:r>
            <a:r>
              <a:rPr sz="1700" kern="0" spc="-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24" name="textbox 124"/>
          <p:cNvSpPr/>
          <p:nvPr/>
        </p:nvSpPr>
        <p:spPr>
          <a:xfrm>
            <a:off x="388715" y="321074"/>
            <a:ext cx="2148204" cy="5511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875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3900" b="1" kern="0" spc="27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关键原则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26" name="textbox 126"/>
          <p:cNvSpPr/>
          <p:nvPr/>
        </p:nvSpPr>
        <p:spPr>
          <a:xfrm>
            <a:off x="691896" y="3250691"/>
            <a:ext cx="800100" cy="768350"/>
          </a:xfrm>
          <a:prstGeom prst="rect">
            <a:avLst/>
          </a:prstGeom>
          <a:solidFill>
            <a:srgbClr val="3498DB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635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63525" algn="l" rtl="0" eaLnBrk="0">
              <a:lnSpc>
                <a:spcPct val="82000"/>
              </a:lnSpc>
              <a:tabLst/>
            </a:pPr>
            <a:r>
              <a:rPr sz="4200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2</a:t>
            </a:r>
            <a:endParaRPr sz="4200" dirty="0">
              <a:latin typeface="Arial"/>
              <a:ea typeface="Arial"/>
              <a:cs typeface="Arial"/>
            </a:endParaRPr>
          </a:p>
        </p:txBody>
      </p:sp>
      <p:sp>
        <p:nvSpPr>
          <p:cNvPr id="128" name="textbox 128"/>
          <p:cNvSpPr/>
          <p:nvPr/>
        </p:nvSpPr>
        <p:spPr>
          <a:xfrm>
            <a:off x="691896" y="4751832"/>
            <a:ext cx="800100" cy="768350"/>
          </a:xfrm>
          <a:prstGeom prst="rect">
            <a:avLst/>
          </a:prstGeom>
          <a:solidFill>
            <a:srgbClr val="1AA3AA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270509" algn="l" rtl="0" eaLnBrk="0">
              <a:lnSpc>
                <a:spcPct val="82000"/>
              </a:lnSpc>
              <a:spcBef>
                <a:spcPts val="6"/>
              </a:spcBef>
              <a:tabLst/>
            </a:pPr>
            <a:r>
              <a:rPr sz="4200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3</a:t>
            </a:r>
            <a:endParaRPr sz="4200" dirty="0">
              <a:latin typeface="Arial"/>
              <a:ea typeface="Arial"/>
              <a:cs typeface="Arial"/>
            </a:endParaRPr>
          </a:p>
        </p:txBody>
      </p:sp>
      <p:sp>
        <p:nvSpPr>
          <p:cNvPr id="130" name="textbox 130"/>
          <p:cNvSpPr/>
          <p:nvPr/>
        </p:nvSpPr>
        <p:spPr>
          <a:xfrm>
            <a:off x="691896" y="1645920"/>
            <a:ext cx="800100" cy="767080"/>
          </a:xfrm>
          <a:prstGeom prst="rect">
            <a:avLst/>
          </a:prstGeom>
          <a:solidFill>
            <a:srgbClr val="1F74AD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6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326390" algn="l" rtl="0" eaLnBrk="0">
              <a:lnSpc>
                <a:spcPct val="83000"/>
              </a:lnSpc>
              <a:spcBef>
                <a:spcPts val="1"/>
              </a:spcBef>
              <a:tabLst/>
            </a:pPr>
            <a:r>
              <a:rPr sz="3300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endParaRPr sz="33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" name="table 132"/>
          <p:cNvGraphicFramePr>
            <a:graphicFrameLocks noGrp="1"/>
          </p:cNvGraphicFramePr>
          <p:nvPr/>
        </p:nvGraphicFramePr>
        <p:xfrm>
          <a:off x="852805" y="1362709"/>
          <a:ext cx="10502265" cy="4875529"/>
        </p:xfrm>
        <a:graphic>
          <a:graphicData uri="http://schemas.openxmlformats.org/drawingml/2006/table">
            <a:tbl>
              <a:tblPr/>
              <a:tblGrid>
                <a:gridCol w="1195070"/>
                <a:gridCol w="2051050"/>
                <a:gridCol w="2159635"/>
                <a:gridCol w="2714625"/>
                <a:gridCol w="2381885"/>
              </a:tblGrid>
              <a:tr h="4673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2564" algn="l" rtl="0" eaLnBrk="0">
                        <a:lnSpc>
                          <a:spcPct val="91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策略类型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25144" algn="l" rtl="0" eaLnBrk="0">
                        <a:lnSpc>
                          <a:spcPct val="91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定义与目标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80719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适用场景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49884" algn="l" rtl="0" eaLnBrk="0">
                        <a:lnSpc>
                          <a:spcPts val="2022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示例（推理模型适用）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92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86434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优势与风险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</a:tr>
              <a:tr h="9505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5270" algn="l" rtl="0" eaLnBrk="0">
                        <a:lnSpc>
                          <a:spcPct val="9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指令驱动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1760" indent="5080" algn="l" rtl="0" eaLnBrk="0">
                        <a:lnSpc>
                          <a:spcPct val="129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直接给出明确步骤或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格式要求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6839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简单任务</a:t>
                      </a:r>
                      <a:r>
                        <a:rPr sz="15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、需快速执行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indent="96519" algn="l" rtl="0" eaLnBrk="0">
                        <a:lnSpc>
                          <a:spcPct val="12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“用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Python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编写快速排序函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5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数，</a:t>
                      </a:r>
                      <a:r>
                        <a:rPr sz="1500" kern="0" spc="-3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输出需包含注释</a:t>
                      </a:r>
                      <a:r>
                        <a:rPr sz="15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r>
                        <a:rPr sz="1500" kern="0" spc="-3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76554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结果精准高效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29539" indent="256540" algn="l" rtl="0" eaLnBrk="0">
                        <a:lnSpc>
                          <a:spcPct val="129000"/>
                        </a:lnSpc>
                        <a:spcBef>
                          <a:spcPts val="334"/>
                        </a:spcBef>
                        <a:tabLst/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限制模型自主优化空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间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10896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98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63525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需求导向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35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2079" indent="-16509" algn="l" rtl="0" eaLnBrk="0">
                        <a:lnSpc>
                          <a:spcPct val="124000"/>
                        </a:lnSpc>
                        <a:tabLst/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描述问题背景与目标， 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由模型规划解决路径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06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935" indent="1270" algn="l" rtl="0" eaLnBrk="0">
                        <a:lnSpc>
                          <a:spcPct val="129000"/>
                        </a:lnSpc>
                        <a:tabLst/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复杂问题</a:t>
                      </a:r>
                      <a:r>
                        <a:rPr sz="15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、需模型自主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推理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6204" indent="94614" algn="l" rtl="0" eaLnBrk="0">
                        <a:lnSpc>
                          <a:spcPct val="131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“我需要优化用户登录流程，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请分析当前瓶颈并提出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种方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</a:t>
                      </a:r>
                      <a:r>
                        <a:rPr sz="15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案</a:t>
                      </a:r>
                      <a:r>
                        <a:rPr sz="15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r>
                        <a:rPr sz="1500" kern="0" spc="-3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72745" algn="l" rtl="0" eaLnBrk="0">
                        <a:lnSpc>
                          <a:spcPct val="92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激发模型深层推理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3540" algn="l" rtl="0" eaLnBrk="0">
                        <a:lnSpc>
                          <a:spcPct val="92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需清晰定义需求边界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11798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13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6540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混合模式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6204" algn="l" rtl="0" eaLnBrk="0">
                        <a:lnSpc>
                          <a:spcPct val="13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结合需求描述与关键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约束条件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8110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平衡灵活性与可控性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12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6204" indent="94614" algn="l" rtl="0" eaLnBrk="0">
                        <a:lnSpc>
                          <a:spcPct val="129000"/>
                        </a:lnSpc>
                        <a:tabLst/>
                      </a:pP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“设计一个杭州三日游计划，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要求包含西湖和灵隐寺，</a:t>
                      </a:r>
                      <a:r>
                        <a:rPr sz="1500" kern="0" spc="-3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且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预算控制在</a:t>
                      </a: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2000</a:t>
                      </a: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元内</a:t>
                      </a:r>
                      <a:r>
                        <a:rPr sz="15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r>
                        <a:rPr sz="1500" kern="0" spc="-3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72745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兼顾目标与细节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383540" algn="l" rtl="0" eaLnBrk="0">
                        <a:lnSpc>
                          <a:spcPts val="2485"/>
                        </a:lnSpc>
                        <a:tabLst/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需避免过度约束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1188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1129" algn="l" rtl="0" eaLnBrk="0">
                        <a:lnSpc>
                          <a:spcPct val="9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启发式提问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89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8745" indent="-4444" algn="l" rtl="0" eaLnBrk="0">
                        <a:lnSpc>
                          <a:spcPct val="126000"/>
                        </a:lnSpc>
                        <a:tabLst/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通过提问引导模型主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动思考（如“为什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 </a:t>
                      </a: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么</a:t>
                      </a:r>
                      <a:r>
                        <a:rPr sz="15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”“如何</a:t>
                      </a:r>
                      <a:r>
                        <a:rPr sz="15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”）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731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130000"/>
                        </a:lnSpc>
                        <a:tabLst/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探索性问题</a:t>
                      </a:r>
                      <a:r>
                        <a:rPr sz="15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、需模型解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释逻辑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90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7475" indent="93980" algn="l" rtl="0" eaLnBrk="0">
                        <a:lnSpc>
                          <a:spcPct val="126000"/>
                        </a:lnSpc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“为什么选择梯度下降法解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决此优化问题？请对比其他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5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算法</a:t>
                      </a:r>
                      <a:r>
                        <a:rPr sz="15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r>
                        <a:rPr sz="1500" kern="0" spc="-3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49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77190" indent="-2540" algn="l" rtl="0" eaLnBrk="0">
                        <a:lnSpc>
                          <a:spcPct val="129000"/>
                        </a:lnSpc>
                        <a:tabLst/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触发模型自解释能力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可能偏离核心目标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</a:tbl>
          </a:graphicData>
        </a:graphic>
      </p:graphicFrame>
      <p:sp>
        <p:nvSpPr>
          <p:cNvPr id="134" name="textbox 134"/>
          <p:cNvSpPr/>
          <p:nvPr/>
        </p:nvSpPr>
        <p:spPr>
          <a:xfrm>
            <a:off x="381105" y="327669"/>
            <a:ext cx="7874000" cy="5422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6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3900" b="1" kern="0" spc="1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从</a:t>
            </a:r>
            <a:r>
              <a:rPr sz="3900" b="1" kern="0" spc="-7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1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“</a:t>
            </a:r>
            <a:r>
              <a:rPr sz="3900" b="1" kern="0" spc="-63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1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下达指令 ”到</a:t>
            </a:r>
            <a:r>
              <a:rPr sz="3900" b="1" kern="0" spc="-75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1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“</a:t>
            </a:r>
            <a:r>
              <a:rPr sz="3900" b="1" kern="0" spc="-73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1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表达需求</a:t>
            </a:r>
            <a:r>
              <a:rPr sz="3900" b="1" kern="0" spc="-3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1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”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" name="table 136"/>
          <p:cNvGraphicFramePr>
            <a:graphicFrameLocks noGrp="1"/>
          </p:cNvGraphicFramePr>
          <p:nvPr/>
        </p:nvGraphicFramePr>
        <p:xfrm>
          <a:off x="864235" y="1372234"/>
          <a:ext cx="10477499" cy="4866004"/>
        </p:xfrm>
        <a:graphic>
          <a:graphicData uri="http://schemas.openxmlformats.org/drawingml/2006/table">
            <a:tbl>
              <a:tblPr/>
              <a:tblGrid>
                <a:gridCol w="1221105"/>
                <a:gridCol w="1491614"/>
                <a:gridCol w="2355214"/>
                <a:gridCol w="2555239"/>
                <a:gridCol w="2854325"/>
              </a:tblGrid>
              <a:tr h="3530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40995" algn="l" rtl="0" eaLnBrk="0">
                        <a:lnSpc>
                          <a:spcPct val="86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任务类型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73709" algn="l" rtl="0" eaLnBrk="0">
                        <a:lnSpc>
                          <a:spcPct val="85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适用模型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51840" algn="l" rtl="0" eaLnBrk="0">
                        <a:lnSpc>
                          <a:spcPct val="85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提示语侧重点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02309" algn="l" rtl="0" eaLnBrk="0">
                        <a:lnSpc>
                          <a:spcPts val="1521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示例（有效提示）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53439" algn="l" rtl="0" eaLnBrk="0">
                        <a:lnSpc>
                          <a:spcPct val="86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需避免的提示策略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</a:tr>
              <a:tr h="365759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6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221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40359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数学证明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73075" algn="l" rtl="0" eaLnBrk="0">
                        <a:lnSpc>
                          <a:spcPct val="86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推理模型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1445" algn="l" rtl="0" eaLnBrk="0">
                        <a:lnSpc>
                          <a:spcPct val="93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直接提问，无需分步引导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129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“证明勾股定理</a:t>
                      </a:r>
                      <a:r>
                        <a:rPr sz="12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1445" algn="l" rtl="0" eaLnBrk="0">
                        <a:lnSpc>
                          <a:spcPts val="1521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冗余拆解（如“先画图，再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列公式</a:t>
                      </a:r>
                      <a:r>
                        <a:rPr sz="12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”）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499109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06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73075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通用模型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03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2079" algn="l" rtl="0" eaLnBrk="0">
                        <a:lnSpc>
                          <a:spcPct val="92000"/>
                        </a:lnSpc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显式要求分步思考，提供示例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1295" algn="l" rtl="0" eaLnBrk="0">
                        <a:lnSpc>
                          <a:spcPct val="93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“请分三步推导勾股定理，参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考：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39700" algn="l" rtl="0" eaLnBrk="0">
                        <a:lnSpc>
                          <a:spcPct val="86000"/>
                        </a:lnSpc>
                        <a:spcBef>
                          <a:spcPts val="112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1.</a:t>
                      </a:r>
                      <a:r>
                        <a:rPr sz="1200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画直角三角形</a:t>
                      </a:r>
                      <a:r>
                        <a:rPr sz="12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…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1445" algn="l" rtl="0" eaLnBrk="0">
                        <a:lnSpc>
                          <a:spcPts val="1521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直接提问（易跳过关键步骤）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365759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8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33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40995" algn="l" rtl="0" eaLnBrk="0">
                        <a:lnSpc>
                          <a:spcPct val="87000"/>
                        </a:lnSpc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创意写作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73075" algn="l" rtl="0" eaLnBrk="0">
                        <a:lnSpc>
                          <a:spcPct val="86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推理模型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0175" algn="l" rtl="0" eaLnBrk="0">
                        <a:lnSpc>
                          <a:spcPts val="1521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鼓励发散性，设定角色/风格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9389" algn="l" rtl="0" eaLnBrk="0">
                        <a:lnSpc>
                          <a:spcPct val="87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“以海明威的风格写一</a:t>
                      </a:r>
                      <a:r>
                        <a:rPr sz="12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个冒险故事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r" rtl="0" eaLnBrk="0">
                        <a:lnSpc>
                          <a:spcPts val="1521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过度约束逻辑（如“按时间顺序列出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”）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54864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58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73075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通用模型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61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5889" algn="l" rtl="0" eaLnBrk="0">
                        <a:lnSpc>
                          <a:spcPct val="92000"/>
                        </a:lnSpc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需明确约束目标，避免自由发挥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9064" indent="62230" algn="l" rtl="0" eaLnBrk="0">
                        <a:lnSpc>
                          <a:spcPct val="96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“写一个包含‘量子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’和</a:t>
                      </a: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‘沙漠</a:t>
                      </a:r>
                      <a:r>
                        <a:rPr sz="12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’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的短篇小说</a:t>
                      </a:r>
                      <a:r>
                        <a:rPr sz="12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，不超过200字</a:t>
                      </a:r>
                      <a:r>
                        <a:rPr sz="12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0810" algn="l" rtl="0" eaLnBrk="0">
                        <a:lnSpc>
                          <a:spcPts val="1521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开放式指令（如“</a:t>
                      </a:r>
                      <a:r>
                        <a:rPr sz="12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自由创作</a:t>
                      </a:r>
                      <a:r>
                        <a:rPr sz="12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”）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365759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6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98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41629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代码生成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73075" algn="l" rtl="0" eaLnBrk="0">
                        <a:lnSpc>
                          <a:spcPct val="86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推理模型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0175" algn="l" rtl="0" eaLnBrk="0">
                        <a:lnSpc>
                          <a:spcPct val="93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简洁需求，信任模型逻辑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1295" algn="l" rtl="0" eaLnBrk="0">
                        <a:lnSpc>
                          <a:spcPts val="1521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“用Python实现快速排序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0175" algn="l" rtl="0" eaLnBrk="0">
                        <a:lnSpc>
                          <a:spcPts val="1521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分步指导（如“先写递归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函数</a:t>
                      </a:r>
                      <a:r>
                        <a:rPr sz="12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”）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499109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06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73075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通用模型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9539" algn="l" rtl="0" eaLnBrk="0">
                        <a:lnSpc>
                          <a:spcPct val="93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细化步骤，</a:t>
                      </a:r>
                      <a:r>
                        <a:rPr sz="12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明确输入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输出格式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8904" indent="72389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“先解释快速排序原理，再写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出代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2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码并测试示例</a:t>
                      </a:r>
                      <a:r>
                        <a:rPr sz="12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7635" algn="l" rtl="0" eaLnBrk="0">
                        <a:lnSpc>
                          <a:spcPts val="1521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模糊需求（如“写个排序代码</a:t>
                      </a:r>
                      <a:r>
                        <a:rPr sz="12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”）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365759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6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91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44804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多轮对话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73075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通用模型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7320" algn="l" rtl="0" eaLnBrk="0">
                        <a:lnSpc>
                          <a:spcPct val="92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自然交互，无需结构化指令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r" rtl="0" eaLnBrk="0">
                        <a:lnSpc>
                          <a:spcPts val="1521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“你觉得人工智能的未来会</a:t>
                      </a: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怎样？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2714" algn="l" rtl="0" eaLnBrk="0">
                        <a:lnSpc>
                          <a:spcPts val="1521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强制逻辑链条（如“分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三点回答</a:t>
                      </a:r>
                      <a:r>
                        <a:rPr sz="12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”）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498475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73075" algn="l" rtl="0" eaLnBrk="0">
                        <a:lnSpc>
                          <a:spcPct val="8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推理模型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93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5889" algn="l" rtl="0" eaLnBrk="0">
                        <a:lnSpc>
                          <a:spcPct val="92000"/>
                        </a:lnSpc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需明确对话目标，避免开放发散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5095" indent="76200" algn="l" rtl="0" eaLnBrk="0">
                        <a:lnSpc>
                          <a:spcPct val="10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“从技术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、伦理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、经济三</a:t>
                      </a: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方面分析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</a:t>
                      </a:r>
                      <a:r>
                        <a:rPr sz="12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I</a:t>
                      </a:r>
                      <a:r>
                        <a:rPr sz="12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的未来</a:t>
                      </a:r>
                      <a:r>
                        <a:rPr sz="12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8270" algn="l" rtl="0" eaLnBrk="0">
                        <a:lnSpc>
                          <a:spcPts val="1521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情感化提问（如“你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害怕AI吗？</a:t>
                      </a:r>
                      <a:r>
                        <a:rPr sz="12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”）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499109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41629" algn="l" rtl="0" eaLnBrk="0">
                        <a:lnSpc>
                          <a:spcPct val="86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逻辑分析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73075" algn="l" rtl="0" eaLnBrk="0">
                        <a:lnSpc>
                          <a:spcPct val="86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推理模型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97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1445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直接抛出复杂问题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1445" indent="69850" algn="l" rtl="0" eaLnBrk="0">
                        <a:lnSpc>
                          <a:spcPct val="93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“分析‘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电车难题</a:t>
                      </a:r>
                      <a:r>
                        <a:rPr sz="12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’中的功利主义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2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与道德主义冲突</a:t>
                      </a: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r" rtl="0" eaLnBrk="0">
                        <a:lnSpc>
                          <a:spcPts val="1521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添加主观引导（如“你认为哪种对？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”）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505459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07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73075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通用模型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03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5889" algn="l" rtl="0" eaLnBrk="0">
                        <a:lnSpc>
                          <a:spcPct val="92000"/>
                        </a:lnSpc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需拆分问题，逐步追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问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1445" indent="69850" algn="l" rtl="0" eaLnBrk="0">
                        <a:lnSpc>
                          <a:spcPct val="9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“先解释电车难题的定义，再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对比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2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两种伦理观的差异</a:t>
                      </a:r>
                      <a:r>
                        <a:rPr sz="12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0810" algn="l" rtl="0" eaLnBrk="0">
                        <a:lnSpc>
                          <a:spcPct val="85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一次性提问复杂逻辑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</a:tbl>
          </a:graphicData>
        </a:graphic>
      </p:graphicFrame>
      <p:sp>
        <p:nvSpPr>
          <p:cNvPr id="138" name="textbox 138"/>
          <p:cNvSpPr/>
          <p:nvPr/>
        </p:nvSpPr>
        <p:spPr>
          <a:xfrm>
            <a:off x="379583" y="323611"/>
            <a:ext cx="5438140" cy="5473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60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3900" b="1" kern="0" spc="36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任务需求与提示语策略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" name="table 140"/>
          <p:cNvGraphicFramePr>
            <a:graphicFrameLocks noGrp="1"/>
          </p:cNvGraphicFramePr>
          <p:nvPr/>
        </p:nvGraphicFramePr>
        <p:xfrm>
          <a:off x="831850" y="1422400"/>
          <a:ext cx="10499090" cy="4516120"/>
        </p:xfrm>
        <a:graphic>
          <a:graphicData uri="http://schemas.openxmlformats.org/drawingml/2006/table">
            <a:tbl>
              <a:tblPr/>
              <a:tblGrid>
                <a:gridCol w="1656714"/>
                <a:gridCol w="2051685"/>
                <a:gridCol w="2172970"/>
                <a:gridCol w="2143760"/>
                <a:gridCol w="2473960"/>
              </a:tblGrid>
              <a:tr h="4667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42925" algn="l" rtl="0" eaLnBrk="0">
                        <a:lnSpc>
                          <a:spcPct val="86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需求类型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01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06144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特点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20394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需求表达公式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20369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推理模型适配策略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82294" algn="l" rtl="0" eaLnBrk="0">
                        <a:lnSpc>
                          <a:spcPct val="86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通用模型适配策略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57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40690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1.</a:t>
                      </a:r>
                      <a:r>
                        <a:rPr sz="14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决策需求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indent="6350" algn="l" rtl="0" eaLnBrk="0">
                        <a:lnSpc>
                          <a:spcPct val="142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需权衡选项</a:t>
                      </a:r>
                      <a:r>
                        <a:rPr sz="14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、评估风</a:t>
                      </a: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险</a:t>
                      </a:r>
                      <a:r>
                        <a:rPr sz="14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选择最优解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7160" algn="l" rtl="0" eaLnBrk="0">
                        <a:lnSpc>
                          <a:spcPct val="86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4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目标</a:t>
                      </a:r>
                      <a:r>
                        <a:rPr sz="14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+</a:t>
                      </a:r>
                      <a:r>
                        <a:rPr sz="14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选项</a:t>
                      </a: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+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评估标准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6204" algn="l" rtl="0" eaLnBrk="0">
                        <a:lnSpc>
                          <a:spcPct val="8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要求逻辑推演和量化分析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6839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直接建议，依赖模型经验归纳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9499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3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33069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2.</a:t>
                      </a:r>
                      <a:r>
                        <a:rPr sz="14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分析需求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1760" indent="9525" algn="l" rtl="0" eaLnBrk="0">
                        <a:lnSpc>
                          <a:spcPct val="13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需深度理解数据/信息</a:t>
                      </a:r>
                      <a:r>
                        <a:rPr sz="14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发现模式或因果关系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11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5570" indent="10160" algn="l" rtl="0" eaLnBrk="0">
                        <a:lnSpc>
                          <a:spcPct val="137000"/>
                        </a:lnSpc>
                        <a:tabLst/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问题</a:t>
                      </a:r>
                      <a:r>
                        <a:rPr sz="1400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+ 数据/信息</a:t>
                      </a: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+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分析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方法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10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935" indent="-1270" algn="l" rtl="0" eaLnBrk="0">
                        <a:lnSpc>
                          <a:spcPct val="141000"/>
                        </a:lnSpc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触发因果链推导与假设验</a:t>
                      </a:r>
                      <a:r>
                        <a:rPr sz="1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证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3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83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3664" algn="l" rtl="0" eaLnBrk="0">
                        <a:lnSpc>
                          <a:spcPct val="87000"/>
                        </a:lnSpc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表层总结或分类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42900" algn="l" rtl="0" eaLnBrk="0">
                        <a:lnSpc>
                          <a:spcPct val="86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3.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创造性需求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935" indent="5714" algn="l" rtl="0" eaLnBrk="0">
                        <a:lnSpc>
                          <a:spcPct val="135000"/>
                        </a:lnSpc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需生成新颖内容（文本/</a:t>
                      </a: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设计/方案）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5570" indent="635" algn="l" rtl="0" eaLnBrk="0">
                        <a:lnSpc>
                          <a:spcPct val="13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主题 +</a:t>
                      </a:r>
                      <a:r>
                        <a:rPr sz="14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风格/约束</a:t>
                      </a: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+</a:t>
                      </a: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创新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方向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8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3664" indent="1905" algn="l" rtl="0" eaLnBrk="0">
                        <a:lnSpc>
                          <a:spcPct val="141000"/>
                        </a:lnSpc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结合逻辑框架生成结构化</a:t>
                      </a:r>
                      <a:r>
                        <a:rPr sz="1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创意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50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5889" algn="l" rtl="0" eaLnBrk="0">
                        <a:lnSpc>
                          <a:spcPct val="93000"/>
                        </a:lnSpc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自由发散，依赖示例引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导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3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28625" algn="l" rtl="0" eaLnBrk="0">
                        <a:lnSpc>
                          <a:spcPct val="85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4.</a:t>
                      </a:r>
                      <a:r>
                        <a:rPr sz="14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验证需求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62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indent="6985" algn="l" rtl="0" eaLnBrk="0">
                        <a:lnSpc>
                          <a:spcPct val="141000"/>
                        </a:lnSpc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需检查逻辑自洽性</a:t>
                      </a:r>
                      <a:r>
                        <a:rPr sz="14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、数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据可靠性或方案可行性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indent="635" algn="l" rtl="0" eaLnBrk="0">
                        <a:lnSpc>
                          <a:spcPct val="137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结论/方案 +</a:t>
                      </a: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验证</a:t>
                      </a: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方法</a:t>
                      </a: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+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风险点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70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indent="21590" algn="l" rtl="0" eaLnBrk="0">
                        <a:lnSpc>
                          <a:spcPct val="142000"/>
                        </a:lnSpc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自主设计验证路径并排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查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矛盾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3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5570" algn="l" rtl="0" eaLnBrk="0">
                        <a:lnSpc>
                          <a:spcPct val="93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简单确认，缺乏深度推演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6464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32434" algn="l" rtl="0" eaLnBrk="0">
                        <a:lnSpc>
                          <a:spcPct val="85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5.</a:t>
                      </a:r>
                      <a:r>
                        <a:rPr sz="14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执行需求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5570" indent="5714" algn="l" rtl="0" eaLnBrk="0">
                        <a:lnSpc>
                          <a:spcPct val="135000"/>
                        </a:lnSpc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需完成具体操作（代码/</a:t>
                      </a: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计算/流程）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115570" indent="-2540" algn="l" rtl="0" eaLnBrk="0">
                        <a:lnSpc>
                          <a:spcPct val="141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任务 +</a:t>
                      </a:r>
                      <a:r>
                        <a:rPr sz="14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步骤约束</a:t>
                      </a: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+</a:t>
                      </a:r>
                      <a:r>
                        <a:rPr sz="14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输出格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式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904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2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6204" indent="19050" algn="l" rtl="0" eaLnBrk="0">
                        <a:lnSpc>
                          <a:spcPct val="13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自主优化步骤，兼顾效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率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与正确性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93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严格按指令执行，无自主优化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</a:tbl>
          </a:graphicData>
        </a:graphic>
      </p:graphicFrame>
      <p:sp>
        <p:nvSpPr>
          <p:cNvPr id="142" name="textbox 142"/>
          <p:cNvSpPr/>
          <p:nvPr/>
        </p:nvSpPr>
        <p:spPr>
          <a:xfrm>
            <a:off x="384149" y="320567"/>
            <a:ext cx="4377690" cy="5518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625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3900" b="1" kern="0" spc="43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如何向</a:t>
            </a:r>
            <a:r>
              <a:rPr sz="3900" b="1" kern="0" spc="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3900" b="1" kern="0" spc="43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表达需求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 rot="21600000">
            <a:off x="6172152" y="3996428"/>
            <a:ext cx="5784897" cy="2011305"/>
            <a:chOff x="0" y="0"/>
            <a:chExt cx="5784897" cy="2011305"/>
          </a:xfrm>
        </p:grpSpPr>
        <p:pic>
          <p:nvPicPr>
            <p:cNvPr id="144" name="picture 1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784897" cy="2011305"/>
            </a:xfrm>
            <a:prstGeom prst="rect">
              <a:avLst/>
            </a:prstGeom>
          </p:spPr>
        </p:pic>
        <p:sp>
          <p:nvSpPr>
            <p:cNvPr id="146" name="textbox 146"/>
            <p:cNvSpPr/>
            <p:nvPr/>
          </p:nvSpPr>
          <p:spPr>
            <a:xfrm>
              <a:off x="-12700" y="-12700"/>
              <a:ext cx="5810884" cy="204406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  <a:tabLst/>
              </a:pPr>
              <a:endParaRPr sz="600" dirty="0">
                <a:latin typeface="Arial"/>
                <a:ea typeface="Arial"/>
                <a:cs typeface="Arial"/>
              </a:endParaRPr>
            </a:p>
            <a:p>
              <a:pPr marL="655955" algn="l" rtl="0" eaLnBrk="0">
                <a:lnSpc>
                  <a:spcPct val="97000"/>
                </a:lnSpc>
                <a:tabLst/>
              </a:pPr>
              <a:r>
                <a:rPr sz="1700" b="1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执行需求</a:t>
              </a:r>
              <a:r>
                <a:rPr sz="1700" b="1" kern="0" spc="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          </a:t>
              </a:r>
              <a:r>
                <a:rPr sz="1700" b="1" kern="0" spc="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</a:t>
              </a:r>
              <a:r>
                <a:rPr sz="1700" b="1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实战技巧：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3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36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39700" algn="l" rtl="0" eaLnBrk="0">
                <a:lnSpc>
                  <a:spcPct val="91000"/>
                </a:lnSpc>
                <a:spcBef>
                  <a:spcPts val="363"/>
                </a:spcBef>
                <a:tabLst/>
              </a:pP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"将以下C语言代码转换为Python，</a:t>
              </a:r>
              <a:r>
                <a:rPr sz="1200" kern="0" spc="-2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要</a:t>
              </a: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求：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33985" algn="l" rtl="0" eaLnBrk="0">
                <a:lnSpc>
                  <a:spcPct val="86000"/>
                </a:lnSpc>
                <a:spcBef>
                  <a:spcPts val="892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① 保持时间复杂度不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变；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33985" algn="l" rtl="0" eaLnBrk="0">
                <a:lnSpc>
                  <a:spcPct val="91000"/>
                </a:lnSpc>
                <a:spcBef>
                  <a:spcPts val="960"/>
                </a:spcBef>
                <a:tabLst/>
              </a:pP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② 使用numpy优化数组操作；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6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marL="133985" algn="l" rtl="0" eaLnBrk="0">
                <a:lnSpc>
                  <a:spcPct val="86000"/>
                </a:lnSpc>
                <a:spcBef>
                  <a:spcPts val="1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③ 输出带时间测试案例的完整代码。</a:t>
              </a:r>
              <a:r>
                <a:rPr sz="1200" kern="0" spc="-2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"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 rot="21600000">
            <a:off x="202445" y="3954691"/>
            <a:ext cx="2189083" cy="605366"/>
            <a:chOff x="0" y="0"/>
            <a:chExt cx="2189083" cy="605366"/>
          </a:xfrm>
        </p:grpSpPr>
        <p:pic>
          <p:nvPicPr>
            <p:cNvPr id="148" name="picture 1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2189083" cy="605366"/>
            </a:xfrm>
            <a:prstGeom prst="rect">
              <a:avLst/>
            </a:prstGeom>
          </p:spPr>
        </p:pic>
        <p:sp>
          <p:nvSpPr>
            <p:cNvPr id="150" name="textbox 150"/>
            <p:cNvSpPr/>
            <p:nvPr/>
          </p:nvSpPr>
          <p:spPr>
            <a:xfrm>
              <a:off x="-12700" y="-12700"/>
              <a:ext cx="2214879" cy="65468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7000"/>
                </a:lnSpc>
                <a:tabLst/>
              </a:pPr>
              <a:endParaRPr sz="600" dirty="0">
                <a:latin typeface="Arial"/>
                <a:ea typeface="Arial"/>
                <a:cs typeface="Arial"/>
              </a:endParaRPr>
            </a:p>
            <a:p>
              <a:pPr marL="541019" algn="l" rtl="0" eaLnBrk="0">
                <a:lnSpc>
                  <a:spcPct val="89000"/>
                </a:lnSpc>
                <a:spcBef>
                  <a:spcPts val="4"/>
                </a:spcBef>
                <a:tabLst/>
              </a:pPr>
              <a:r>
                <a:rPr sz="1700" b="1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验证性需求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aphicFrame>
        <p:nvGraphicFramePr>
          <p:cNvPr id="152" name="table 152"/>
          <p:cNvGraphicFramePr>
            <a:graphicFrameLocks noGrp="1"/>
          </p:cNvGraphicFramePr>
          <p:nvPr/>
        </p:nvGraphicFramePr>
        <p:xfrm>
          <a:off x="213359" y="4498975"/>
          <a:ext cx="5765800" cy="1509394"/>
        </p:xfrm>
        <a:graphic>
          <a:graphicData uri="http://schemas.openxmlformats.org/drawingml/2006/table">
            <a:tbl>
              <a:tblPr/>
              <a:tblGrid>
                <a:gridCol w="5765800"/>
              </a:tblGrid>
              <a:tr h="15030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9220" algn="l" rtl="0" eaLnBrk="0">
                        <a:lnSpc>
                          <a:spcPct val="82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"以下是某论文结论：</a:t>
                      </a:r>
                      <a:r>
                        <a:rPr sz="12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'神经网络模型A优于传统方法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B'。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2870" algn="l" rtl="0" eaLnBrk="0">
                        <a:lnSpc>
                          <a:spcPts val="2200"/>
                        </a:lnSpc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请验证：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3504" algn="l" rtl="0" eaLnBrk="0">
                        <a:lnSpc>
                          <a:spcPct val="86000"/>
                        </a:lnSpc>
                        <a:spcBef>
                          <a:spcPts val="1019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① 实验数据是否支持该结论；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3504" algn="l" rtl="0" eaLnBrk="0">
                        <a:lnSpc>
                          <a:spcPct val="86000"/>
                        </a:lnSpc>
                        <a:spcBef>
                          <a:spcPts val="962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② 检查对照组设置是否存在偏差；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3504" algn="l" rtl="0" eaLnBrk="0">
                        <a:lnSpc>
                          <a:spcPct val="91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③ 重新计算p值并判断显著性。</a:t>
                      </a:r>
                      <a:r>
                        <a:rPr sz="12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"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6" name="group 16"/>
          <p:cNvGrpSpPr/>
          <p:nvPr/>
        </p:nvGrpSpPr>
        <p:grpSpPr>
          <a:xfrm rot="21600000">
            <a:off x="4154122" y="1532629"/>
            <a:ext cx="3871007" cy="2049405"/>
            <a:chOff x="0" y="0"/>
            <a:chExt cx="3871007" cy="2049405"/>
          </a:xfrm>
        </p:grpSpPr>
        <p:pic>
          <p:nvPicPr>
            <p:cNvPr id="154" name="picture 1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3871007" cy="2049405"/>
            </a:xfrm>
            <a:prstGeom prst="rect">
              <a:avLst/>
            </a:prstGeom>
          </p:spPr>
        </p:pic>
        <p:sp>
          <p:nvSpPr>
            <p:cNvPr id="156" name="textbox 156"/>
            <p:cNvSpPr/>
            <p:nvPr/>
          </p:nvSpPr>
          <p:spPr>
            <a:xfrm>
              <a:off x="-12700" y="-12700"/>
              <a:ext cx="3896995" cy="209168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  <a:tabLst/>
              </a:pPr>
              <a:endParaRPr sz="600" dirty="0">
                <a:latin typeface="Arial"/>
                <a:ea typeface="Arial"/>
                <a:cs typeface="Arial"/>
              </a:endParaRPr>
            </a:p>
            <a:p>
              <a:pPr marL="657225" algn="l" rtl="0" eaLnBrk="0">
                <a:lnSpc>
                  <a:spcPct val="97000"/>
                </a:lnSpc>
                <a:tabLst/>
              </a:pPr>
              <a:r>
                <a:rPr sz="1700" b="1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分析需求</a:t>
              </a:r>
              <a:r>
                <a:rPr sz="1700" b="1" kern="0" spc="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   </a:t>
              </a:r>
              <a:r>
                <a:rPr sz="1700" b="1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   </a:t>
              </a:r>
              <a:r>
                <a:rPr sz="1700" b="1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实战技巧：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4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4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32079" algn="l" rtl="0" eaLnBrk="0">
                <a:lnSpc>
                  <a:spcPct val="88000"/>
                </a:lnSpc>
                <a:spcBef>
                  <a:spcPts val="362"/>
                </a:spcBef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"分析近三年新能源汽车销量数据（附CSV</a:t>
              </a: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），</a:t>
              </a:r>
              <a:r>
                <a:rPr sz="1200" kern="0" spc="-1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说明：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26364" algn="l" rtl="0" eaLnBrk="0">
                <a:lnSpc>
                  <a:spcPct val="86000"/>
                </a:lnSpc>
                <a:spcBef>
                  <a:spcPts val="938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① 增长趋势与政策关联性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；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13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6611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126364" algn="l" rtl="0" eaLnBrk="0">
                <a:lnSpc>
                  <a:spcPct val="122000"/>
                </a:lnSpc>
                <a:tabLst/>
              </a:pP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② 预测2025年市占率，</a:t>
              </a:r>
              <a:r>
                <a:rPr sz="1200" kern="0" spc="-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需使用ARIMA模型并解释参数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选择依据。</a:t>
              </a:r>
              <a:r>
                <a:rPr sz="1200" kern="0" spc="-2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"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 rot="21600000">
            <a:off x="8105727" y="1528991"/>
            <a:ext cx="3871007" cy="2049233"/>
            <a:chOff x="0" y="0"/>
            <a:chExt cx="3871007" cy="2049233"/>
          </a:xfrm>
        </p:grpSpPr>
        <p:pic>
          <p:nvPicPr>
            <p:cNvPr id="158" name="picture 15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3871007" cy="2049233"/>
            </a:xfrm>
            <a:prstGeom prst="rect">
              <a:avLst/>
            </a:prstGeom>
          </p:spPr>
        </p:pic>
        <p:sp>
          <p:nvSpPr>
            <p:cNvPr id="160" name="textbox 160"/>
            <p:cNvSpPr/>
            <p:nvPr/>
          </p:nvSpPr>
          <p:spPr>
            <a:xfrm>
              <a:off x="-12700" y="-12700"/>
              <a:ext cx="3896995" cy="208216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  <a:tabLst/>
              </a:pPr>
              <a:endParaRPr sz="600" dirty="0">
                <a:latin typeface="Arial"/>
                <a:ea typeface="Arial"/>
                <a:cs typeface="Arial"/>
              </a:endParaRPr>
            </a:p>
            <a:p>
              <a:pPr marL="577850" algn="l" rtl="0" eaLnBrk="0">
                <a:lnSpc>
                  <a:spcPct val="98000"/>
                </a:lnSpc>
                <a:tabLst/>
              </a:pPr>
              <a:r>
                <a:rPr sz="1700" b="1" kern="0" spc="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创造性需求             </a:t>
              </a:r>
              <a:r>
                <a:rPr sz="1700" b="1" kern="0" spc="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</a:t>
              </a:r>
              <a:r>
                <a:rPr sz="1700" b="1" kern="0" spc="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实战技巧：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44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4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32079" algn="l" rtl="0" eaLnBrk="0">
                <a:lnSpc>
                  <a:spcPct val="91000"/>
                </a:lnSpc>
                <a:spcBef>
                  <a:spcPts val="370"/>
                </a:spcBef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"设计一款智能家居产品，</a:t>
              </a:r>
              <a:r>
                <a:rPr sz="1200" kern="0" spc="-1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要求：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26364" algn="l" rtl="0" eaLnBrk="0">
                <a:lnSpc>
                  <a:spcPct val="86000"/>
                </a:lnSpc>
                <a:spcBef>
                  <a:spcPts val="898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① 解决独居老人安全问题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；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26364" algn="l" rtl="0" eaLnBrk="0">
                <a:lnSpc>
                  <a:spcPct val="86000"/>
                </a:lnSpc>
                <a:spcBef>
                  <a:spcPts val="962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② 结合传感器网络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和AI预警；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0000"/>
                </a:lnSpc>
                <a:tabLst/>
              </a:pPr>
              <a:endParaRPr sz="800" dirty="0">
                <a:latin typeface="Arial"/>
                <a:ea typeface="Arial"/>
                <a:cs typeface="Arial"/>
              </a:endParaRPr>
            </a:p>
            <a:p>
              <a:pPr marL="126364" algn="l" rtl="0" eaLnBrk="0">
                <a:lnSpc>
                  <a:spcPct val="86000"/>
                </a:lnSpc>
                <a:spcBef>
                  <a:spcPts val="2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③ 提供三种不同技术路线的原型草图说明。</a:t>
              </a:r>
              <a:r>
                <a:rPr sz="1200" kern="0" spc="-1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"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 rot="21600000">
            <a:off x="202445" y="1537881"/>
            <a:ext cx="3870444" cy="2044153"/>
            <a:chOff x="0" y="0"/>
            <a:chExt cx="3870444" cy="2044153"/>
          </a:xfrm>
        </p:grpSpPr>
        <p:pic>
          <p:nvPicPr>
            <p:cNvPr id="162" name="picture 16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3870444" cy="2044153"/>
            </a:xfrm>
            <a:prstGeom prst="rect">
              <a:avLst/>
            </a:prstGeom>
          </p:spPr>
        </p:pic>
        <p:sp>
          <p:nvSpPr>
            <p:cNvPr id="164" name="textbox 164"/>
            <p:cNvSpPr/>
            <p:nvPr/>
          </p:nvSpPr>
          <p:spPr>
            <a:xfrm>
              <a:off x="-12700" y="-12700"/>
              <a:ext cx="3896359" cy="20859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  <a:tabLst/>
              </a:pPr>
              <a:endParaRPr sz="600" dirty="0">
                <a:latin typeface="Arial"/>
                <a:ea typeface="Arial"/>
                <a:cs typeface="Arial"/>
              </a:endParaRPr>
            </a:p>
            <a:p>
              <a:pPr marL="657859" algn="l" rtl="0" eaLnBrk="0">
                <a:lnSpc>
                  <a:spcPct val="97000"/>
                </a:lnSpc>
                <a:spcBef>
                  <a:spcPts val="4"/>
                </a:spcBef>
                <a:tabLst/>
              </a:pPr>
              <a:r>
                <a:rPr sz="1700" b="1" kern="0" spc="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决策需求             </a:t>
              </a:r>
              <a:r>
                <a:rPr sz="1700" b="1" kern="0" spc="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</a:t>
              </a:r>
              <a:r>
                <a:rPr sz="1700" b="1" kern="0" spc="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实战技巧：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9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32079" algn="l" rtl="0" eaLnBrk="0">
                <a:lnSpc>
                  <a:spcPct val="90000"/>
                </a:lnSpc>
                <a:spcBef>
                  <a:spcPts val="365"/>
                </a:spcBef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"为降低物流成本，</a:t>
              </a:r>
              <a:r>
                <a:rPr sz="1200" kern="0" spc="-1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现有两种方案：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27000" algn="l" rtl="0" eaLnBrk="0">
                <a:lnSpc>
                  <a:spcPct val="86000"/>
                </a:lnSpc>
                <a:spcBef>
                  <a:spcPts val="901"/>
                </a:spcBef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①自建区域仓库（初期投入高，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长期成本低）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27000" algn="l" rtl="0" eaLnBrk="0">
                <a:lnSpc>
                  <a:spcPct val="86000"/>
                </a:lnSpc>
                <a:spcBef>
                  <a:spcPts val="962"/>
                </a:spcBef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②与第三方合作（按需付费，</a:t>
              </a:r>
              <a:r>
                <a:rPr sz="1200" kern="0" spc="-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灵活性高）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27635" indent="-1270" algn="l" rtl="0" eaLnBrk="0">
                <a:lnSpc>
                  <a:spcPct val="144000"/>
                </a:lnSpc>
                <a:spcBef>
                  <a:spcPts val="325"/>
                </a:spcBef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请根据ROI计算模型，</a:t>
              </a:r>
              <a:r>
                <a:rPr sz="1200" kern="0" spc="-1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对比5年内的总成本并推荐最优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解。</a:t>
              </a:r>
              <a:r>
                <a:rPr sz="1200" kern="0" spc="-2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"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166" name="textbox 166"/>
          <p:cNvSpPr/>
          <p:nvPr/>
        </p:nvSpPr>
        <p:spPr>
          <a:xfrm>
            <a:off x="378568" y="332236"/>
            <a:ext cx="2705100" cy="5397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466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3900" b="1" kern="0" spc="3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提示语示例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68" name="textbox 168"/>
          <p:cNvSpPr/>
          <p:nvPr/>
        </p:nvSpPr>
        <p:spPr>
          <a:xfrm>
            <a:off x="3123031" y="4044848"/>
            <a:ext cx="1111250" cy="2616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20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7000"/>
              </a:lnSpc>
              <a:tabLst/>
            </a:pPr>
            <a:r>
              <a:rPr sz="1600" b="1" kern="0" spc="-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实战技巧：</a:t>
            </a:r>
            <a:endParaRPr sz="16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903719" y="1171956"/>
            <a:ext cx="5050535" cy="5481828"/>
          </a:xfrm>
          <a:prstGeom prst="rect">
            <a:avLst/>
          </a:prstGeom>
        </p:spPr>
      </p:pic>
      <p:sp>
        <p:nvSpPr>
          <p:cNvPr id="172" name="textbox 172"/>
          <p:cNvSpPr/>
          <p:nvPr/>
        </p:nvSpPr>
        <p:spPr>
          <a:xfrm>
            <a:off x="613409" y="1650746"/>
            <a:ext cx="6212204" cy="42240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5797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indent="635" algn="l" rtl="0" eaLnBrk="0">
              <a:lnSpc>
                <a:spcPct val="132000"/>
              </a:lnSpc>
              <a:tabLst/>
            </a:pPr>
            <a:r>
              <a:rPr sz="1700" kern="0" spc="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提示语（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Prompt</a:t>
            </a:r>
            <a:r>
              <a:rPr sz="1700" kern="0" spc="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</a:t>
            </a:r>
            <a:r>
              <a:rPr sz="1700" kern="0" spc="-2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是用户输入给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700" kern="0" spc="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系统的指令或信息，</a:t>
            </a:r>
            <a:r>
              <a:rPr sz="1700" kern="0" spc="-3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用于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引导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生成特定的输出或执行特定的任务</a:t>
            </a:r>
            <a:r>
              <a:rPr sz="1700" kern="0" spc="-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。简单来说，</a:t>
            </a:r>
            <a:r>
              <a:rPr sz="1700" kern="0" spc="-3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就是我们与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对话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1700" kern="0" spc="-2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时所使用的语言，</a:t>
            </a:r>
            <a:r>
              <a:rPr sz="1700" kern="0" spc="-2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它可以是一个简单的问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题，</a:t>
            </a:r>
            <a:r>
              <a:rPr sz="1700" kern="0" spc="-3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一段详细的指令，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也可以是一个复杂的任务描述</a:t>
            </a:r>
            <a:r>
              <a:rPr sz="1700" kern="0" spc="-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2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3334" algn="l" rtl="0" eaLnBrk="0">
              <a:lnSpc>
                <a:spcPct val="91000"/>
              </a:lnSpc>
              <a:spcBef>
                <a:spcPts val="516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提示语的基本结构包括指令</a:t>
            </a:r>
            <a:r>
              <a:rPr sz="1700" kern="0" spc="-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、上下文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和期望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29844" indent="-12700" algn="l" rtl="0" eaLnBrk="0">
              <a:lnSpc>
                <a:spcPct val="124000"/>
              </a:lnSpc>
              <a:spcBef>
                <a:spcPts val="574"/>
              </a:spcBef>
              <a:tabLst/>
            </a:pP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 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指令（</a:t>
            </a:r>
            <a:r>
              <a:rPr sz="17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Instruction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)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1700" kern="0" spc="-3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这是提示语的核心，</a:t>
            </a:r>
            <a:r>
              <a:rPr sz="1700" kern="0" spc="-2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明确告诉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你希望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它执行什么任务</a:t>
            </a:r>
            <a:r>
              <a:rPr sz="1700" kern="0" spc="-2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3334" indent="3175" algn="l" rtl="0" eaLnBrk="0">
              <a:lnSpc>
                <a:spcPct val="124000"/>
              </a:lnSpc>
              <a:spcBef>
                <a:spcPts val="551"/>
              </a:spcBef>
              <a:tabLst/>
            </a:pP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1700" kern="0" spc="1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上下文（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Context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)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1700" kern="0" spc="-2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为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提供背景信息，</a:t>
            </a:r>
            <a:r>
              <a:rPr sz="1700" kern="0" spc="-3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帮助它更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准确地理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解和执行任务</a:t>
            </a:r>
            <a:r>
              <a:rPr sz="1700" kern="0" spc="-2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4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14604" indent="1905" algn="l" rtl="0" eaLnBrk="0">
              <a:lnSpc>
                <a:spcPct val="124000"/>
              </a:lnSpc>
              <a:spcBef>
                <a:spcPts val="2"/>
              </a:spcBef>
              <a:tabLst/>
            </a:pP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1700" kern="0" spc="1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期望（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Expectation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)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1700" kern="0" spc="-1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明确或隐含地表达你对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输出的要求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和预期</a:t>
            </a:r>
            <a:r>
              <a:rPr sz="1700" kern="0" spc="-2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74" name="textbox 174"/>
          <p:cNvSpPr/>
          <p:nvPr/>
        </p:nvSpPr>
        <p:spPr>
          <a:xfrm>
            <a:off x="381612" y="226704"/>
            <a:ext cx="4681854" cy="6692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5065"/>
              </a:lnSpc>
              <a:tabLst/>
            </a:pPr>
            <a:r>
              <a:rPr sz="3900" b="1" kern="0" spc="17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还要不要学提示语？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/>
          <p:nvPr/>
        </p:nvSpPr>
        <p:spPr>
          <a:xfrm>
            <a:off x="2391630" y="1790709"/>
            <a:ext cx="5555615" cy="31076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065"/>
              </a:lnSpc>
              <a:tabLst/>
            </a:pPr>
            <a:r>
              <a:rPr sz="39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</a:t>
            </a:r>
            <a:r>
              <a:rPr sz="39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Deepseek</a:t>
            </a:r>
            <a:r>
              <a:rPr sz="39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是什么？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4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4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5065"/>
              </a:lnSpc>
              <a:spcBef>
                <a:spcPts val="1175"/>
              </a:spcBef>
              <a:tabLst/>
            </a:pPr>
            <a:r>
              <a:rPr sz="3900" kern="0" spc="-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</a:t>
            </a:r>
            <a:r>
              <a:rPr sz="3900" b="1" kern="0" spc="-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Deepseek能够做什么？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4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4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9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697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065"/>
              </a:lnSpc>
              <a:tabLst/>
            </a:pPr>
            <a:r>
              <a:rPr sz="39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</a:t>
            </a:r>
            <a:r>
              <a:rPr sz="3900" b="1" kern="0" spc="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如何使用</a:t>
            </a:r>
            <a:r>
              <a:rPr sz="39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Deepseek</a:t>
            </a:r>
            <a:r>
              <a:rPr sz="3900" b="1" kern="0" spc="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？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" name="table 176"/>
          <p:cNvGraphicFramePr>
            <a:graphicFrameLocks noGrp="1"/>
          </p:cNvGraphicFramePr>
          <p:nvPr/>
        </p:nvGraphicFramePr>
        <p:xfrm>
          <a:off x="541019" y="2365375"/>
          <a:ext cx="5560695" cy="3678554"/>
        </p:xfrm>
        <a:graphic>
          <a:graphicData uri="http://schemas.openxmlformats.org/drawingml/2006/table">
            <a:tbl>
              <a:tblPr/>
              <a:tblGrid>
                <a:gridCol w="964565"/>
                <a:gridCol w="1892300"/>
                <a:gridCol w="2703830"/>
              </a:tblGrid>
              <a:tr h="4495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48615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特征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21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11530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描述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31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15389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示例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</a:tr>
              <a:tr h="4692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2725" algn="l" rtl="0" eaLnBrk="0">
                        <a:lnSpc>
                          <a:spcPct val="86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沟通桥梁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6540" algn="l" rtl="0" eaLnBrk="0">
                        <a:lnSpc>
                          <a:spcPct val="8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连接人类意图和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理解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81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5895" algn="l" rtl="0" eaLnBrk="0">
                        <a:lnSpc>
                          <a:spcPts val="1468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“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将以下内容翻译为法语</a:t>
                      </a:r>
                      <a:r>
                        <a:rPr sz="11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Hello,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world”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6883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19734" indent="-277495" algn="l" rtl="0" eaLnBrk="0">
                        <a:lnSpc>
                          <a:spcPct val="9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上下文提供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者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48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9864" algn="l" rtl="0" eaLnBrk="0">
                        <a:lnSpc>
                          <a:spcPct val="87000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为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提供必要的背景信息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7475" algn="l" rtl="0" eaLnBrk="0">
                        <a:lnSpc>
                          <a:spcPct val="90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“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假设你是一位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19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世纪的历史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学家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评论拿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980439" algn="l" rtl="0" eaLnBrk="0">
                        <a:lnSpc>
                          <a:spcPct val="87000"/>
                        </a:lnSpc>
                        <a:spcBef>
                          <a:spcPts val="137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破仑的崛起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”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6877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30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9700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任务定义器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5729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明确指定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需要完成的任务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5095" algn="l" rtl="0" eaLnBrk="0">
                        <a:lnSpc>
                          <a:spcPct val="90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“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为一篇关于气候变化的文章写一个引言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06475" algn="l" rtl="0" eaLnBrk="0">
                        <a:lnSpc>
                          <a:spcPct val="87000"/>
                        </a:lnSpc>
                        <a:spcBef>
                          <a:spcPts val="139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长度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200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字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”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0970" algn="l" rtl="0" eaLnBrk="0">
                        <a:lnSpc>
                          <a:spcPct val="86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输出塑造器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89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5420" algn="l" rtl="0" eaLnBrk="0">
                        <a:lnSpc>
                          <a:spcPct val="87000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影响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输出的形式和内容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39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5095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“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用简单的语言解释量子力学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假设你在跟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695325" algn="l" rtl="0" eaLnBrk="0">
                        <a:lnSpc>
                          <a:spcPct val="88000"/>
                        </a:lnSpc>
                        <a:spcBef>
                          <a:spcPts val="132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一个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岁的孩子说话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”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6946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19100" indent="-280034" algn="l" rtl="0" eaLnBrk="0">
                        <a:lnSpc>
                          <a:spcPct val="94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能力引导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器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84555" indent="-756919" algn="l" rtl="0" eaLnBrk="0">
                        <a:lnSpc>
                          <a:spcPct val="94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引导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使用特定的能力或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技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能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38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5095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“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使用你的创意写作能力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作一个关于时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781684" algn="l" rtl="0" eaLnBrk="0">
                        <a:lnSpc>
                          <a:spcPct val="87000"/>
                        </a:lnSpc>
                        <a:spcBef>
                          <a:spcPts val="134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间旅行的短篇故事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”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</a:tbl>
          </a:graphicData>
        </a:graphic>
      </p:graphicFrame>
      <p:sp>
        <p:nvSpPr>
          <p:cNvPr id="178" name="textbox 178"/>
          <p:cNvSpPr/>
          <p:nvPr/>
        </p:nvSpPr>
        <p:spPr>
          <a:xfrm>
            <a:off x="6464731" y="2315108"/>
            <a:ext cx="5353684" cy="34709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28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4290" algn="l" rtl="0" eaLnBrk="0">
              <a:lnSpc>
                <a:spcPct val="92000"/>
              </a:lnSpc>
              <a:tabLst/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1. 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指令型提示语：</a:t>
            </a:r>
            <a:r>
              <a:rPr sz="1700" kern="0" spc="-3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直接告诉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需要执行的任务</a:t>
            </a:r>
            <a:r>
              <a:rPr sz="1700" kern="0" spc="-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303529" indent="-287654" algn="l" rtl="0" eaLnBrk="0">
              <a:lnSpc>
                <a:spcPct val="115000"/>
              </a:lnSpc>
              <a:spcBef>
                <a:spcPts val="932"/>
              </a:spcBef>
              <a:tabLst/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2. 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问答型提示语：</a:t>
            </a:r>
            <a:r>
              <a:rPr sz="1700" kern="0" spc="-1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向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提出问题，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期望得到相应的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答案</a:t>
            </a:r>
            <a:r>
              <a:rPr sz="1700" kern="0" spc="-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303529" indent="-284479" algn="l" rtl="0" eaLnBrk="0">
              <a:lnSpc>
                <a:spcPct val="115000"/>
              </a:lnSpc>
              <a:spcBef>
                <a:spcPts val="917"/>
              </a:spcBef>
              <a:tabLst/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3. 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角色扮演型提示语：</a:t>
            </a:r>
            <a:r>
              <a:rPr sz="1700" kern="0" spc="-3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要求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扮演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特定角色</a:t>
            </a:r>
            <a:r>
              <a:rPr sz="17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，模拟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特定场景</a:t>
            </a:r>
            <a:r>
              <a:rPr sz="1700" kern="0" spc="-2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r" rtl="0" eaLnBrk="0">
              <a:lnSpc>
                <a:spcPct val="92000"/>
              </a:lnSpc>
              <a:spcBef>
                <a:spcPts val="930"/>
              </a:spcBef>
              <a:tabLst/>
            </a:pP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4.  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创意型提示语：</a:t>
            </a:r>
            <a:r>
              <a:rPr sz="1700" kern="0" spc="-2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引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导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进行创意写作或内容生成</a:t>
            </a:r>
            <a:r>
              <a:rPr sz="1700" kern="0" spc="-2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306704" indent="-287654" algn="l" rtl="0" eaLnBrk="0">
              <a:lnSpc>
                <a:spcPct val="115000"/>
              </a:lnSpc>
              <a:spcBef>
                <a:spcPts val="954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5.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分析型提示语：</a:t>
            </a:r>
            <a:r>
              <a:rPr sz="1700" kern="0" spc="-3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要求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对给定信息进行分析和推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理</a:t>
            </a:r>
            <a:r>
              <a:rPr sz="1700" kern="0" spc="-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306070" indent="-288290" algn="l" rtl="0" eaLnBrk="0">
              <a:lnSpc>
                <a:spcPct val="115000"/>
              </a:lnSpc>
              <a:spcBef>
                <a:spcPts val="1"/>
              </a:spcBef>
              <a:tabLst/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6. 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多模态提示语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1700" kern="0" spc="-3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结合文本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、图像等多种形式的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输入</a:t>
            </a:r>
            <a:r>
              <a:rPr sz="1700" kern="0" spc="-2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80" name="textbox 180"/>
          <p:cNvSpPr/>
          <p:nvPr/>
        </p:nvSpPr>
        <p:spPr>
          <a:xfrm>
            <a:off x="378568" y="333250"/>
            <a:ext cx="7854315" cy="13728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466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3900" b="1" kern="0" spc="3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提示语类型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4000"/>
              </a:lnSpc>
              <a:spcBef>
                <a:spcPts val="2"/>
              </a:spcBef>
              <a:tabLst/>
            </a:pPr>
            <a:r>
              <a:rPr sz="2000" b="1" kern="0" spc="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提示语的本质                </a:t>
            </a: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                                </a:t>
            </a: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提示语的类型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82" name="textbox 182"/>
          <p:cNvSpPr/>
          <p:nvPr/>
        </p:nvSpPr>
        <p:spPr>
          <a:xfrm>
            <a:off x="2279472" y="1956841"/>
            <a:ext cx="2566670" cy="2787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20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8000"/>
              </a:lnSpc>
              <a:tabLst/>
            </a:pP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表1-1-1提示语的本质特征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" name="table 184"/>
          <p:cNvGraphicFramePr>
            <a:graphicFrameLocks noGrp="1"/>
          </p:cNvGraphicFramePr>
          <p:nvPr/>
        </p:nvGraphicFramePr>
        <p:xfrm>
          <a:off x="6231890" y="1650365"/>
          <a:ext cx="5431790" cy="4757420"/>
        </p:xfrm>
        <a:graphic>
          <a:graphicData uri="http://schemas.openxmlformats.org/drawingml/2006/table">
            <a:tbl>
              <a:tblPr/>
              <a:tblGrid>
                <a:gridCol w="1827530"/>
                <a:gridCol w="3604259"/>
              </a:tblGrid>
              <a:tr h="2641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40715" algn="l" rtl="0" eaLnBrk="0">
                        <a:lnSpc>
                          <a:spcPct val="87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核心技能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8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66875" algn="l" rtl="0" eaLnBrk="0">
                        <a:lnSpc>
                          <a:spcPct val="79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子项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800"/>
                    </a:solidFill>
                  </a:tcPr>
                </a:tc>
              </a:tr>
              <a:tr h="273050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75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43255" algn="l" rtl="0" eaLnBrk="0">
                        <a:lnSpc>
                          <a:spcPct val="88000"/>
                        </a:lnSpc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语境理解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96619" algn="l" rtl="0" eaLnBrk="0">
                        <a:lnSpc>
                          <a:spcPct val="86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深入分析任务背景和隐含需求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9"/>
                    </a:solidFill>
                  </a:tcPr>
                </a:tc>
              </a:tr>
              <a:tr h="28829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64564" algn="l" rtl="0" eaLnBrk="0">
                        <a:lnSpc>
                          <a:spcPct val="8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考虑文化</a:t>
                      </a:r>
                      <a:r>
                        <a:rPr sz="11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、伦理和法律因素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9"/>
                    </a:solidFill>
                  </a:tcPr>
                </a:tc>
              </a:tr>
              <a:tr h="302259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65835" algn="l" rtl="0" eaLnBrk="0">
                        <a:lnSpc>
                          <a:spcPct val="88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预测可能的误解和边界情况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9"/>
                    </a:solidFill>
                  </a:tcPr>
                </a:tc>
              </a:tr>
              <a:tr h="288290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72134" algn="l" rtl="0" eaLnBrk="0">
                        <a:lnSpc>
                          <a:spcPct val="87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抽象化能力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87069" algn="l" rtl="0" eaLnBrk="0">
                        <a:lnSpc>
                          <a:spcPct val="93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识别通用模式，提高提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示语可复用性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9"/>
                    </a:solidFill>
                  </a:tcPr>
                </a:tc>
              </a:tr>
              <a:tr h="302895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26769" algn="l" rtl="0" eaLnBrk="0">
                        <a:lnSpc>
                          <a:spcPct val="8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设计灵活</a:t>
                      </a:r>
                      <a:r>
                        <a:rPr sz="11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、可扩展的提示语模板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9"/>
                    </a:solidFill>
                  </a:tcPr>
                </a:tc>
              </a:tr>
              <a:tr h="303529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94714" algn="l" rtl="0" eaLnBrk="0">
                        <a:lnSpc>
                          <a:spcPct val="88000"/>
                        </a:lnSpc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创建适应不同场景的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元提示语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9"/>
                    </a:solidFill>
                  </a:tcPr>
                </a:tc>
              </a:tr>
              <a:tr h="302895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64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72769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批判性思考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19125" algn="l" rtl="0" eaLnBrk="0">
                        <a:lnSpc>
                          <a:spcPct val="94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客观评估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输出，识别潜在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偏见和错误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9"/>
                    </a:solidFill>
                  </a:tcPr>
                </a:tc>
              </a:tr>
              <a:tr h="303529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90880" algn="l" rtl="0" eaLnBrk="0">
                        <a:lnSpc>
                          <a:spcPct val="9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设计反事实提示语，测试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理解深度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9"/>
                    </a:solidFill>
                  </a:tcPr>
                </a:tc>
              </a:tr>
              <a:tr h="302894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89609" algn="l" rtl="0" eaLnBrk="0">
                        <a:lnSpc>
                          <a:spcPct val="93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构建验证机制，确保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输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出的可靠性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9"/>
                    </a:solidFill>
                  </a:tcPr>
                </a:tc>
              </a:tr>
              <a:tr h="303529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41350" algn="l" rtl="0" eaLnBrk="0">
                        <a:lnSpc>
                          <a:spcPct val="8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创新思维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35050" algn="l" rtl="0" eaLnBrk="0">
                        <a:lnSpc>
                          <a:spcPct val="87000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探索非常规的提示语方法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9"/>
                    </a:solidFill>
                  </a:tcPr>
                </a:tc>
              </a:tr>
              <a:tr h="302895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90880" algn="l" rtl="0" eaLnBrk="0">
                        <a:lnSpc>
                          <a:spcPct val="94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结合最新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研究成果，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拓展应用边界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9"/>
                    </a:solidFill>
                  </a:tcPr>
                </a:tc>
              </a:tr>
              <a:tr h="302894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21030" algn="l" rtl="0" eaLnBrk="0">
                        <a:lnSpc>
                          <a:spcPct val="93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设计实验性提示语，推动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能力的进化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9"/>
                    </a:solidFill>
                  </a:tcPr>
                </a:tc>
              </a:tr>
              <a:tr h="303529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40715" algn="l" rtl="0" eaLnBrk="0">
                        <a:lnSpc>
                          <a:spcPct val="87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伦理意识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33780" algn="l" rtl="0" eaLnBrk="0">
                        <a:lnSpc>
                          <a:spcPct val="86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在提示语中嵌入伦理考量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9"/>
                    </a:solidFill>
                  </a:tcPr>
                </a:tc>
              </a:tr>
              <a:tr h="302895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00430" algn="l" rtl="0" eaLnBrk="0">
                        <a:lnSpc>
                          <a:spcPct val="8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设计公平</a:t>
                      </a:r>
                      <a:r>
                        <a:rPr sz="11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、包容的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交互模式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9"/>
                    </a:solidFill>
                  </a:tcPr>
                </a:tc>
              </a:tr>
              <a:tr h="309879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60094" algn="l" rtl="0" eaLnBrk="0">
                        <a:lnSpc>
                          <a:spcPct val="87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预防和缓解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可能带来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的负面影响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6" name="table 186"/>
          <p:cNvGraphicFramePr>
            <a:graphicFrameLocks noGrp="1"/>
          </p:cNvGraphicFramePr>
          <p:nvPr/>
        </p:nvGraphicFramePr>
        <p:xfrm>
          <a:off x="541019" y="2164715"/>
          <a:ext cx="5431154" cy="4243704"/>
        </p:xfrm>
        <a:graphic>
          <a:graphicData uri="http://schemas.openxmlformats.org/drawingml/2006/table">
            <a:tbl>
              <a:tblPr/>
              <a:tblGrid>
                <a:gridCol w="1826895"/>
                <a:gridCol w="3604259"/>
              </a:tblGrid>
              <a:tr h="2355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40715" algn="l" rtl="0" eaLnBrk="0">
                        <a:lnSpc>
                          <a:spcPct val="8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核心技能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67510" algn="l" rtl="0" eaLnBrk="0">
                        <a:lnSpc>
                          <a:spcPct val="79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子项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</a:tr>
              <a:tr h="243840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11809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问题重构能力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39725" algn="l" rtl="0" eaLnBrk="0">
                        <a:lnSpc>
                          <a:spcPct val="8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将复杂</a:t>
                      </a:r>
                      <a:r>
                        <a:rPr sz="11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、模糊的人类需求转化为结构化的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任务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27405" algn="l" rtl="0" eaLnBrk="0">
                        <a:lnSpc>
                          <a:spcPct val="87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识别问题的核心要素和约束条件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270509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97255" algn="l" rtl="0" eaLnBrk="0">
                        <a:lnSpc>
                          <a:spcPct val="87000"/>
                        </a:lnSpc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设计清晰</a:t>
                      </a:r>
                      <a:r>
                        <a:rPr sz="11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、精确的提示语结构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256539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01650" algn="l" rtl="0" eaLnBrk="0">
                        <a:lnSpc>
                          <a:spcPct val="88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创意引导能力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31214" algn="l" rtl="0" eaLnBrk="0">
                        <a:lnSpc>
                          <a:spcPct val="87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设计能激发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创新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思维的提示语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270509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40995" algn="l" rtl="0" eaLnBrk="0">
                        <a:lnSpc>
                          <a:spcPct val="8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利用类比</a:t>
                      </a:r>
                      <a:r>
                        <a:rPr sz="11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、反向思考等技巧拓展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输出的可能性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17219" algn="l" rtl="0" eaLnBrk="0">
                        <a:lnSpc>
                          <a:spcPct val="93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巧妙结合不同领域概念，产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生跨界创新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270509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03555" algn="l" rtl="0" eaLnBrk="0">
                        <a:lnSpc>
                          <a:spcPct val="86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结果优化能力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0280" algn="l" rtl="0" eaLnBrk="0">
                        <a:lnSpc>
                          <a:spcPct val="9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分析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输出，识别改进空间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270509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86434" algn="l" rtl="0" eaLnBrk="0">
                        <a:lnSpc>
                          <a:spcPct val="9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通过迭代调整提示语，优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化输出质量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270509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27405" algn="l" rtl="0" eaLnBrk="0">
                        <a:lnSpc>
                          <a:spcPct val="9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设计评估标准，量化提示语效果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269875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02919" algn="l" rtl="0" eaLnBrk="0">
                        <a:lnSpc>
                          <a:spcPct val="86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跨域整合能力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85165" algn="l" rtl="0" eaLnBrk="0">
                        <a:lnSpc>
                          <a:spcPct val="88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将专业领域知识转化为有效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的提示语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270509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60094" algn="l" rtl="0" eaLnBrk="0">
                        <a:lnSpc>
                          <a:spcPct val="8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利用提示语桥接不同学科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和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能力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65200" algn="l" rtl="0" eaLnBrk="0">
                        <a:lnSpc>
                          <a:spcPct val="8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创造跨领域的创新解决方案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270509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43255" algn="l" rtl="0" eaLnBrk="0">
                        <a:lnSpc>
                          <a:spcPct val="88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系统思维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57555" algn="l" rtl="0" eaLnBrk="0">
                        <a:lnSpc>
                          <a:spcPct val="8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设计多步骤</a:t>
                      </a:r>
                      <a:r>
                        <a:rPr sz="11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、多维度的提示语体系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270509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16584" algn="l" rtl="0" eaLnBrk="0">
                        <a:lnSpc>
                          <a:spcPct val="94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构建提示语模板库，提高效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率和一致性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276859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27405" algn="l" rtl="0" eaLnBrk="0">
                        <a:lnSpc>
                          <a:spcPct val="94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开发提示语策略，应对复杂场景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</a:tbl>
          </a:graphicData>
        </a:graphic>
      </p:graphicFrame>
      <p:sp>
        <p:nvSpPr>
          <p:cNvPr id="188" name="textbox 188"/>
          <p:cNvSpPr/>
          <p:nvPr/>
        </p:nvSpPr>
        <p:spPr>
          <a:xfrm>
            <a:off x="395311" y="320059"/>
            <a:ext cx="9578340" cy="5543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21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3900" b="1" kern="0" spc="4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掌握提示语设计</a:t>
            </a:r>
            <a:r>
              <a:rPr sz="3900" b="1" kern="0" spc="-6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4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66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AIGC</a:t>
            </a:r>
            <a:r>
              <a:rPr sz="3900" b="1" kern="0" spc="4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时代的必</a:t>
            </a:r>
            <a:r>
              <a:rPr sz="3900" b="1" kern="0" spc="3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备技能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90" name="textbox 190"/>
          <p:cNvSpPr/>
          <p:nvPr/>
        </p:nvSpPr>
        <p:spPr>
          <a:xfrm>
            <a:off x="633494" y="1394948"/>
            <a:ext cx="4147184" cy="694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84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提示语设计的核心技能体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系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9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8000"/>
              </a:lnSpc>
              <a:spcBef>
                <a:spcPts val="3"/>
              </a:spcBef>
              <a:tabLst/>
            </a:pP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表1-3-1提示语设计核心技能子项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92" name="textbox 192"/>
          <p:cNvSpPr/>
          <p:nvPr/>
        </p:nvSpPr>
        <p:spPr>
          <a:xfrm>
            <a:off x="7327721" y="1240459"/>
            <a:ext cx="3252470" cy="2787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90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8000"/>
              </a:lnSpc>
              <a:tabLst/>
            </a:pP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表1-3-2提示语设计进阶技能子项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2"/>
          <p:cNvGrpSpPr/>
          <p:nvPr/>
        </p:nvGrpSpPr>
        <p:grpSpPr>
          <a:xfrm rot="21600000">
            <a:off x="6401434" y="1348104"/>
            <a:ext cx="5555615" cy="5043804"/>
            <a:chOff x="0" y="0"/>
            <a:chExt cx="5555615" cy="5043804"/>
          </a:xfrm>
        </p:grpSpPr>
        <p:pic>
          <p:nvPicPr>
            <p:cNvPr id="194" name="picture 19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555615" cy="5043804"/>
            </a:xfrm>
            <a:prstGeom prst="rect">
              <a:avLst/>
            </a:prstGeom>
          </p:spPr>
        </p:pic>
        <p:sp>
          <p:nvSpPr>
            <p:cNvPr id="196" name="textbox 196"/>
            <p:cNvSpPr/>
            <p:nvPr/>
          </p:nvSpPr>
          <p:spPr>
            <a:xfrm>
              <a:off x="-12700" y="-12700"/>
              <a:ext cx="5581650" cy="509079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7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38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53670" indent="-3175" algn="l" rtl="0" eaLnBrk="0">
                <a:lnSpc>
                  <a:spcPct val="130000"/>
                </a:lnSpc>
                <a:tabLst/>
              </a:pPr>
              <a:r>
                <a:rPr sz="1700" kern="0" spc="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提示语设计的核心技能体系不仅涵盖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了技术层面的专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业知识，</a:t>
              </a:r>
              <a:r>
                <a:rPr sz="1700" kern="0" spc="-3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更强调了认</a:t>
              </a: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知能力</a:t>
              </a:r>
              <a:r>
                <a:rPr sz="1700" kern="0" spc="-1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、创新思维和软实力的重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</a:t>
              </a:r>
              <a:r>
                <a:rPr sz="1700" kern="0" spc="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要性</a:t>
              </a:r>
              <a:r>
                <a:rPr sz="1700" kern="0" spc="-2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18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8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49860" indent="1270" algn="l" rtl="0" eaLnBrk="0">
                <a:lnSpc>
                  <a:spcPct val="127000"/>
                </a:lnSpc>
                <a:spcBef>
                  <a:spcPts val="521"/>
                </a:spcBef>
                <a:tabLst/>
              </a:pP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这些核心技能构成了提示语设计的基础，</a:t>
              </a:r>
              <a:r>
                <a:rPr sz="1700" kern="0" spc="-3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涵盖了从问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题分析到创意生成，</a:t>
              </a:r>
              <a:r>
                <a:rPr sz="1700" kern="0" spc="-3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再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到结果优化的全过程</a:t>
              </a:r>
              <a:r>
                <a:rPr sz="1700" kern="0" spc="-2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13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4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7000"/>
                </a:lnSpc>
                <a:tabLst/>
              </a:pPr>
              <a:endParaRPr sz="400" dirty="0">
                <a:latin typeface="Arial"/>
                <a:ea typeface="Arial"/>
                <a:cs typeface="Arial"/>
              </a:endParaRPr>
            </a:p>
            <a:p>
              <a:pPr marL="149860" indent="3175" algn="l" rtl="0" eaLnBrk="0">
                <a:lnSpc>
                  <a:spcPct val="132000"/>
                </a:lnSpc>
                <a:spcBef>
                  <a:spcPts val="2"/>
                </a:spcBef>
                <a:tabLst/>
              </a:pPr>
              <a:r>
                <a:rPr sz="1700" kern="0" spc="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语境理解能力使设计者能够在复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杂的社会和文化背景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下工作；</a:t>
              </a:r>
              <a:r>
                <a:rPr sz="1700" kern="0" spc="-3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抽象化能力有助于提高工作效率和拓展应用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范围；</a:t>
              </a:r>
              <a:r>
                <a:rPr sz="1700" kern="0" spc="-2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批判性思考是确保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AI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应用可靠性和公平性的关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键；</a:t>
              </a:r>
              <a:r>
                <a:rPr sz="1700" kern="0" spc="-3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创新思维能力推动了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AI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应用的边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界拓展，</a:t>
              </a:r>
              <a:r>
                <a:rPr sz="1700" kern="0" spc="-3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而伦理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</a:t>
              </a:r>
              <a:r>
                <a:rPr sz="1700" kern="0" spc="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意识则确保了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AI</a:t>
              </a:r>
              <a:r>
                <a:rPr sz="1700" kern="0" spc="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的发展与社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会价值观相符</a:t>
              </a:r>
              <a:r>
                <a:rPr sz="1700" kern="0" spc="-2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aphicFrame>
        <p:nvGraphicFramePr>
          <p:cNvPr id="198" name="table 198"/>
          <p:cNvGraphicFramePr>
            <a:graphicFrameLocks noGrp="1"/>
          </p:cNvGraphicFramePr>
          <p:nvPr/>
        </p:nvGraphicFramePr>
        <p:xfrm>
          <a:off x="541019" y="2268855"/>
          <a:ext cx="5560695" cy="4124959"/>
        </p:xfrm>
        <a:graphic>
          <a:graphicData uri="http://schemas.openxmlformats.org/drawingml/2006/table">
            <a:tbl>
              <a:tblPr/>
              <a:tblGrid>
                <a:gridCol w="1870075"/>
                <a:gridCol w="3690620"/>
              </a:tblGrid>
              <a:tr h="2292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62305" algn="l" rtl="0" eaLnBrk="0">
                        <a:lnSpc>
                          <a:spcPct val="87000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核心技能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10689" algn="l" rtl="0" eaLnBrk="0">
                        <a:lnSpc>
                          <a:spcPct val="79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子项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</a:tr>
              <a:tr h="236854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9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64844" algn="l" rtl="0" eaLnBrk="0">
                        <a:lnSpc>
                          <a:spcPct val="88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语境理解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40435" algn="l" rtl="0" eaLnBrk="0">
                        <a:lnSpc>
                          <a:spcPct val="8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深入分析任务背景和隐含需求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249554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08380" algn="l" rtl="0" eaLnBrk="0">
                        <a:lnSpc>
                          <a:spcPct val="8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考虑文化</a:t>
                      </a:r>
                      <a:r>
                        <a:rPr sz="11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、伦理和法律因素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26289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09650" algn="l" rtl="0" eaLnBrk="0">
                        <a:lnSpc>
                          <a:spcPct val="8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预测可能的误解和边界情况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249554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93725" algn="l" rtl="0" eaLnBrk="0">
                        <a:lnSpc>
                          <a:spcPct val="87000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抽象化能力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30884" algn="l" rtl="0" eaLnBrk="0">
                        <a:lnSpc>
                          <a:spcPct val="9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识别通用模式，提高提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示语可复用性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26289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70585" algn="l" rtl="0" eaLnBrk="0">
                        <a:lnSpc>
                          <a:spcPct val="88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设计灵活</a:t>
                      </a:r>
                      <a:r>
                        <a:rPr sz="11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、可扩展的提示语模板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262254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38530" algn="l" rtl="0" eaLnBrk="0">
                        <a:lnSpc>
                          <a:spcPct val="8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创建适应不同场景的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元提示语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262889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94359" algn="l" rtl="0" eaLnBrk="0">
                        <a:lnSpc>
                          <a:spcPct val="86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批判性思考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62940" algn="l" rtl="0" eaLnBrk="0">
                        <a:lnSpc>
                          <a:spcPct val="94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客观评估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输出，识别潜在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偏见和错误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26289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34694" algn="l" rtl="0" eaLnBrk="0">
                        <a:lnSpc>
                          <a:spcPct val="9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设计反事实提示语，测试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理解深度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262889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33425" algn="l" rtl="0" eaLnBrk="0">
                        <a:lnSpc>
                          <a:spcPct val="9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构建验证机制，确保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输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出的可靠性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262890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62940" algn="l" rtl="0" eaLnBrk="0">
                        <a:lnSpc>
                          <a:spcPct val="8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创新思维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8864" algn="l" rtl="0" eaLnBrk="0">
                        <a:lnSpc>
                          <a:spcPct val="87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探索非常规的提示语方法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26289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34694" algn="l" rtl="0" eaLnBrk="0">
                        <a:lnSpc>
                          <a:spcPct val="9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结合最新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研究成果，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拓展应用边界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262254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64844" algn="l" rtl="0" eaLnBrk="0">
                        <a:lnSpc>
                          <a:spcPct val="93000"/>
                        </a:lnSpc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设计实验性提示语，推动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能力的进化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262890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70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62305" algn="l" rtl="0" eaLnBrk="0">
                        <a:lnSpc>
                          <a:spcPct val="87000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伦理意识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7594" algn="l" rtl="0" eaLnBrk="0">
                        <a:lnSpc>
                          <a:spcPct val="86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在提示语中嵌入伦理考量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262889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44244" algn="l" rtl="0" eaLnBrk="0">
                        <a:lnSpc>
                          <a:spcPct val="8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设计公平</a:t>
                      </a:r>
                      <a:r>
                        <a:rPr sz="11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、包容的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交互模式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26924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03909" algn="l" rtl="0" eaLnBrk="0">
                        <a:lnSpc>
                          <a:spcPct val="8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预防和缓解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可能带来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的负面影响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</a:tbl>
          </a:graphicData>
        </a:graphic>
      </p:graphicFrame>
      <p:sp>
        <p:nvSpPr>
          <p:cNvPr id="200" name="textbox 200"/>
          <p:cNvSpPr/>
          <p:nvPr/>
        </p:nvSpPr>
        <p:spPr>
          <a:xfrm>
            <a:off x="395311" y="320059"/>
            <a:ext cx="9578340" cy="5543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21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3900" b="1" kern="0" spc="4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掌握提示语设计</a:t>
            </a:r>
            <a:r>
              <a:rPr sz="3900" b="1" kern="0" spc="-6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4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66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AIGC</a:t>
            </a:r>
            <a:r>
              <a:rPr sz="3900" b="1" kern="0" spc="4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时代的必</a:t>
            </a:r>
            <a:r>
              <a:rPr sz="3900" b="1" kern="0" spc="3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备技能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202" name="textbox 202"/>
          <p:cNvSpPr/>
          <p:nvPr/>
        </p:nvSpPr>
        <p:spPr>
          <a:xfrm>
            <a:off x="633494" y="1394948"/>
            <a:ext cx="4319904" cy="7708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84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提示语设计的进阶技能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8000"/>
              </a:lnSpc>
              <a:tabLst/>
            </a:pP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表1-3-3提示语设计进阶技能子项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2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187440" y="2554223"/>
            <a:ext cx="5765292" cy="3775380"/>
          </a:xfrm>
          <a:prstGeom prst="rect">
            <a:avLst/>
          </a:prstGeom>
        </p:spPr>
      </p:pic>
      <p:sp>
        <p:nvSpPr>
          <p:cNvPr id="206" name="textbox 206"/>
          <p:cNvSpPr/>
          <p:nvPr/>
        </p:nvSpPr>
        <p:spPr>
          <a:xfrm>
            <a:off x="378568" y="320059"/>
            <a:ext cx="10481309" cy="18034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656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3900" b="1" kern="0" spc="3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提示语的</a:t>
            </a:r>
            <a:r>
              <a:rPr sz="3900" b="1" kern="0" spc="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DNA</a:t>
            </a:r>
            <a:r>
              <a:rPr sz="3900" b="1" kern="0" spc="-60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900" b="1" kern="0" spc="3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55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解构强大提示语的基本元素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267334" algn="l" rtl="0" eaLnBrk="0">
              <a:lnSpc>
                <a:spcPct val="87000"/>
              </a:lnSpc>
              <a:spcBef>
                <a:spcPts val="600"/>
              </a:spcBef>
              <a:tabLst/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提示语的基本元素分类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300" dirty="0">
              <a:latin typeface="Arial"/>
              <a:ea typeface="Arial"/>
              <a:cs typeface="Arial"/>
            </a:endParaRPr>
          </a:p>
          <a:p>
            <a:pPr marL="266700" algn="l" rtl="0" eaLnBrk="0">
              <a:lnSpc>
                <a:spcPct val="91000"/>
              </a:lnSpc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提示语的基本元素可以根据其功能和作用分为三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个大类：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信息类元素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、结构类元素和控制类元素：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24" name="group 24"/>
          <p:cNvGrpSpPr/>
          <p:nvPr/>
        </p:nvGrpSpPr>
        <p:grpSpPr>
          <a:xfrm rot="21600000">
            <a:off x="504190" y="5027294"/>
            <a:ext cx="5632450" cy="1321435"/>
            <a:chOff x="0" y="0"/>
            <a:chExt cx="5632450" cy="1321435"/>
          </a:xfrm>
        </p:grpSpPr>
        <p:pic>
          <p:nvPicPr>
            <p:cNvPr id="208" name="picture 20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5632450" cy="1321435"/>
            </a:xfrm>
            <a:prstGeom prst="rect">
              <a:avLst/>
            </a:prstGeom>
          </p:spPr>
        </p:pic>
        <p:sp>
          <p:nvSpPr>
            <p:cNvPr id="210" name="textbox 210"/>
            <p:cNvSpPr/>
            <p:nvPr/>
          </p:nvSpPr>
          <p:spPr>
            <a:xfrm>
              <a:off x="-12700" y="-12700"/>
              <a:ext cx="5657850" cy="136969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6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222884" algn="l" rtl="0" eaLnBrk="0">
                <a:lnSpc>
                  <a:spcPct val="128000"/>
                </a:lnSpc>
                <a:tabLst/>
              </a:pPr>
              <a:r>
                <a:rPr sz="1700" kern="0" spc="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控制类元素用于管理和引导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AI</a:t>
              </a:r>
              <a:r>
                <a:rPr sz="1700" kern="0" spc="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的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生成过程，</a:t>
              </a:r>
              <a:r>
                <a:rPr sz="1700" kern="0" spc="-4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确保输出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符合预期并能够进行必要的调整，</a:t>
              </a:r>
              <a:r>
                <a:rPr sz="1700" kern="0" spc="-3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是实现高级提示语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</a:t>
              </a: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工程的重要工具</a:t>
              </a:r>
              <a:r>
                <a:rPr sz="1700" kern="0" spc="-2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 rot="21600000">
            <a:off x="504190" y="2401570"/>
            <a:ext cx="5632450" cy="1238250"/>
            <a:chOff x="0" y="0"/>
            <a:chExt cx="5632450" cy="1238250"/>
          </a:xfrm>
        </p:grpSpPr>
        <p:pic>
          <p:nvPicPr>
            <p:cNvPr id="212" name="picture 2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5632450" cy="1238250"/>
            </a:xfrm>
            <a:prstGeom prst="rect">
              <a:avLst/>
            </a:prstGeom>
          </p:spPr>
        </p:pic>
        <p:sp>
          <p:nvSpPr>
            <p:cNvPr id="214" name="textbox 214"/>
            <p:cNvSpPr/>
            <p:nvPr/>
          </p:nvSpPr>
          <p:spPr>
            <a:xfrm>
              <a:off x="-12700" y="-12700"/>
              <a:ext cx="5657850" cy="12865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1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6346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223520" indent="-1270" algn="l" rtl="0" eaLnBrk="0">
                <a:lnSpc>
                  <a:spcPct val="130000"/>
                </a:lnSpc>
                <a:tabLst/>
              </a:pPr>
              <a:r>
                <a:rPr sz="1700" kern="0" spc="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信息类元素决定了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AI</a:t>
              </a:r>
              <a:r>
                <a:rPr sz="1700" kern="0" spc="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在生成过程中需要处理的具体内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</a:t>
              </a:r>
              <a:r>
                <a:rPr sz="1700" kern="0" spc="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容，</a:t>
              </a:r>
              <a:r>
                <a:rPr sz="1700" kern="0" spc="-3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包括主题</a:t>
              </a:r>
              <a:r>
                <a:rPr sz="17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、背景</a:t>
              </a:r>
              <a:r>
                <a:rPr sz="1700" kern="0" spc="-1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、数据</a:t>
              </a:r>
              <a:r>
                <a:rPr sz="1700" kern="0" spc="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等，</a:t>
              </a:r>
              <a:r>
                <a:rPr sz="1700" kern="0" spc="-3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为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AI</a:t>
              </a:r>
              <a:r>
                <a:rPr sz="1700" kern="0" spc="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提供了必要的知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</a:t>
              </a: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识和上下文</a:t>
              </a:r>
              <a:r>
                <a:rPr sz="1700" kern="0" spc="-2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 rot="21600000">
            <a:off x="504190" y="3803014"/>
            <a:ext cx="5632450" cy="1045845"/>
            <a:chOff x="0" y="0"/>
            <a:chExt cx="5632450" cy="1045845"/>
          </a:xfrm>
        </p:grpSpPr>
        <p:pic>
          <p:nvPicPr>
            <p:cNvPr id="216" name="picture 2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5632450" cy="1045845"/>
            </a:xfrm>
            <a:prstGeom prst="rect">
              <a:avLst/>
            </a:prstGeom>
          </p:spPr>
        </p:pic>
        <p:sp>
          <p:nvSpPr>
            <p:cNvPr id="218" name="textbox 218"/>
            <p:cNvSpPr/>
            <p:nvPr/>
          </p:nvSpPr>
          <p:spPr>
            <a:xfrm>
              <a:off x="-12700" y="-12700"/>
              <a:ext cx="5657850" cy="109410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9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7173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225425" algn="l" rtl="0" eaLnBrk="0">
                <a:lnSpc>
                  <a:spcPct val="124000"/>
                </a:lnSpc>
                <a:tabLst/>
              </a:pP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结构类元素用于定义生成内容的组织形式和呈现方式，</a:t>
              </a:r>
              <a:r>
                <a:rPr sz="1700" kern="0" spc="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决定了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AI</a:t>
              </a: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输出的结构</a:t>
              </a:r>
              <a:r>
                <a:rPr sz="1700" kern="0" spc="-1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、格式和风格</a:t>
              </a:r>
              <a:r>
                <a:rPr sz="1700" kern="0" spc="-2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" name="table 220"/>
          <p:cNvGraphicFramePr>
            <a:graphicFrameLocks noGrp="1"/>
          </p:cNvGraphicFramePr>
          <p:nvPr/>
        </p:nvGraphicFramePr>
        <p:xfrm>
          <a:off x="934085" y="1509395"/>
          <a:ext cx="10295254" cy="2729229"/>
        </p:xfrm>
        <a:graphic>
          <a:graphicData uri="http://schemas.openxmlformats.org/drawingml/2006/table">
            <a:tbl>
              <a:tblPr/>
              <a:tblGrid>
                <a:gridCol w="1306195"/>
                <a:gridCol w="2219325"/>
                <a:gridCol w="1754504"/>
                <a:gridCol w="5015229"/>
              </a:tblGrid>
              <a:tr h="3168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3911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1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目标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97230" algn="l" rtl="0" eaLnBrk="0">
                        <a:lnSpc>
                          <a:spcPct val="87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主要元素组合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66090" algn="l" rtl="0" eaLnBrk="0">
                        <a:lnSpc>
                          <a:spcPct val="8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次要元素组合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30120" algn="l" rtl="0" eaLnBrk="0">
                        <a:lnSpc>
                          <a:spcPct val="86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组合效果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</a:tr>
              <a:tr h="4806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61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0814" algn="l" rtl="0" eaLnBrk="0">
                        <a:lnSpc>
                          <a:spcPct val="87000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提高输出准确性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5994" indent="-856614" algn="l" rtl="0" eaLnBrk="0">
                        <a:lnSpc>
                          <a:spcPct val="94000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主题元素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+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数据元素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+</a:t>
                      </a:r>
                      <a:r>
                        <a:rPr sz="11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质量控制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元素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12800" indent="-708025" algn="l" rtl="0" eaLnBrk="0">
                        <a:lnSpc>
                          <a:spcPct val="9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知识域元素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+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输出验证元</a:t>
                      </a:r>
                      <a:r>
                        <a:rPr sz="1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素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1755" algn="l" rtl="0" eaLnBrk="0">
                        <a:lnSpc>
                          <a:spcPct val="94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确保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基于准确的主题和数据生成内容，并通过严格的质量控制和验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证提高准     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确性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4813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2085" algn="l" rtl="0" eaLnBrk="0">
                        <a:lnSpc>
                          <a:spcPct val="87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增强创造性思维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5994" indent="-856614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主题元素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+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背景元素</a:t>
                      </a:r>
                      <a:r>
                        <a:rPr sz="11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+</a:t>
                      </a:r>
                      <a:r>
                        <a:rPr sz="11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约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束条件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元素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30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3504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参考元素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+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迭代指令元素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3660" indent="-63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通过提供丰富的背景信息和适度的约束，激发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的创造性思维，</a:t>
                      </a:r>
                      <a:r>
                        <a:rPr sz="11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同时通过多轮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迭代促进创新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4813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08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1600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优化任务执行效率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5360" indent="-859155" algn="l" rtl="0" eaLnBrk="0">
                        <a:lnSpc>
                          <a:spcPct val="9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任务指令元素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+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结构元素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+</a:t>
                      </a:r>
                      <a:r>
                        <a:rPr sz="11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格式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元素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45109" algn="l" rtl="0" eaLnBrk="0">
                        <a:lnSpc>
                          <a:spcPct val="87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长度元素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+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风格元素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1119" indent="1270" algn="l" rtl="0" eaLnBrk="0">
                        <a:lnSpc>
                          <a:spcPct val="93000"/>
                        </a:lnSpc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通过清晰的任务指令和预定义的结构提高执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行效率，</a:t>
                      </a:r>
                      <a:r>
                        <a:rPr sz="11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同时确保输出符合特定的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格式和风格要求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4800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26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0814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提升输出一致性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02969" indent="-785494" algn="l" rtl="0" eaLnBrk="0">
                        <a:lnSpc>
                          <a:spcPct val="9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风格元素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+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知识域元素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+</a:t>
                      </a:r>
                      <a:r>
                        <a:rPr sz="11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约束条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件元素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1600" algn="l" rtl="0" eaLnBrk="0">
                        <a:lnSpc>
                          <a:spcPct val="87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格式元素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+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质量控制元素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3025" algn="l" rtl="0" eaLnBrk="0">
                        <a:lnSpc>
                          <a:spcPct val="9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通过统一的风格和专业领域知识确保输出的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一致性，</a:t>
                      </a:r>
                      <a:r>
                        <a:rPr sz="11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同时使用约束条件和质量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控制维持标准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41934" algn="l" rtl="0" eaLnBrk="0">
                        <a:lnSpc>
                          <a:spcPct val="87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增强交互体验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95325" indent="-557530" algn="l" rtl="0" eaLnBrk="0">
                        <a:lnSpc>
                          <a:spcPct val="9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迭代指令元素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+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输出验证元素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+</a:t>
                      </a:r>
                      <a:r>
                        <a:rPr sz="1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质量控制元素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870" algn="l" rtl="0" eaLnBrk="0">
                        <a:lnSpc>
                          <a:spcPct val="86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任务指令元素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+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背景元素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3660" indent="-1905" algn="l" rtl="0" eaLnBrk="0">
                        <a:lnSpc>
                          <a:spcPct val="94000"/>
                        </a:lnSpc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建立动态的交互模式，允许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进行自我验证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和优化，</a:t>
                      </a:r>
                      <a:r>
                        <a:rPr sz="11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同时根据任务和背景灵活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调整输出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</a:tbl>
          </a:graphicData>
        </a:graphic>
      </p:graphicFrame>
      <p:sp>
        <p:nvSpPr>
          <p:cNvPr id="222" name="textbox 222"/>
          <p:cNvSpPr/>
          <p:nvPr/>
        </p:nvSpPr>
        <p:spPr>
          <a:xfrm>
            <a:off x="4494809" y="4566666"/>
            <a:ext cx="7250430" cy="20523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31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2000"/>
              </a:lnSpc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提示语元素协同效应理论的核心观点包括：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5875" algn="l" rtl="0" eaLnBrk="0">
              <a:lnSpc>
                <a:spcPct val="98000"/>
              </a:lnSpc>
              <a:spcBef>
                <a:spcPts val="937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互补增强：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某些元素组合可以互相弥补不足，</a:t>
            </a:r>
            <a:r>
              <a:rPr sz="1700" kern="0" spc="-3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产生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1+1&gt;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的效果</a:t>
            </a:r>
            <a:r>
              <a:rPr sz="1700" kern="0" spc="-2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5240" indent="635" algn="l" rtl="0" eaLnBrk="0">
              <a:lnSpc>
                <a:spcPct val="124000"/>
              </a:lnSpc>
              <a:spcBef>
                <a:spcPts val="430"/>
              </a:spcBef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级联激活：</a:t>
            </a:r>
            <a:r>
              <a:rPr sz="1700" kern="0" spc="-3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一个元素的激活可能引发一系列相关元素的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连锁反应，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形成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一个自我强化的正反馈循环</a:t>
            </a:r>
            <a:r>
              <a:rPr sz="1700" kern="0" spc="-2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5875" algn="l" rtl="0" eaLnBrk="0">
              <a:lnSpc>
                <a:spcPct val="128000"/>
              </a:lnSpc>
              <a:spcBef>
                <a:spcPts val="426"/>
              </a:spcBef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冲突调和：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看似矛盾的元素组合可能产生意想不到的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积极效果</a:t>
            </a:r>
            <a:r>
              <a:rPr sz="1700" kern="0" spc="-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涌现属性：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某些元素组合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可能产生单个元素所不具备的新特性</a:t>
            </a:r>
            <a:r>
              <a:rPr sz="1700" kern="0" spc="-2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224" name="textbox 224"/>
          <p:cNvSpPr/>
          <p:nvPr/>
        </p:nvSpPr>
        <p:spPr>
          <a:xfrm>
            <a:off x="378568" y="320059"/>
            <a:ext cx="10481309" cy="11283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656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3900" b="1" kern="0" spc="3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提示语的</a:t>
            </a:r>
            <a:r>
              <a:rPr sz="3900" b="1" kern="0" spc="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DNA</a:t>
            </a:r>
            <a:r>
              <a:rPr sz="3900" b="1" kern="0" spc="-60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900" b="1" kern="0" spc="3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55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解构强大提示语的基本元素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3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267334" algn="l" rtl="0" eaLnBrk="0">
              <a:lnSpc>
                <a:spcPct val="98000"/>
              </a:lnSpc>
              <a:spcBef>
                <a:spcPts val="2"/>
              </a:spcBef>
              <a:tabLst/>
            </a:pPr>
            <a:r>
              <a:rPr sz="2000" b="1" kern="0" spc="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提示语元素组合矩阵</a:t>
            </a: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            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表2-1-1 提示语元素组合矩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阵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226" name="picture 2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43712" y="4274820"/>
            <a:ext cx="3468623" cy="253746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2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33082" y="3431857"/>
            <a:ext cx="5734050" cy="648969"/>
          </a:xfrm>
          <a:prstGeom prst="rect">
            <a:avLst/>
          </a:prstGeom>
        </p:spPr>
      </p:pic>
      <p:sp>
        <p:nvSpPr>
          <p:cNvPr id="230" name="textbox 230"/>
          <p:cNvSpPr/>
          <p:nvPr/>
        </p:nvSpPr>
        <p:spPr>
          <a:xfrm>
            <a:off x="520382" y="3455568"/>
            <a:ext cx="11047730" cy="16154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29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73000"/>
              </a:lnSpc>
              <a:tabLst/>
            </a:pP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引导性问题的设计要点：</a:t>
            </a:r>
            <a:r>
              <a:rPr sz="1700" kern="0" spc="-2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设置多个层次的问题</a:t>
            </a:r>
            <a:r>
              <a:rPr sz="1700" kern="0" spc="-2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488315" algn="l" rtl="0" eaLnBrk="0">
              <a:lnSpc>
                <a:spcPct val="71000"/>
              </a:lnSpc>
              <a:spcBef>
                <a:spcPts val="18"/>
              </a:spcBef>
              <a:tabLst>
                <a:tab pos="8694419" algn="l"/>
              </a:tabLst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策略三：</a:t>
            </a:r>
            <a:r>
              <a:rPr sz="1700" kern="0" spc="-2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引入引导性问题，</a:t>
            </a:r>
            <a:r>
              <a:rPr sz="1700" kern="0" spc="-3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提升生成内容的深度   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</a:t>
            </a:r>
            <a:r>
              <a:rPr sz="1700" strike="sngStrike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6253479" algn="l" rtl="0" eaLnBrk="0">
              <a:lnSpc>
                <a:spcPct val="84000"/>
              </a:lnSpc>
              <a:spcBef>
                <a:spcPts val="4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促使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对比或论证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、引导思维的多样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性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23000"/>
              </a:lnSpc>
              <a:spcBef>
                <a:spcPts val="535"/>
              </a:spcBef>
              <a:tabLst>
                <a:tab pos="602615" algn="l"/>
              </a:tabLst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2700" kern="0" spc="-20" baseline="-13504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策略四</a:t>
            </a:r>
            <a:r>
              <a:rPr sz="17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700" kern="0" spc="-20" baseline="-13504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：控制提示语长度</a:t>
            </a:r>
            <a:r>
              <a:rPr sz="17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700" kern="0" spc="-20" baseline="-13504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，确保生成的准确性</a:t>
            </a:r>
            <a:r>
              <a:rPr sz="17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      </a:t>
            </a:r>
            <a:r>
              <a:rPr sz="2700" u="sng" kern="0" spc="-20" baseline="13504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控制提示语长度的技巧：</a:t>
            </a:r>
            <a:r>
              <a:rPr sz="17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2700" kern="0" spc="-20" baseline="13504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避免嵌套复</a:t>
            </a:r>
            <a:r>
              <a:rPr sz="2700" kern="0" spc="-30" baseline="13504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杂的指令</a:t>
            </a:r>
            <a:r>
              <a:rPr sz="1700" kern="0" spc="-2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700" kern="0" spc="-30" baseline="13504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</a:t>
            </a:r>
            <a:endParaRPr sz="2700" baseline="13504" dirty="0">
              <a:latin typeface="Microsoft YaHei"/>
              <a:ea typeface="Microsoft YaHei"/>
              <a:cs typeface="Microsoft YaHei"/>
            </a:endParaRPr>
          </a:p>
          <a:p>
            <a:pPr marL="6253479" algn="l" rtl="0" eaLnBrk="0">
              <a:lnSpc>
                <a:spcPct val="91000"/>
              </a:lnSpc>
              <a:spcBef>
                <a:spcPts val="215"/>
              </a:spcBef>
              <a:tabLst/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保持简洁性</a:t>
            </a:r>
            <a:r>
              <a:rPr sz="1700" kern="0" spc="-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、使用分步提示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232" name="picture 2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186768" y="4715509"/>
            <a:ext cx="404558" cy="40640"/>
          </a:xfrm>
          <a:prstGeom prst="rect">
            <a:avLst/>
          </a:prstGeom>
        </p:spPr>
      </p:pic>
      <p:pic>
        <p:nvPicPr>
          <p:cNvPr id="234" name="picture 2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204941" y="3728992"/>
            <a:ext cx="404558" cy="32586"/>
          </a:xfrm>
          <a:prstGeom prst="rect">
            <a:avLst/>
          </a:prstGeom>
        </p:spPr>
      </p:pic>
      <p:pic>
        <p:nvPicPr>
          <p:cNvPr id="236" name="picture 2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33082" y="2498407"/>
            <a:ext cx="5734050" cy="648970"/>
          </a:xfrm>
          <a:prstGeom prst="rect">
            <a:avLst/>
          </a:prstGeom>
        </p:spPr>
      </p:pic>
      <p:sp>
        <p:nvSpPr>
          <p:cNvPr id="238" name="textbox 238"/>
          <p:cNvSpPr/>
          <p:nvPr/>
        </p:nvSpPr>
        <p:spPr>
          <a:xfrm>
            <a:off x="520382" y="1575333"/>
            <a:ext cx="11041380" cy="15582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4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75000"/>
              </a:lnSpc>
              <a:tabLst/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如何实现精准定义：</a:t>
            </a:r>
            <a:r>
              <a:rPr sz="1700" kern="0" spc="-2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明确的核心问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题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、具体化的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ct val="71000"/>
              </a:lnSpc>
              <a:spcBef>
                <a:spcPts val="20"/>
              </a:spcBef>
              <a:tabLst>
                <a:tab pos="1059814" algn="l"/>
                <a:tab pos="8081644" algn="l"/>
              </a:tabLst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策略一：</a:t>
            </a:r>
            <a:r>
              <a:rPr sz="1700" kern="0" spc="-3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精准定义任务，</a:t>
            </a:r>
            <a:r>
              <a:rPr sz="1700" kern="0" spc="-3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减少模糊性    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     </a:t>
            </a:r>
            <a:r>
              <a:rPr sz="1700" strike="sngStrike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6240779" algn="l" rtl="0" eaLnBrk="0">
              <a:lnSpc>
                <a:spcPct val="81000"/>
              </a:lnSpc>
              <a:tabLst/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生成指令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、去除多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余信息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4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4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608965" algn="l" rtl="0" eaLnBrk="0">
              <a:lnSpc>
                <a:spcPts val="3342"/>
              </a:lnSpc>
              <a:tabLst/>
            </a:pPr>
            <a:r>
              <a:rPr sz="2700" kern="0" spc="20" baseline="22634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策略二：</a:t>
            </a:r>
            <a:r>
              <a:rPr sz="1700" kern="0" spc="-4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700" kern="0" spc="20" baseline="22634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适当分解复杂任务，</a:t>
            </a:r>
            <a:r>
              <a:rPr sz="1700" kern="0" spc="-3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700" kern="0" spc="20" baseline="22634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降低</a:t>
            </a:r>
            <a:r>
              <a:rPr sz="2700" kern="0" spc="0" baseline="22634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2700" kern="0" spc="20" baseline="22634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认知负荷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 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1700" kern="0" spc="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700" kern="0" spc="10" baseline="-39099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辑结构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                     </a:t>
            </a:r>
            <a:r>
              <a:rPr sz="2700" kern="0" spc="10" baseline="67006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   </a:t>
            </a:r>
            <a:r>
              <a:rPr sz="2700" kern="0" spc="10" baseline="67006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</a:t>
            </a:r>
            <a:endParaRPr sz="2700" baseline="67006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240" name="picture 2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232880" y="2796540"/>
            <a:ext cx="404558" cy="40639"/>
          </a:xfrm>
          <a:prstGeom prst="rect">
            <a:avLst/>
          </a:prstGeom>
        </p:spPr>
      </p:pic>
      <p:pic>
        <p:nvPicPr>
          <p:cNvPr id="242" name="picture 2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6210898" y="1872632"/>
            <a:ext cx="404558" cy="32853"/>
          </a:xfrm>
          <a:prstGeom prst="rect">
            <a:avLst/>
          </a:prstGeom>
        </p:spPr>
      </p:pic>
      <p:sp>
        <p:nvSpPr>
          <p:cNvPr id="244" name="textbox 244"/>
          <p:cNvSpPr/>
          <p:nvPr/>
        </p:nvSpPr>
        <p:spPr>
          <a:xfrm>
            <a:off x="383057" y="378891"/>
            <a:ext cx="10915650" cy="4978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844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3500" b="1" kern="0" spc="36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调教</a:t>
            </a:r>
            <a:r>
              <a:rPr sz="3500" b="1" kern="0" spc="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3500" b="1" kern="0" spc="36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的秘籍</a:t>
            </a:r>
            <a:r>
              <a:rPr sz="3500" b="1" kern="0" spc="-5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500" b="1" kern="0" spc="36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500" b="1" kern="0" spc="-4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500" b="1" kern="0" spc="36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让你的提示语效果倍增的关键策略</a:t>
            </a:r>
            <a:endParaRPr sz="3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246" name="textbox 246"/>
          <p:cNvSpPr/>
          <p:nvPr/>
        </p:nvSpPr>
        <p:spPr>
          <a:xfrm>
            <a:off x="6764959" y="5243093"/>
            <a:ext cx="4816475" cy="9925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48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0000"/>
              </a:lnSpc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开放式提示：</a:t>
            </a:r>
            <a:r>
              <a:rPr sz="1700" kern="0" spc="-3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提出开放性问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题，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允许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根据多个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3334" algn="l" rtl="0" eaLnBrk="0">
              <a:lnSpc>
                <a:spcPts val="2671"/>
              </a:lnSpc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角度进行生成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9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657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7000"/>
              </a:lnSpc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封闭式提示：</a:t>
            </a:r>
            <a:r>
              <a:rPr sz="1700" kern="0" spc="-3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提出具体问题或设定明确限制，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要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30" name="group 30"/>
          <p:cNvGrpSpPr/>
          <p:nvPr/>
        </p:nvGrpSpPr>
        <p:grpSpPr>
          <a:xfrm rot="21600000">
            <a:off x="533082" y="5298757"/>
            <a:ext cx="6123965" cy="648969"/>
            <a:chOff x="0" y="0"/>
            <a:chExt cx="6123965" cy="648969"/>
          </a:xfrm>
        </p:grpSpPr>
        <p:pic>
          <p:nvPicPr>
            <p:cNvPr id="248" name="picture 24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0" y="0"/>
              <a:ext cx="6123965" cy="648969"/>
            </a:xfrm>
            <a:prstGeom prst="rect">
              <a:avLst/>
            </a:prstGeom>
          </p:spPr>
        </p:pic>
        <p:sp>
          <p:nvSpPr>
            <p:cNvPr id="250" name="textbox 250"/>
            <p:cNvSpPr/>
            <p:nvPr/>
          </p:nvSpPr>
          <p:spPr>
            <a:xfrm>
              <a:off x="-12700" y="-12700"/>
              <a:ext cx="6149975" cy="69595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9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716915" algn="l" rtl="0" eaLnBrk="0">
                <a:lnSpc>
                  <a:spcPct val="91000"/>
                </a:lnSpc>
                <a:tabLst/>
              </a:pP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策略五：</a:t>
              </a:r>
              <a:r>
                <a:rPr sz="1700" kern="0" spc="-3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灵活运用开放式提示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与封闭式提示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252" name="textbox 252"/>
          <p:cNvSpPr/>
          <p:nvPr/>
        </p:nvSpPr>
        <p:spPr>
          <a:xfrm>
            <a:off x="6744588" y="2537993"/>
            <a:ext cx="4817109" cy="241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97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分解任务的技巧：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分段生成   逐层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深入    设置逻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254" name="textbox 254"/>
          <p:cNvSpPr/>
          <p:nvPr/>
        </p:nvSpPr>
        <p:spPr>
          <a:xfrm>
            <a:off x="6767245" y="6312027"/>
            <a:ext cx="1829435" cy="2609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72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1000"/>
              </a:lnSpc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求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给出精准回答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256" name="picture 2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6676390" y="2807970"/>
            <a:ext cx="1925955" cy="31750"/>
          </a:xfrm>
          <a:prstGeom prst="rect">
            <a:avLst/>
          </a:prstGeom>
        </p:spPr>
      </p:pic>
      <p:pic>
        <p:nvPicPr>
          <p:cNvPr id="258" name="picture 2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3336201" y="2199640"/>
            <a:ext cx="128447" cy="313054"/>
          </a:xfrm>
          <a:prstGeom prst="rect">
            <a:avLst/>
          </a:prstGeom>
        </p:spPr>
      </p:pic>
      <p:pic>
        <p:nvPicPr>
          <p:cNvPr id="260" name="picture 26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3336201" y="3176270"/>
            <a:ext cx="128447" cy="313054"/>
          </a:xfrm>
          <a:prstGeom prst="rect">
            <a:avLst/>
          </a:prstGeom>
        </p:spPr>
      </p:pic>
      <p:pic>
        <p:nvPicPr>
          <p:cNvPr id="262" name="picture 26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3336201" y="4066540"/>
            <a:ext cx="128447" cy="313054"/>
          </a:xfrm>
          <a:prstGeom prst="rect">
            <a:avLst/>
          </a:prstGeom>
        </p:spPr>
      </p:pic>
      <p:pic>
        <p:nvPicPr>
          <p:cNvPr id="264" name="picture 26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3336201" y="4999990"/>
            <a:ext cx="128447" cy="31305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2"/>
          <p:cNvGrpSpPr/>
          <p:nvPr/>
        </p:nvGrpSpPr>
        <p:grpSpPr>
          <a:xfrm rot="21600000">
            <a:off x="4158932" y="1545907"/>
            <a:ext cx="7371080" cy="1894840"/>
            <a:chOff x="0" y="0"/>
            <a:chExt cx="7371080" cy="1894840"/>
          </a:xfrm>
        </p:grpSpPr>
        <p:pic>
          <p:nvPicPr>
            <p:cNvPr id="266" name="picture 26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371080" cy="1894840"/>
            </a:xfrm>
            <a:prstGeom prst="rect">
              <a:avLst/>
            </a:prstGeom>
          </p:spPr>
        </p:pic>
        <p:sp>
          <p:nvSpPr>
            <p:cNvPr id="268" name="textbox 268"/>
            <p:cNvSpPr/>
            <p:nvPr/>
          </p:nvSpPr>
          <p:spPr>
            <a:xfrm>
              <a:off x="-12700" y="-12700"/>
              <a:ext cx="7397115" cy="194182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7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7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236854" algn="l" rtl="0" eaLnBrk="0">
                <a:lnSpc>
                  <a:spcPct val="92000"/>
                </a:lnSpc>
                <a:spcBef>
                  <a:spcPts val="7"/>
                </a:spcBef>
                <a:tabLst/>
              </a:pPr>
              <a:r>
                <a:rPr sz="1700" b="1" kern="0" spc="60" dirty="0">
                  <a:solidFill>
                    <a:srgbClr val="FF98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应对策略：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236220" algn="l" rtl="0" eaLnBrk="0">
                <a:lnSpc>
                  <a:spcPct val="97000"/>
                </a:lnSpc>
                <a:spcBef>
                  <a:spcPts val="959"/>
                </a:spcBef>
                <a:tabLst/>
              </a:pP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采用增量方法：</a:t>
              </a:r>
              <a:r>
                <a:rPr sz="1700" kern="0" spc="-2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从基础提示语开始，</a:t>
              </a:r>
              <a:r>
                <a:rPr sz="1700" kern="0" spc="-3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逐步添加细节和要求</a:t>
              </a:r>
              <a:r>
                <a:rPr sz="1700" kern="0" spc="-2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236220" algn="l" rtl="0" eaLnBrk="0">
                <a:lnSpc>
                  <a:spcPct val="127000"/>
                </a:lnSpc>
                <a:spcBef>
                  <a:spcPts val="429"/>
                </a:spcBef>
                <a:tabLst/>
              </a:pP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主动寻求反馈：</a:t>
              </a:r>
              <a:r>
                <a:rPr sz="1700" kern="0" spc="-3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要求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AI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对其输出进行自我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评估，</a:t>
              </a:r>
              <a:r>
                <a:rPr sz="1700" kern="0" spc="-3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并提供改进建议</a:t>
              </a:r>
              <a:r>
                <a:rPr sz="1700" kern="0" spc="-1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 </a:t>
              </a:r>
              <a:r>
                <a:rPr sz="1700" kern="0" spc="5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</a:t>
              </a:r>
              <a:r>
                <a:rPr sz="1700" kern="0" spc="14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700" kern="0" spc="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准备多轮对话：</a:t>
              </a:r>
              <a:r>
                <a:rPr sz="1700" kern="0" spc="-3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设计一系列后续问题，</a:t>
              </a:r>
              <a:r>
                <a:rPr sz="1700" kern="0" spc="-3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用于澄清和改</a:t>
              </a:r>
              <a:r>
                <a:rPr sz="1700" kern="0" spc="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进初始输出</a:t>
              </a:r>
              <a:r>
                <a:rPr sz="1700" kern="0" spc="-2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 rot="21600000">
            <a:off x="4158932" y="4249737"/>
            <a:ext cx="7371080" cy="1894839"/>
            <a:chOff x="0" y="0"/>
            <a:chExt cx="7371080" cy="1894839"/>
          </a:xfrm>
        </p:grpSpPr>
        <p:pic>
          <p:nvPicPr>
            <p:cNvPr id="270" name="picture 27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7371080" cy="1894839"/>
            </a:xfrm>
            <a:prstGeom prst="rect">
              <a:avLst/>
            </a:prstGeom>
          </p:spPr>
        </p:pic>
        <p:sp>
          <p:nvSpPr>
            <p:cNvPr id="272" name="textbox 272"/>
            <p:cNvSpPr/>
            <p:nvPr/>
          </p:nvSpPr>
          <p:spPr>
            <a:xfrm>
              <a:off x="-12700" y="-12700"/>
              <a:ext cx="7397115" cy="194182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  <a:tabLst/>
              </a:pPr>
              <a:endParaRPr sz="900" dirty="0">
                <a:latin typeface="Arial"/>
                <a:ea typeface="Arial"/>
                <a:cs typeface="Arial"/>
              </a:endParaRPr>
            </a:p>
            <a:p>
              <a:pPr marL="236854" algn="l" rtl="0" eaLnBrk="0">
                <a:lnSpc>
                  <a:spcPct val="92000"/>
                </a:lnSpc>
                <a:spcBef>
                  <a:spcPts val="3"/>
                </a:spcBef>
                <a:tabLst/>
              </a:pPr>
              <a:r>
                <a:rPr sz="1700" b="1" kern="0" spc="60" dirty="0">
                  <a:solidFill>
                    <a:srgbClr val="FF98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应对策略：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236220" algn="l" rtl="0" eaLnBrk="0">
                <a:lnSpc>
                  <a:spcPct val="90000"/>
                </a:lnSpc>
                <a:spcBef>
                  <a:spcPts val="933"/>
                </a:spcBef>
                <a:tabLst/>
              </a:pP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平衡详细度：</a:t>
              </a:r>
              <a:r>
                <a:rPr sz="1700" kern="0" spc="-3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提供足够的上下文，</a:t>
              </a:r>
              <a:r>
                <a:rPr sz="1700" kern="0" spc="-3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但避免过多限制</a:t>
              </a:r>
              <a:r>
                <a:rPr sz="1700" kern="0" spc="-2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236220" algn="l" rtl="0" eaLnBrk="0">
                <a:lnSpc>
                  <a:spcPts val="2718"/>
                </a:lnSpc>
                <a:tabLst/>
              </a:pP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</a:t>
              </a:r>
              <a:r>
                <a:rPr sz="1700" kern="0" spc="21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明确关键点：</a:t>
              </a:r>
              <a:r>
                <a:rPr sz="1700" kern="0" spc="-3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突出最重要的</a:t>
              </a: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2-</a:t>
              </a:r>
              <a:r>
                <a:rPr sz="1700" kern="0" spc="6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3</a:t>
              </a:r>
              <a:r>
                <a:rPr sz="1700" kern="0" spc="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个要求</a:t>
              </a:r>
              <a:r>
                <a:rPr sz="1700" kern="0" spc="-2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236220" algn="l" rtl="0" eaLnBrk="0">
                <a:lnSpc>
                  <a:spcPct val="94000"/>
                </a:lnSpc>
                <a:spcBef>
                  <a:spcPts val="1056"/>
                </a:spcBef>
                <a:tabLst/>
              </a:pP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使用结构化格式：</a:t>
              </a:r>
              <a:r>
                <a:rPr sz="1700" kern="0" spc="-3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采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用清晰的结构来组织需求</a:t>
              </a:r>
              <a:r>
                <a:rPr sz="1700" kern="0" spc="-2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6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marL="236220" algn="l" rtl="0" eaLnBrk="0">
                <a:lnSpc>
                  <a:spcPct val="98000"/>
                </a:lnSpc>
                <a:spcBef>
                  <a:spcPts val="2"/>
                </a:spcBef>
                <a:tabLst/>
              </a:pP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提供示例：</a:t>
              </a:r>
              <a:r>
                <a:rPr sz="1700" kern="0" spc="-3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如果可能，</a:t>
              </a:r>
              <a:r>
                <a:rPr sz="1700" kern="0" spc="-3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给出期望输出的简短示例</a:t>
              </a:r>
              <a:r>
                <a:rPr sz="1700" kern="0" spc="-2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274" name="textbox 274"/>
          <p:cNvSpPr/>
          <p:nvPr/>
        </p:nvSpPr>
        <p:spPr>
          <a:xfrm>
            <a:off x="412562" y="315493"/>
            <a:ext cx="10872469" cy="10979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85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0000"/>
              </a:lnSpc>
              <a:tabLst/>
            </a:pPr>
            <a:r>
              <a:rPr sz="3900" b="1" kern="0" spc="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常见陷阱与应对</a:t>
            </a:r>
            <a:r>
              <a:rPr sz="3900" b="1" kern="0" spc="-6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54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新</a:t>
            </a:r>
            <a:r>
              <a:rPr sz="3900" b="1" kern="0" spc="3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手必知的提示语设计误区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2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235584" algn="l" rtl="0" eaLnBrk="0">
              <a:lnSpc>
                <a:spcPct val="87000"/>
              </a:lnSpc>
              <a:spcBef>
                <a:spcPts val="3"/>
              </a:spcBef>
              <a:tabLst/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缺乏迭代陷阱：</a:t>
            </a:r>
            <a:r>
              <a:rPr sz="2000" b="1" kern="0" spc="-4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期待一次性完美结果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36" name="group 36"/>
          <p:cNvGrpSpPr/>
          <p:nvPr/>
        </p:nvGrpSpPr>
        <p:grpSpPr>
          <a:xfrm rot="21600000">
            <a:off x="493712" y="4261167"/>
            <a:ext cx="3439160" cy="1894840"/>
            <a:chOff x="0" y="0"/>
            <a:chExt cx="3439160" cy="1894840"/>
          </a:xfrm>
        </p:grpSpPr>
        <p:pic>
          <p:nvPicPr>
            <p:cNvPr id="276" name="picture 27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3439160" cy="1894840"/>
            </a:xfrm>
            <a:prstGeom prst="rect">
              <a:avLst/>
            </a:prstGeom>
          </p:spPr>
        </p:pic>
        <p:sp>
          <p:nvSpPr>
            <p:cNvPr id="278" name="textbox 278"/>
            <p:cNvSpPr/>
            <p:nvPr/>
          </p:nvSpPr>
          <p:spPr>
            <a:xfrm>
              <a:off x="-12700" y="-12700"/>
              <a:ext cx="3465195" cy="194182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8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8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7758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248284" algn="l" rtl="0" eaLnBrk="0">
                <a:lnSpc>
                  <a:spcPct val="91000"/>
                </a:lnSpc>
                <a:tabLst/>
              </a:pPr>
              <a:r>
                <a:rPr sz="1700" b="1" kern="0" spc="40" dirty="0">
                  <a:solidFill>
                    <a:srgbClr val="609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陷阱症状：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236220" algn="l" rtl="0" eaLnBrk="0">
                <a:lnSpc>
                  <a:spcPct val="128000"/>
                </a:lnSpc>
                <a:spcBef>
                  <a:spcPts val="428"/>
                </a:spcBef>
                <a:tabLst/>
              </a:pP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提示语异常冗长或过于简短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</a:t>
              </a:r>
              <a:r>
                <a:rPr sz="1700" kern="0" spc="10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AI</a:t>
              </a:r>
              <a:r>
                <a:rPr sz="1700" kern="0" spc="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输出与期望严重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不符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7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6340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236220" algn="l" rtl="0" eaLnBrk="0">
                <a:lnSpc>
                  <a:spcPct val="93000"/>
                </a:lnSpc>
                <a:tabLst/>
              </a:pP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频繁需要澄清或重新解释需求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aphicFrame>
        <p:nvGraphicFramePr>
          <p:cNvPr id="280" name="table 280"/>
          <p:cNvGraphicFramePr>
            <a:graphicFrameLocks noGrp="1"/>
          </p:cNvGraphicFramePr>
          <p:nvPr/>
        </p:nvGraphicFramePr>
        <p:xfrm>
          <a:off x="493712" y="1557337"/>
          <a:ext cx="3439159" cy="1894204"/>
        </p:xfrm>
        <a:graphic>
          <a:graphicData uri="http://schemas.openxmlformats.org/drawingml/2006/table">
            <a:tbl>
              <a:tblPr/>
              <a:tblGrid>
                <a:gridCol w="3439159"/>
              </a:tblGrid>
              <a:tr h="18878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5584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700" b="1" kern="0" spc="40" dirty="0">
                          <a:solidFill>
                            <a:srgbClr val="6096E6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陷阱症状：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223520" algn="l" rtl="0" eaLnBrk="0">
                        <a:lnSpc>
                          <a:spcPct val="94000"/>
                        </a:lnSpc>
                        <a:spcBef>
                          <a:spcPts val="936"/>
                        </a:spcBef>
                        <a:tabLst/>
                      </a:pP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 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过度复杂的初始提示语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223520" algn="l" rtl="0" eaLnBrk="0">
                        <a:lnSpc>
                          <a:spcPct val="128000"/>
                        </a:lnSpc>
                        <a:spcBef>
                          <a:spcPts val="386"/>
                        </a:spcBef>
                        <a:tabLst/>
                      </a:pP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 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对初次输出结果不满意就放弃</a:t>
                      </a:r>
                      <a:r>
                        <a:rPr sz="17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</a:t>
                      </a:r>
                      <a:r>
                        <a:rPr sz="17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 </a:t>
                      </a:r>
                      <a:r>
                        <a:rPr sz="17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缺乏对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7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输出的分析和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反馈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2" name="textbox 282"/>
          <p:cNvSpPr/>
          <p:nvPr/>
        </p:nvSpPr>
        <p:spPr>
          <a:xfrm>
            <a:off x="635276" y="3825602"/>
            <a:ext cx="6382384" cy="2895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6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过度指令和模糊指令陷阱：</a:t>
            </a:r>
            <a:r>
              <a:rPr sz="2000" b="1" kern="0" spc="-3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当细节淹没重点或意图不明确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8"/>
          <p:cNvGrpSpPr/>
          <p:nvPr/>
        </p:nvGrpSpPr>
        <p:grpSpPr>
          <a:xfrm rot="21600000">
            <a:off x="6973252" y="1858327"/>
            <a:ext cx="4940934" cy="4531359"/>
            <a:chOff x="0" y="0"/>
            <a:chExt cx="4940934" cy="4531359"/>
          </a:xfrm>
        </p:grpSpPr>
        <p:pic>
          <p:nvPicPr>
            <p:cNvPr id="284" name="picture 28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4940934" cy="4531359"/>
            </a:xfrm>
            <a:prstGeom prst="rect">
              <a:avLst/>
            </a:prstGeom>
          </p:spPr>
        </p:pic>
        <p:sp>
          <p:nvSpPr>
            <p:cNvPr id="286" name="textbox 286"/>
            <p:cNvSpPr/>
            <p:nvPr/>
          </p:nvSpPr>
          <p:spPr>
            <a:xfrm>
              <a:off x="-12700" y="-12700"/>
              <a:ext cx="4966334" cy="458406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248284" algn="l" rtl="0" eaLnBrk="0">
                <a:lnSpc>
                  <a:spcPct val="91000"/>
                </a:lnSpc>
                <a:spcBef>
                  <a:spcPts val="6"/>
                </a:spcBef>
                <a:tabLst/>
              </a:pPr>
              <a:r>
                <a:rPr sz="1700" b="1" kern="0" spc="40" dirty="0">
                  <a:solidFill>
                    <a:srgbClr val="609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陷阱症状：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236220" algn="l" rtl="0" eaLnBrk="0">
                <a:lnSpc>
                  <a:spcPct val="93000"/>
                </a:lnSpc>
                <a:spcBef>
                  <a:spcPts val="941"/>
                </a:spcBef>
                <a:tabLst/>
              </a:pPr>
              <a:r>
                <a:rPr sz="1700" kern="0" spc="10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AI</a:t>
              </a:r>
              <a:r>
                <a:rPr sz="1700" kern="0" spc="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提供的具体数据或事实无法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验证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236854" indent="-635" algn="l" rtl="0" eaLnBrk="0">
                <a:lnSpc>
                  <a:spcPct val="126000"/>
                </a:lnSpc>
                <a:spcBef>
                  <a:spcPts val="410"/>
                </a:spcBef>
                <a:tabLst/>
              </a:pPr>
              <a:r>
                <a:rPr sz="1700" kern="0" spc="10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</a:t>
              </a:r>
              <a:r>
                <a:rPr sz="1700" kern="0" spc="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输出中包含看似专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业但实际上不存在的术语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</a:t>
              </a:r>
              <a:r>
                <a:rPr sz="1700" kern="0" spc="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或概念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236220" algn="l" rtl="0" eaLnBrk="0">
                <a:lnSpc>
                  <a:spcPct val="94000"/>
                </a:lnSpc>
                <a:spcBef>
                  <a:spcPts val="954"/>
                </a:spcBef>
                <a:tabLst/>
              </a:pPr>
              <a:r>
                <a:rPr sz="1700" kern="0" spc="10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</a:t>
              </a:r>
              <a:r>
                <a:rPr sz="1700" kern="0" spc="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对未来或不确定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事件做出过于具体的预测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2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243840" algn="l" rtl="0" eaLnBrk="0">
                <a:lnSpc>
                  <a:spcPct val="92000"/>
                </a:lnSpc>
                <a:spcBef>
                  <a:spcPts val="513"/>
                </a:spcBef>
                <a:tabLst/>
              </a:pPr>
              <a:r>
                <a:rPr sz="1700" b="1" kern="0" spc="60" dirty="0">
                  <a:solidFill>
                    <a:srgbClr val="FF98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应对策略：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240665" indent="1905" algn="l" rtl="0" eaLnBrk="0">
                <a:lnSpc>
                  <a:spcPct val="132000"/>
                </a:lnSpc>
                <a:spcBef>
                  <a:spcPts val="504"/>
                </a:spcBef>
                <a:tabLst/>
              </a:pP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</a:t>
              </a:r>
              <a:r>
                <a:rPr sz="1700" kern="0" spc="23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明确不确定性：</a:t>
              </a:r>
              <a:r>
                <a:rPr sz="1700" kern="0" spc="-3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鼓励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AI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在不确定时明确说明</a:t>
              </a:r>
              <a:r>
                <a:rPr sz="1700" kern="0" spc="-1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事实核查提示：</a:t>
              </a:r>
              <a:r>
                <a:rPr sz="1700" kern="0" spc="-3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要求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AI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区分已知事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实和推测</a:t>
              </a:r>
              <a:r>
                <a:rPr sz="1700" kern="0" spc="-1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多源验证：</a:t>
              </a:r>
              <a:r>
                <a:rPr sz="1700" kern="0" spc="-3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要求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AI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从多个角度或来源验证信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</a:t>
              </a:r>
              <a:r>
                <a:rPr sz="1700" kern="0" spc="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息</a:t>
              </a:r>
              <a:r>
                <a:rPr sz="1700" kern="0" spc="-2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6000"/>
                </a:lnSpc>
                <a:tabLst/>
              </a:pPr>
              <a:endParaRPr sz="400" dirty="0">
                <a:latin typeface="Arial"/>
                <a:ea typeface="Arial"/>
                <a:cs typeface="Arial"/>
              </a:endParaRPr>
            </a:p>
            <a:p>
              <a:pPr marL="240665" indent="2540" algn="l" rtl="0" eaLnBrk="0">
                <a:lnSpc>
                  <a:spcPct val="125000"/>
                </a:lnSpc>
                <a:spcBef>
                  <a:spcPts val="2"/>
                </a:spcBef>
                <a:tabLst/>
              </a:pP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要求引用：</a:t>
              </a:r>
              <a:r>
                <a:rPr sz="1700" kern="0" spc="-2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明确要求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AI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提供信息来源，</a:t>
              </a:r>
              <a:r>
                <a:rPr sz="1700" kern="0" spc="-3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便于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</a:t>
              </a:r>
              <a:r>
                <a:rPr sz="1700" kern="0" spc="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验证</a:t>
              </a:r>
              <a:r>
                <a:rPr sz="1700" kern="0" spc="-2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40" name="group 40"/>
          <p:cNvGrpSpPr/>
          <p:nvPr/>
        </p:nvGrpSpPr>
        <p:grpSpPr>
          <a:xfrm rot="21600000">
            <a:off x="272732" y="4101782"/>
            <a:ext cx="6153784" cy="2309494"/>
            <a:chOff x="0" y="0"/>
            <a:chExt cx="6153784" cy="2309494"/>
          </a:xfrm>
        </p:grpSpPr>
        <p:pic>
          <p:nvPicPr>
            <p:cNvPr id="288" name="picture 28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6153784" cy="2309494"/>
            </a:xfrm>
            <a:prstGeom prst="rect">
              <a:avLst/>
            </a:prstGeom>
          </p:spPr>
        </p:pic>
        <p:sp>
          <p:nvSpPr>
            <p:cNvPr id="290" name="textbox 290"/>
            <p:cNvSpPr/>
            <p:nvPr/>
          </p:nvSpPr>
          <p:spPr>
            <a:xfrm>
              <a:off x="-12700" y="-12700"/>
              <a:ext cx="6179184" cy="235712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6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7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7478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236854" algn="l" rtl="0" eaLnBrk="0">
                <a:lnSpc>
                  <a:spcPct val="92000"/>
                </a:lnSpc>
                <a:tabLst/>
              </a:pPr>
              <a:r>
                <a:rPr sz="1700" b="1" kern="0" spc="60" dirty="0">
                  <a:solidFill>
                    <a:srgbClr val="FF98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应对策略：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236220" algn="l" rtl="0" eaLnBrk="0">
                <a:lnSpc>
                  <a:spcPct val="124000"/>
                </a:lnSpc>
                <a:spcBef>
                  <a:spcPts val="595"/>
                </a:spcBef>
                <a:tabLst/>
              </a:pP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</a:t>
              </a:r>
              <a:r>
                <a:rPr sz="1700" kern="0" spc="30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自我审视：</a:t>
              </a:r>
              <a:r>
                <a:rPr sz="1700" kern="0" spc="-3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在设计提示语</a:t>
              </a: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时，</a:t>
              </a:r>
              <a:r>
                <a:rPr sz="1700" kern="0" spc="-3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反思自己可能存在的偏见</a:t>
              </a:r>
              <a:r>
                <a:rPr sz="1700" kern="0" spc="-1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使用中立语言：</a:t>
              </a:r>
              <a:r>
                <a:rPr sz="1700" kern="0" spc="-3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避免在提示语中包含偏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见或预设立场</a:t>
              </a:r>
              <a:r>
                <a:rPr sz="1700" kern="0" spc="-2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236220" algn="l" rtl="0" eaLnBrk="0">
                <a:lnSpc>
                  <a:spcPct val="94000"/>
                </a:lnSpc>
                <a:spcBef>
                  <a:spcPts val="891"/>
                </a:spcBef>
                <a:tabLst/>
              </a:pP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要求多角度分析：</a:t>
              </a:r>
              <a:r>
                <a:rPr sz="1700" kern="0" spc="-2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明确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要求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AI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提供不同的观点或论据</a:t>
              </a:r>
              <a:r>
                <a:rPr sz="1700" kern="0" spc="-2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6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marL="236220" algn="l" rtl="0" eaLnBrk="0">
                <a:lnSpc>
                  <a:spcPct val="98000"/>
                </a:lnSpc>
                <a:spcBef>
                  <a:spcPts val="4"/>
                </a:spcBef>
                <a:tabLst/>
              </a:pP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批判性思考：</a:t>
              </a:r>
              <a:r>
                <a:rPr sz="1700" kern="0" spc="-3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对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AI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的输出保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持警惕，</a:t>
              </a:r>
              <a:r>
                <a:rPr sz="1700" kern="0" spc="-3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交叉验证重要信息</a:t>
              </a:r>
              <a:r>
                <a:rPr sz="1700" kern="0" spc="-2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pic>
        <p:nvPicPr>
          <p:cNvPr id="292" name="picture 2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1075944"/>
            <a:ext cx="2761487" cy="2763011"/>
          </a:xfrm>
          <a:prstGeom prst="rect">
            <a:avLst/>
          </a:prstGeom>
        </p:spPr>
      </p:pic>
      <p:graphicFrame>
        <p:nvGraphicFramePr>
          <p:cNvPr id="294" name="table 294"/>
          <p:cNvGraphicFramePr>
            <a:graphicFrameLocks noGrp="1"/>
          </p:cNvGraphicFramePr>
          <p:nvPr/>
        </p:nvGraphicFramePr>
        <p:xfrm>
          <a:off x="2913697" y="1831657"/>
          <a:ext cx="3513455" cy="1894204"/>
        </p:xfrm>
        <a:graphic>
          <a:graphicData uri="http://schemas.openxmlformats.org/drawingml/2006/table">
            <a:tbl>
              <a:tblPr/>
              <a:tblGrid>
                <a:gridCol w="3513455"/>
              </a:tblGrid>
              <a:tr h="18878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5584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700" b="1" kern="0" spc="40" dirty="0">
                          <a:solidFill>
                            <a:srgbClr val="6096E6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陷阱症状：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223520" algn="l" rtl="0" eaLnBrk="0">
                        <a:lnSpc>
                          <a:spcPct val="131000"/>
                        </a:lnSpc>
                        <a:spcBef>
                          <a:spcPts val="447"/>
                        </a:spcBef>
                        <a:tabLst/>
                      </a:pP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 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提示语中包含明显立场或倾向</a:t>
                      </a: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 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获得的信息总是支持特定观点</a:t>
                      </a: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 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缺乏对立或不同观点的呈现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6" name="textbox 296"/>
          <p:cNvSpPr/>
          <p:nvPr/>
        </p:nvSpPr>
        <p:spPr>
          <a:xfrm>
            <a:off x="412562" y="315493"/>
            <a:ext cx="10872469" cy="558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85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0000"/>
              </a:lnSpc>
              <a:tabLst/>
            </a:pPr>
            <a:r>
              <a:rPr sz="3900" b="1" kern="0" spc="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常见陷阱与应对</a:t>
            </a:r>
            <a:r>
              <a:rPr sz="3900" b="1" kern="0" spc="-6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54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新</a:t>
            </a:r>
            <a:r>
              <a:rPr sz="3900" b="1" kern="0" spc="3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手必知的提示语设计误区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298" name="textbox 298"/>
          <p:cNvSpPr/>
          <p:nvPr/>
        </p:nvSpPr>
        <p:spPr>
          <a:xfrm>
            <a:off x="7078247" y="1182348"/>
            <a:ext cx="4087495" cy="2901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12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幻觉生成陷阱：</a:t>
            </a:r>
            <a:r>
              <a:rPr sz="2000" b="1" kern="0" spc="-3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当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自信地胡说八道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00" name="textbox 300"/>
          <p:cNvSpPr/>
          <p:nvPr/>
        </p:nvSpPr>
        <p:spPr>
          <a:xfrm>
            <a:off x="2560974" y="1185398"/>
            <a:ext cx="4091304" cy="292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5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假设偏见陷阱：</a:t>
            </a:r>
            <a:r>
              <a:rPr sz="2000" b="1" kern="0" spc="-3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当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只告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诉你想听的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302" name="picture 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704965" y="1136015"/>
            <a:ext cx="31750" cy="54737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2"/>
          <p:cNvGrpSpPr/>
          <p:nvPr/>
        </p:nvGrpSpPr>
        <p:grpSpPr>
          <a:xfrm rot="21600000">
            <a:off x="7981632" y="1566227"/>
            <a:ext cx="3577589" cy="4779009"/>
            <a:chOff x="0" y="0"/>
            <a:chExt cx="3577589" cy="4779009"/>
          </a:xfrm>
        </p:grpSpPr>
        <p:pic>
          <p:nvPicPr>
            <p:cNvPr id="304" name="picture 30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3577589" cy="4779009"/>
            </a:xfrm>
            <a:prstGeom prst="rect">
              <a:avLst/>
            </a:prstGeom>
          </p:spPr>
        </p:pic>
        <p:sp>
          <p:nvSpPr>
            <p:cNvPr id="306" name="textbox 306"/>
            <p:cNvSpPr/>
            <p:nvPr/>
          </p:nvSpPr>
          <p:spPr>
            <a:xfrm>
              <a:off x="-12700" y="-12700"/>
              <a:ext cx="3602990" cy="482663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4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9327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232409" algn="l" rtl="0" eaLnBrk="0">
                <a:lnSpc>
                  <a:spcPct val="91000"/>
                </a:lnSpc>
                <a:tabLst/>
              </a:pPr>
              <a:r>
                <a:rPr sz="1700" b="1" kern="0" spc="90" dirty="0">
                  <a:solidFill>
                    <a:srgbClr val="846785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提示语设计检查清单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236220" algn="l" rtl="0" eaLnBrk="0">
                <a:lnSpc>
                  <a:spcPct val="85000"/>
                </a:lnSpc>
                <a:spcBef>
                  <a:spcPts val="957"/>
                </a:spcBef>
                <a:tabLst/>
              </a:pPr>
              <a:r>
                <a:rPr sz="1700" kern="0" spc="4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</a:t>
              </a:r>
              <a:r>
                <a:rPr sz="1700" kern="0" spc="35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700" kern="0" spc="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目标明确性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236220" algn="l" rtl="0" eaLnBrk="0">
                <a:lnSpc>
                  <a:spcPts val="2805"/>
                </a:lnSpc>
                <a:tabLst/>
              </a:pP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信息充分性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236220" algn="l" rtl="0" eaLnBrk="0">
                <a:lnSpc>
                  <a:spcPts val="2804"/>
                </a:lnSpc>
                <a:tabLst/>
              </a:pP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结构合理性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236220" algn="l" rtl="0" eaLnBrk="0">
                <a:lnSpc>
                  <a:spcPts val="2804"/>
                </a:lnSpc>
                <a:tabLst/>
              </a:pP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语言中立性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236220" algn="l" rtl="0" eaLnBrk="0">
                <a:lnSpc>
                  <a:spcPts val="2804"/>
                </a:lnSpc>
                <a:tabLst/>
              </a:pP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伦理合规性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236220" algn="l" rtl="0" eaLnBrk="0">
                <a:lnSpc>
                  <a:spcPts val="2804"/>
                </a:lnSpc>
                <a:tabLst/>
              </a:pP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</a:t>
              </a:r>
              <a:r>
                <a:rPr sz="1700" kern="0" spc="14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可验证性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236220" algn="l" rtl="0" eaLnBrk="0">
                <a:lnSpc>
                  <a:spcPct val="94000"/>
                </a:lnSpc>
                <a:spcBef>
                  <a:spcPts val="1072"/>
                </a:spcBef>
                <a:tabLst/>
              </a:pP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</a:t>
              </a:r>
              <a:r>
                <a:rPr sz="1700" kern="0" spc="14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迭代空间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236220" algn="l" rtl="0" eaLnBrk="0">
                <a:lnSpc>
                  <a:spcPct val="94000"/>
                </a:lnSpc>
                <a:spcBef>
                  <a:spcPts val="879"/>
                </a:spcBef>
                <a:tabLst/>
              </a:pP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输出格式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236220" algn="l" rtl="0" eaLnBrk="0">
                <a:lnSpc>
                  <a:spcPct val="94000"/>
                </a:lnSpc>
                <a:spcBef>
                  <a:spcPts val="888"/>
                </a:spcBef>
                <a:tabLst/>
              </a:pP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难度适中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7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marL="236220" algn="l" rtl="0" eaLnBrk="0">
                <a:lnSpc>
                  <a:spcPct val="93000"/>
                </a:lnSpc>
                <a:spcBef>
                  <a:spcPts val="4"/>
                </a:spcBef>
                <a:tabLst/>
              </a:pP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</a:t>
              </a:r>
              <a:r>
                <a:rPr sz="1700" kern="0" spc="17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多样性考虑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 rot="21600000">
            <a:off x="533082" y="4264342"/>
            <a:ext cx="7282815" cy="2080894"/>
            <a:chOff x="0" y="0"/>
            <a:chExt cx="7282815" cy="2080894"/>
          </a:xfrm>
        </p:grpSpPr>
        <p:pic>
          <p:nvPicPr>
            <p:cNvPr id="308" name="picture 30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7282815" cy="2080894"/>
            </a:xfrm>
            <a:prstGeom prst="rect">
              <a:avLst/>
            </a:prstGeom>
          </p:spPr>
        </p:pic>
        <p:sp>
          <p:nvSpPr>
            <p:cNvPr id="310" name="textbox 310"/>
            <p:cNvSpPr/>
            <p:nvPr/>
          </p:nvSpPr>
          <p:spPr>
            <a:xfrm>
              <a:off x="-12700" y="-12700"/>
              <a:ext cx="7308850" cy="212788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8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7405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236854" algn="l" rtl="0" eaLnBrk="0">
                <a:lnSpc>
                  <a:spcPct val="92000"/>
                </a:lnSpc>
                <a:tabLst/>
              </a:pPr>
              <a:r>
                <a:rPr sz="1700" b="1" kern="0" spc="60" dirty="0">
                  <a:solidFill>
                    <a:srgbClr val="FF98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应对策略：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236220" algn="l" rtl="0" eaLnBrk="0">
                <a:lnSpc>
                  <a:spcPct val="86000"/>
                </a:lnSpc>
                <a:spcBef>
                  <a:spcPts val="929"/>
                </a:spcBef>
                <a:tabLst/>
              </a:pP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</a:t>
              </a:r>
              <a:r>
                <a:rPr sz="1700" kern="0" spc="23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了解界限：</a:t>
              </a:r>
              <a:r>
                <a:rPr sz="1700" kern="0" spc="-3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熟悉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AI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系统的基本伦理准则和限制</a:t>
              </a:r>
              <a:r>
                <a:rPr sz="1700" kern="0" spc="-2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236220" algn="l" rtl="0" eaLnBrk="0">
                <a:lnSpc>
                  <a:spcPts val="2805"/>
                </a:lnSpc>
                <a:tabLst/>
              </a:pP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合法合规：</a:t>
              </a:r>
              <a:r>
                <a:rPr sz="1700" kern="0" spc="-3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确保你的请求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符合法律和道德标准</a:t>
              </a:r>
              <a:r>
                <a:rPr sz="1700" kern="0" spc="-2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24000"/>
                </a:lnSpc>
                <a:tabLst/>
              </a:pPr>
              <a:endParaRPr sz="400" dirty="0">
                <a:latin typeface="Arial"/>
                <a:ea typeface="Arial"/>
                <a:cs typeface="Arial"/>
              </a:endParaRPr>
            </a:p>
            <a:p>
              <a:pPr marL="236220" algn="l" rtl="0" eaLnBrk="0">
                <a:lnSpc>
                  <a:spcPct val="127000"/>
                </a:lnSpc>
                <a:spcBef>
                  <a:spcPts val="2"/>
                </a:spcBef>
                <a:tabLst/>
              </a:pP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伦理指南：</a:t>
              </a:r>
              <a:r>
                <a:rPr sz="1700" kern="0" spc="-3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在提示语中明确包含伦理考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虑和指导原则</a:t>
              </a:r>
              <a:r>
                <a:rPr sz="1700" kern="0" spc="-1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                 </a:t>
              </a:r>
              <a:r>
                <a:rPr sz="1700" kern="0" spc="5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</a:t>
              </a:r>
              <a:r>
                <a:rPr sz="1700" kern="0" spc="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影响评估：</a:t>
              </a:r>
              <a:r>
                <a:rPr sz="1700" kern="0" spc="-3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要求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AI</a:t>
              </a:r>
              <a:r>
                <a:rPr sz="1700" kern="0" spc="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评估其建议或输出的潜在社会影响</a:t>
              </a:r>
              <a:r>
                <a:rPr sz="1700" kern="0" spc="-2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1600000">
            <a:off x="3190557" y="1566227"/>
            <a:ext cx="4624704" cy="2510789"/>
            <a:chOff x="0" y="0"/>
            <a:chExt cx="4624704" cy="2510789"/>
          </a:xfrm>
        </p:grpSpPr>
        <p:pic>
          <p:nvPicPr>
            <p:cNvPr id="312" name="picture 3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4624704" cy="2510789"/>
            </a:xfrm>
            <a:prstGeom prst="rect">
              <a:avLst/>
            </a:prstGeom>
          </p:spPr>
        </p:pic>
        <p:sp>
          <p:nvSpPr>
            <p:cNvPr id="314" name="textbox 314"/>
            <p:cNvSpPr/>
            <p:nvPr/>
          </p:nvSpPr>
          <p:spPr>
            <a:xfrm>
              <a:off x="-12700" y="-12700"/>
              <a:ext cx="4650104" cy="25577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248284" algn="l" rtl="0" eaLnBrk="0">
                <a:lnSpc>
                  <a:spcPct val="91000"/>
                </a:lnSpc>
                <a:spcBef>
                  <a:spcPts val="2"/>
                </a:spcBef>
                <a:tabLst/>
              </a:pPr>
              <a:r>
                <a:rPr sz="1700" b="1" kern="0" spc="40" dirty="0">
                  <a:solidFill>
                    <a:srgbClr val="609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陷阱症状：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236220" algn="l" rtl="0" eaLnBrk="0">
                <a:lnSpc>
                  <a:spcPct val="128000"/>
                </a:lnSpc>
                <a:spcBef>
                  <a:spcPts val="438"/>
                </a:spcBef>
                <a:tabLst/>
              </a:pP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要求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AI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生成有争议</a:t>
              </a:r>
              <a:r>
                <a:rPr sz="1700" kern="0" spc="-1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、不</a:t>
              </a: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道德或非法内容</a:t>
              </a:r>
              <a:r>
                <a:rPr sz="1700" kern="0" spc="-1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对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AI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的拒绝或警告感到困惑或不满</a:t>
              </a:r>
              <a:r>
                <a:rPr sz="1700" kern="0" spc="-2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236220" algn="l" rtl="0" eaLnBrk="0">
                <a:lnSpc>
                  <a:spcPct val="94000"/>
                </a:lnSpc>
                <a:spcBef>
                  <a:spcPts val="884"/>
                </a:spcBef>
                <a:tabLst/>
              </a:pP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</a:t>
              </a:r>
              <a:r>
                <a:rPr sz="1700" kern="0" spc="20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尝试绕过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AI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的安全机制</a:t>
              </a:r>
              <a:r>
                <a:rPr sz="1700" kern="0" spc="-2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4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6188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236220" algn="l" rtl="0" eaLnBrk="0">
                <a:lnSpc>
                  <a:spcPct val="94000"/>
                </a:lnSpc>
                <a:tabLst/>
              </a:pP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忽视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AI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输出可能带来的伦理影响</a:t>
              </a:r>
              <a:r>
                <a:rPr sz="1700" kern="0" spc="-2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48" name="group 48"/>
          <p:cNvGrpSpPr/>
          <p:nvPr/>
        </p:nvGrpSpPr>
        <p:grpSpPr>
          <a:xfrm rot="21600000">
            <a:off x="533082" y="1566227"/>
            <a:ext cx="2491105" cy="2510789"/>
            <a:chOff x="0" y="0"/>
            <a:chExt cx="2491105" cy="2510789"/>
          </a:xfrm>
        </p:grpSpPr>
        <p:pic>
          <p:nvPicPr>
            <p:cNvPr id="316" name="picture 3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2491105" cy="2510789"/>
            </a:xfrm>
            <a:prstGeom prst="rect">
              <a:avLst/>
            </a:prstGeom>
          </p:spPr>
        </p:pic>
        <p:sp>
          <p:nvSpPr>
            <p:cNvPr id="318" name="textbox 318"/>
            <p:cNvSpPr/>
            <p:nvPr/>
          </p:nvSpPr>
          <p:spPr>
            <a:xfrm>
              <a:off x="-12700" y="-12700"/>
              <a:ext cx="2517139" cy="25577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87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226059" algn="l" rtl="0" eaLnBrk="0">
                <a:lnSpc>
                  <a:spcPct val="89000"/>
                </a:lnSpc>
                <a:tabLst/>
              </a:pPr>
              <a:r>
                <a:rPr sz="1700" b="1" kern="0" spc="0" dirty="0">
                  <a:solidFill>
                    <a:srgbClr val="2FB6B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AI</a:t>
              </a:r>
              <a:r>
                <a:rPr sz="1700" b="1" kern="0" spc="110" dirty="0">
                  <a:solidFill>
                    <a:srgbClr val="2FB6B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伦理考虑要点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236220" algn="l" rtl="0" eaLnBrk="0">
                <a:lnSpc>
                  <a:spcPct val="94000"/>
                </a:lnSpc>
                <a:spcBef>
                  <a:spcPts val="960"/>
                </a:spcBef>
                <a:tabLst/>
              </a:pPr>
              <a:r>
                <a:rPr sz="1700" kern="0" spc="6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</a:t>
              </a:r>
              <a:r>
                <a:rPr sz="1700" kern="0" spc="19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700" kern="0" spc="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隐私保护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236220" algn="l" rtl="0" eaLnBrk="0">
                <a:lnSpc>
                  <a:spcPct val="93000"/>
                </a:lnSpc>
                <a:spcBef>
                  <a:spcPts val="893"/>
                </a:spcBef>
                <a:tabLst/>
              </a:pP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公平性和非歧视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236220" algn="l" rtl="0" eaLnBrk="0">
                <a:lnSpc>
                  <a:spcPct val="94000"/>
                </a:lnSpc>
                <a:spcBef>
                  <a:spcPts val="896"/>
                </a:spcBef>
                <a:tabLst/>
              </a:pP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透明度和可解释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性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236220" algn="l" rtl="0" eaLnBrk="0">
                <a:lnSpc>
                  <a:spcPct val="93000"/>
                </a:lnSpc>
                <a:spcBef>
                  <a:spcPts val="900"/>
                </a:spcBef>
                <a:tabLst/>
              </a:pP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社会影响评估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8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marL="236220" algn="l" rtl="0" eaLnBrk="0">
                <a:lnSpc>
                  <a:spcPct val="93000"/>
                </a:lnSpc>
                <a:spcBef>
                  <a:spcPts val="1"/>
                </a:spcBef>
                <a:tabLst/>
              </a:pP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安全和滥用防范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320" name="textbox 320"/>
          <p:cNvSpPr/>
          <p:nvPr/>
        </p:nvSpPr>
        <p:spPr>
          <a:xfrm>
            <a:off x="412562" y="315493"/>
            <a:ext cx="10872469" cy="558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85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0000"/>
              </a:lnSpc>
              <a:tabLst/>
            </a:pPr>
            <a:r>
              <a:rPr sz="3900" b="1" kern="0" spc="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常见陷阱与应对</a:t>
            </a:r>
            <a:r>
              <a:rPr sz="3900" b="1" kern="0" spc="-6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54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新</a:t>
            </a:r>
            <a:r>
              <a:rPr sz="3900" b="1" kern="0" spc="3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手必知的提示语设计误区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22" name="textbox 322"/>
          <p:cNvSpPr/>
          <p:nvPr/>
        </p:nvSpPr>
        <p:spPr>
          <a:xfrm>
            <a:off x="637313" y="1121263"/>
            <a:ext cx="4342765" cy="2946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76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忽视伦理边界陷阱：</a:t>
            </a:r>
            <a:r>
              <a:rPr sz="2000" b="1" kern="0" spc="-4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低估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的伦理限制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box 324"/>
          <p:cNvSpPr/>
          <p:nvPr/>
        </p:nvSpPr>
        <p:spPr>
          <a:xfrm>
            <a:off x="412562" y="315493"/>
            <a:ext cx="10872469" cy="1711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85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0000"/>
              </a:lnSpc>
              <a:tabLst/>
            </a:pPr>
            <a:r>
              <a:rPr sz="3900" b="1" kern="0" spc="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常见陷阱与应对</a:t>
            </a:r>
            <a:r>
              <a:rPr sz="3900" b="1" kern="0" spc="-6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54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新</a:t>
            </a:r>
            <a:r>
              <a:rPr sz="3900" b="1" kern="0" spc="3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手必知的提示语设计误区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234315" algn="l" rtl="0" eaLnBrk="0">
              <a:lnSpc>
                <a:spcPct val="87000"/>
              </a:lnSpc>
              <a:spcBef>
                <a:spcPts val="2"/>
              </a:spcBef>
              <a:tabLst/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挖掘反向思维：</a:t>
            </a:r>
            <a:r>
              <a:rPr sz="2000" b="1" kern="0" spc="-4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从非传统角度切入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  <p:graphicFrame>
        <p:nvGraphicFramePr>
          <p:cNvPr id="326" name="table 326"/>
          <p:cNvGraphicFramePr>
            <a:graphicFrameLocks noGrp="1"/>
          </p:cNvGraphicFramePr>
          <p:nvPr/>
        </p:nvGraphicFramePr>
        <p:xfrm>
          <a:off x="387350" y="4149725"/>
          <a:ext cx="11277600" cy="1544955"/>
        </p:xfrm>
        <a:graphic>
          <a:graphicData uri="http://schemas.openxmlformats.org/drawingml/2006/table">
            <a:tbl>
              <a:tblPr/>
              <a:tblGrid>
                <a:gridCol w="11277600"/>
              </a:tblGrid>
              <a:tr h="15386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87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88290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创新设计策略：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69265" indent="-177800" algn="l" rtl="0" eaLnBrk="0">
                        <a:lnSpc>
                          <a:spcPct val="127000"/>
                        </a:lnSpc>
                        <a:spcBef>
                          <a:spcPts val="554"/>
                        </a:spcBef>
                        <a:tabLst/>
                      </a:pP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 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设定基本框架，</a:t>
                      </a:r>
                      <a:r>
                        <a:rPr sz="1700" kern="0" spc="-2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留出探索余地：</a:t>
                      </a:r>
                      <a:r>
                        <a:rPr sz="1700" kern="0" spc="-3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提示语应提供一个结构化的框</a:t>
                      </a: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架，</a:t>
                      </a:r>
                      <a:r>
                        <a:rPr sz="1700" kern="0" spc="-3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包含具体的生成目标，</a:t>
                      </a:r>
                      <a:r>
                        <a:rPr sz="1700" kern="0" spc="-3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但不应过度限制表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达方式或细节内容，</a:t>
                      </a:r>
                      <a:r>
                        <a:rPr sz="1700" kern="0" spc="-4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给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足够的空间进行创造</a:t>
                      </a:r>
                      <a:r>
                        <a:rPr sz="1700" kern="0" spc="-2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91465" algn="l" rtl="0" eaLnBrk="0">
                        <a:lnSpc>
                          <a:spcPct val="98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 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多维度任务引导：</a:t>
                      </a:r>
                      <a:r>
                        <a:rPr sz="1700" kern="0" spc="-3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通过引导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从多个角度看待问题，</a:t>
                      </a:r>
                      <a:r>
                        <a:rPr sz="1700" kern="0" spc="-4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激发其对生成内容的多样化思考</a:t>
                      </a:r>
                      <a:r>
                        <a:rPr sz="1700" kern="0" spc="-2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8" name="table 328"/>
          <p:cNvGraphicFramePr>
            <a:graphicFrameLocks noGrp="1"/>
          </p:cNvGraphicFramePr>
          <p:nvPr/>
        </p:nvGraphicFramePr>
        <p:xfrm>
          <a:off x="358775" y="2066925"/>
          <a:ext cx="11277600" cy="1169670"/>
        </p:xfrm>
        <a:graphic>
          <a:graphicData uri="http://schemas.openxmlformats.org/drawingml/2006/table">
            <a:tbl>
              <a:tblPr/>
              <a:tblGrid>
                <a:gridCol w="11277600"/>
              </a:tblGrid>
              <a:tr h="11633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87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88290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创新设计策略：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91465" algn="l" rtl="0" eaLnBrk="0">
                        <a:lnSpc>
                          <a:spcPct val="127000"/>
                        </a:lnSpc>
                        <a:tabLst/>
                      </a:pP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 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设定逆向任务：</a:t>
                      </a:r>
                      <a:r>
                        <a:rPr sz="1700" kern="0" spc="-3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提示语可以引导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从相反的角度处理问题，</a:t>
                      </a:r>
                      <a:r>
                        <a:rPr sz="1700" kern="0" spc="-3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提供不同于传统生成的内容</a:t>
                      </a:r>
                      <a:r>
                        <a:rPr sz="17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                          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 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挑战预设思维模式：</a:t>
                      </a:r>
                      <a:r>
                        <a:rPr sz="1700" kern="0" spc="-3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通过打破任务的常规设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定，</a:t>
                      </a:r>
                      <a:r>
                        <a:rPr sz="1700" kern="0" spc="-3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促使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生成具有挑战性和创新性的内容</a:t>
                      </a:r>
                      <a:r>
                        <a:rPr sz="1700" kern="0" spc="-2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0" name="textbox 330"/>
          <p:cNvSpPr/>
          <p:nvPr/>
        </p:nvSpPr>
        <p:spPr>
          <a:xfrm>
            <a:off x="665634" y="3818108"/>
            <a:ext cx="4852034" cy="2927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7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灵活运用任务开放性：</a:t>
            </a:r>
            <a:r>
              <a:rPr sz="2000" b="1" kern="0" spc="-4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给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自由发挥的空间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21792" y="2436876"/>
            <a:ext cx="7536180" cy="4280915"/>
          </a:xfrm>
          <a:prstGeom prst="rect">
            <a:avLst/>
          </a:prstGeom>
        </p:spPr>
      </p:pic>
      <p:sp>
        <p:nvSpPr>
          <p:cNvPr id="10" name="textbox 10"/>
          <p:cNvSpPr/>
          <p:nvPr/>
        </p:nvSpPr>
        <p:spPr>
          <a:xfrm>
            <a:off x="377875" y="226704"/>
            <a:ext cx="8617584" cy="19913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1275" algn="l" rtl="0" eaLnBrk="0">
              <a:lnSpc>
                <a:spcPts val="5065"/>
              </a:lnSpc>
              <a:tabLst/>
            </a:pPr>
            <a:r>
              <a:rPr sz="3900" b="1" kern="0" spc="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DeepSeek</a:t>
            </a:r>
            <a:r>
              <a:rPr sz="3900" b="1" kern="0" spc="7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是什么？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6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295275" indent="-283209" algn="l" rtl="0" eaLnBrk="0">
              <a:lnSpc>
                <a:spcPct val="123000"/>
              </a:lnSpc>
              <a:spcBef>
                <a:spcPts val="510"/>
              </a:spcBef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DeepSeek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是一家专注通用人工智能（</a:t>
            </a:r>
            <a:r>
              <a:rPr sz="1700" kern="0" spc="-2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AGI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</a:t>
            </a:r>
            <a:r>
              <a:rPr sz="1700" kern="0" spc="-2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的中国科技公司，</a:t>
            </a:r>
            <a:r>
              <a:rPr sz="1700" kern="0" spc="-3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主攻大模型研发与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应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用</a:t>
            </a:r>
            <a:r>
              <a:rPr sz="1700" kern="0" spc="-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1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spcBef>
                <a:spcPts val="5"/>
              </a:spcBef>
              <a:tabLst/>
            </a:pP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DeepSeek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-R1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是其开源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的推理模型，</a:t>
            </a:r>
            <a:r>
              <a:rPr sz="1700" kern="0" spc="-4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擅长处理复杂任务且可免费商用</a:t>
            </a:r>
            <a:r>
              <a:rPr sz="1700" kern="0" spc="-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2" name="textbox 12"/>
          <p:cNvSpPr/>
          <p:nvPr/>
        </p:nvSpPr>
        <p:spPr>
          <a:xfrm>
            <a:off x="9836528" y="935740"/>
            <a:ext cx="759459" cy="54571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11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82575" indent="-107314" algn="l" rtl="0" eaLnBrk="0">
              <a:lnSpc>
                <a:spcPct val="119000"/>
              </a:lnSpc>
              <a:tabLst/>
            </a:pPr>
            <a:r>
              <a:rPr sz="2700" b="1" kern="0" spc="-6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2700" b="1" kern="0" spc="-26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700" b="1" kern="0" spc="-6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2700" b="1" kern="0" spc="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2700" b="1" kern="0" spc="-1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+</a:t>
            </a:r>
            <a:endParaRPr sz="2700" dirty="0">
              <a:latin typeface="Arial"/>
              <a:ea typeface="Arial"/>
              <a:cs typeface="Arial"/>
            </a:endParaRPr>
          </a:p>
          <a:p>
            <a:pPr marL="33019" algn="l" rtl="0" eaLnBrk="0">
              <a:lnSpc>
                <a:spcPct val="90000"/>
              </a:lnSpc>
              <a:spcBef>
                <a:spcPts val="1907"/>
              </a:spcBef>
              <a:tabLst/>
            </a:pPr>
            <a:r>
              <a:rPr sz="2700" b="1" kern="0" spc="100" dirty="0">
                <a:solidFill>
                  <a:srgbClr val="16468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国产</a:t>
            </a:r>
            <a:endParaRPr sz="2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7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282575" algn="l" rtl="0" eaLnBrk="0">
              <a:lnSpc>
                <a:spcPct val="73000"/>
              </a:lnSpc>
              <a:spcBef>
                <a:spcPts val="816"/>
              </a:spcBef>
              <a:tabLst/>
            </a:pPr>
            <a:r>
              <a:rPr sz="2700" b="1" kern="0" spc="-1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+</a:t>
            </a:r>
            <a:endParaRPr sz="2700" dirty="0">
              <a:latin typeface="Arial"/>
              <a:ea typeface="Arial"/>
              <a:cs typeface="Arial"/>
            </a:endParaRPr>
          </a:p>
          <a:p>
            <a:pPr marL="13334" algn="l" rtl="0" eaLnBrk="0">
              <a:lnSpc>
                <a:spcPct val="88000"/>
              </a:lnSpc>
              <a:spcBef>
                <a:spcPts val="1953"/>
              </a:spcBef>
              <a:tabLst/>
            </a:pPr>
            <a:r>
              <a:rPr sz="2700" b="1" kern="0" spc="170" dirty="0">
                <a:solidFill>
                  <a:srgbClr val="E9452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免费</a:t>
            </a:r>
            <a:endParaRPr sz="2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7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282575" algn="l" rtl="0" eaLnBrk="0">
              <a:lnSpc>
                <a:spcPct val="73000"/>
              </a:lnSpc>
              <a:spcBef>
                <a:spcPts val="812"/>
              </a:spcBef>
              <a:tabLst/>
            </a:pPr>
            <a:r>
              <a:rPr sz="2700" b="1" kern="0" spc="-1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+</a:t>
            </a:r>
            <a:endParaRPr sz="27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282575" indent="-269875" algn="l" rtl="0" eaLnBrk="0">
              <a:lnSpc>
                <a:spcPct val="124000"/>
              </a:lnSpc>
              <a:spcBef>
                <a:spcPts val="822"/>
              </a:spcBef>
              <a:tabLst/>
            </a:pPr>
            <a:r>
              <a:rPr sz="2700" b="1" kern="0" spc="180" dirty="0">
                <a:solidFill>
                  <a:srgbClr val="226E4B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开源</a:t>
            </a:r>
            <a:r>
              <a:rPr sz="2700" b="1" kern="0" spc="0" dirty="0">
                <a:solidFill>
                  <a:srgbClr val="226E4B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700" b="1" kern="0" spc="-10" dirty="0">
                <a:solidFill>
                  <a:srgbClr val="226E4B">
                    <a:alpha val="100000"/>
                  </a:srgbClr>
                </a:solidFill>
                <a:latin typeface="Arial"/>
                <a:ea typeface="Arial"/>
                <a:cs typeface="Arial"/>
              </a:rPr>
              <a:t>+</a:t>
            </a:r>
            <a:endParaRPr sz="27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6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639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7145" algn="l" rtl="0" eaLnBrk="0">
              <a:lnSpc>
                <a:spcPct val="88000"/>
              </a:lnSpc>
              <a:tabLst/>
            </a:pPr>
            <a:r>
              <a:rPr sz="2700" b="1" kern="0" spc="160" dirty="0">
                <a:solidFill>
                  <a:srgbClr val="FFBA55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强大</a:t>
            </a:r>
            <a:endParaRPr sz="27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picture 3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394703" y="1011936"/>
            <a:ext cx="5515355" cy="5515355"/>
          </a:xfrm>
          <a:prstGeom prst="rect">
            <a:avLst/>
          </a:prstGeom>
        </p:spPr>
      </p:pic>
      <p:graphicFrame>
        <p:nvGraphicFramePr>
          <p:cNvPr id="334" name="table 334"/>
          <p:cNvGraphicFramePr>
            <a:graphicFrameLocks noGrp="1"/>
          </p:cNvGraphicFramePr>
          <p:nvPr/>
        </p:nvGraphicFramePr>
        <p:xfrm>
          <a:off x="734377" y="3591877"/>
          <a:ext cx="5555614" cy="1963420"/>
        </p:xfrm>
        <a:graphic>
          <a:graphicData uri="http://schemas.openxmlformats.org/drawingml/2006/table">
            <a:tbl>
              <a:tblPr/>
              <a:tblGrid>
                <a:gridCol w="5555614"/>
              </a:tblGrid>
              <a:tr h="19570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0820" indent="-10795" algn="l" rtl="0" eaLnBrk="0">
                        <a:lnSpc>
                          <a:spcPct val="148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</a:t>
                      </a:r>
                      <a:r>
                        <a:rPr sz="2000" kern="0" spc="-4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I幻觉的产生通常是由于模型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在缺乏相关信息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</a:t>
                      </a: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的情况下，通过概率性选择生成内容，</a:t>
                      </a:r>
                      <a:r>
                        <a:rPr sz="2000" kern="0" spc="-4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而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非基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于真实世界的知识库</a:t>
                      </a: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或逻辑推理，这使得其输    </a:t>
                      </a:r>
                      <a:r>
                        <a:rPr sz="2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出不仅难以信赖，且可能误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导用户。</a:t>
                      </a:r>
                      <a:endParaRPr sz="20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169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69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69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69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6" name="textbox 336"/>
          <p:cNvSpPr/>
          <p:nvPr/>
        </p:nvSpPr>
        <p:spPr>
          <a:xfrm>
            <a:off x="748284" y="5753100"/>
            <a:ext cx="5542915" cy="1006475"/>
          </a:xfrm>
          <a:prstGeom prst="rect">
            <a:avLst/>
          </a:prstGeom>
          <a:solidFill>
            <a:srgbClr val="6096E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2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68275" algn="l" rtl="0" eaLnBrk="0">
              <a:lnSpc>
                <a:spcPts val="2282"/>
              </a:lnSpc>
              <a:spcBef>
                <a:spcPts val="1"/>
              </a:spcBef>
              <a:tabLst/>
            </a:pPr>
            <a:r>
              <a:rPr sz="1700" kern="0" spc="9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除</a:t>
            </a:r>
            <a:r>
              <a:rPr sz="1700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AI</a:t>
            </a:r>
            <a:r>
              <a:rPr sz="1700" kern="0" spc="9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幻觉这一关键缺陷外，</a:t>
            </a:r>
            <a:r>
              <a:rPr sz="1700" kern="0" spc="-39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潜在的缺点</a:t>
            </a:r>
            <a:r>
              <a:rPr sz="1700" kern="0" spc="8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与局限还包括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292225" indent="-1140460" algn="l" rtl="0" eaLnBrk="0">
              <a:lnSpc>
                <a:spcPct val="107000"/>
              </a:lnSpc>
              <a:spcBef>
                <a:spcPts val="316"/>
              </a:spcBef>
              <a:tabLst/>
            </a:pPr>
            <a:r>
              <a:rPr sz="1700" kern="0" spc="4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可解释性</a:t>
            </a:r>
            <a:r>
              <a:rPr sz="1700" kern="0" spc="-16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4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、计算成本</a:t>
            </a:r>
            <a:r>
              <a:rPr sz="1700" kern="0" spc="-16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4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、数据偏</a:t>
            </a:r>
            <a:r>
              <a:rPr sz="1700" kern="0" spc="3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见</a:t>
            </a:r>
            <a:r>
              <a:rPr sz="1700" kern="0" spc="-16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3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、实时更新</a:t>
            </a:r>
            <a:r>
              <a:rPr sz="1700" kern="0" spc="-16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3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、数据安</a:t>
            </a:r>
            <a:r>
              <a:rPr sz="1700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1700" kern="0" spc="3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全</a:t>
            </a:r>
            <a:r>
              <a:rPr sz="1700" kern="0" spc="-13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3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、个人隐私</a:t>
            </a:r>
            <a:r>
              <a:rPr sz="1700" kern="0" spc="-15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3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、恶意输出等</a:t>
            </a:r>
            <a:r>
              <a:rPr sz="1700" kern="0" spc="-29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3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38" name="textbox 338"/>
          <p:cNvSpPr/>
          <p:nvPr/>
        </p:nvSpPr>
        <p:spPr>
          <a:xfrm>
            <a:off x="832662" y="1564767"/>
            <a:ext cx="5278120" cy="10864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98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0000"/>
              </a:lnSpc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模型在生成文本或回答问题时，</a:t>
            </a:r>
            <a:r>
              <a:rPr sz="1700" kern="0" spc="-3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尽管表面上呈现出逻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6509" indent="-635" algn="l" rtl="0" eaLnBrk="0">
              <a:lnSpc>
                <a:spcPct val="159000"/>
              </a:lnSpc>
              <a:spcBef>
                <a:spcPts val="41"/>
              </a:spcBef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辑性和语法正确的形式，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但其输出内容可能包含完全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虚构</a:t>
            </a:r>
            <a:r>
              <a:rPr sz="1700" kern="0" spc="-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、不准确或与事实不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符的信息</a:t>
            </a:r>
            <a:r>
              <a:rPr sz="1700" kern="0" spc="-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40" name="textbox 340"/>
          <p:cNvSpPr/>
          <p:nvPr/>
        </p:nvSpPr>
        <p:spPr>
          <a:xfrm>
            <a:off x="81021" y="-36820"/>
            <a:ext cx="6764655" cy="6692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065"/>
              </a:lnSpc>
              <a:tabLst/>
            </a:pPr>
            <a:r>
              <a:rPr sz="39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</a:t>
            </a:r>
            <a:r>
              <a:rPr sz="3900" b="1" kern="0" spc="-4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I</a:t>
            </a:r>
            <a:r>
              <a:rPr sz="3900" b="1" kern="0" spc="1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缺陷</a:t>
            </a:r>
            <a:r>
              <a:rPr sz="3900" b="1" kern="0" spc="-6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1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5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1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臆造之辞</a:t>
            </a:r>
            <a:r>
              <a:rPr sz="3900" b="1" kern="0" spc="8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1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概率幻觉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42" name="textbox 342"/>
          <p:cNvSpPr/>
          <p:nvPr/>
        </p:nvSpPr>
        <p:spPr>
          <a:xfrm>
            <a:off x="748284" y="2883407"/>
            <a:ext cx="5542915" cy="550544"/>
          </a:xfrm>
          <a:prstGeom prst="rect">
            <a:avLst/>
          </a:prstGeom>
          <a:solidFill>
            <a:srgbClr val="BFD5F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  <a:tabLst/>
            </a:pPr>
            <a:endParaRPr sz="600" dirty="0">
              <a:latin typeface="Arial"/>
              <a:ea typeface="Arial"/>
              <a:cs typeface="Arial"/>
            </a:endParaRPr>
          </a:p>
          <a:p>
            <a:pPr marL="2172970" algn="l" rtl="0" eaLnBrk="0">
              <a:lnSpc>
                <a:spcPct val="90000"/>
              </a:lnSpc>
              <a:spcBef>
                <a:spcPts val="7"/>
              </a:spcBef>
              <a:tabLst/>
            </a:pPr>
            <a:r>
              <a:rPr sz="2300" b="1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形成原因</a:t>
            </a:r>
            <a:endParaRPr sz="23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44" name="textbox 344"/>
          <p:cNvSpPr/>
          <p:nvPr/>
        </p:nvSpPr>
        <p:spPr>
          <a:xfrm>
            <a:off x="978865" y="1110996"/>
            <a:ext cx="5038725" cy="3155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2282"/>
              </a:lnSpc>
              <a:tabLst/>
            </a:pP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</a:t>
            </a:r>
            <a:r>
              <a:rPr sz="1700" b="1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I幻觉（</a:t>
            </a:r>
            <a:r>
              <a:rPr sz="1700" b="1" kern="0" spc="-2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AI</a:t>
            </a:r>
            <a:r>
              <a:rPr sz="1700" b="1" kern="0" spc="2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Hallu</a:t>
            </a:r>
            <a:r>
              <a:rPr sz="17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cinations</a:t>
            </a:r>
            <a:r>
              <a:rPr sz="1700" b="1" kern="0" spc="-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是指生成式人工智能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46" name="path 346"/>
          <p:cNvSpPr/>
          <p:nvPr/>
        </p:nvSpPr>
        <p:spPr>
          <a:xfrm>
            <a:off x="498475" y="897890"/>
            <a:ext cx="370205" cy="349884"/>
          </a:xfrm>
          <a:custGeom>
            <a:avLst/>
            <a:gdLst/>
            <a:ahLst/>
            <a:cxnLst/>
            <a:rect l="0" t="0" r="0" b="0"/>
            <a:pathLst>
              <a:path w="583" h="550">
                <a:moveTo>
                  <a:pt x="583" y="550"/>
                </a:moveTo>
                <a:lnTo>
                  <a:pt x="337" y="550"/>
                </a:lnTo>
                <a:lnTo>
                  <a:pt x="337" y="357"/>
                </a:lnTo>
                <a:cubicBezTo>
                  <a:pt x="337" y="278"/>
                  <a:pt x="343" y="216"/>
                  <a:pt x="356" y="171"/>
                </a:cubicBezTo>
                <a:cubicBezTo>
                  <a:pt x="368" y="126"/>
                  <a:pt x="381" y="96"/>
                  <a:pt x="415" y="60"/>
                </a:cubicBezTo>
                <a:cubicBezTo>
                  <a:pt x="450" y="24"/>
                  <a:pt x="473" y="13"/>
                  <a:pt x="523" y="0"/>
                </a:cubicBezTo>
                <a:lnTo>
                  <a:pt x="558" y="82"/>
                </a:lnTo>
                <a:cubicBezTo>
                  <a:pt x="523" y="96"/>
                  <a:pt x="502" y="103"/>
                  <a:pt x="469" y="140"/>
                </a:cubicBezTo>
                <a:cubicBezTo>
                  <a:pt x="436" y="177"/>
                  <a:pt x="434" y="213"/>
                  <a:pt x="434" y="244"/>
                </a:cubicBezTo>
                <a:lnTo>
                  <a:pt x="583" y="244"/>
                </a:lnTo>
                <a:lnTo>
                  <a:pt x="583" y="550"/>
                </a:lnTo>
                <a:close/>
                <a:moveTo>
                  <a:pt x="245" y="550"/>
                </a:moveTo>
                <a:lnTo>
                  <a:pt x="0" y="550"/>
                </a:lnTo>
                <a:lnTo>
                  <a:pt x="0" y="357"/>
                </a:lnTo>
                <a:cubicBezTo>
                  <a:pt x="0" y="278"/>
                  <a:pt x="6" y="216"/>
                  <a:pt x="18" y="171"/>
                </a:cubicBezTo>
                <a:cubicBezTo>
                  <a:pt x="31" y="126"/>
                  <a:pt x="44" y="96"/>
                  <a:pt x="78" y="60"/>
                </a:cubicBezTo>
                <a:cubicBezTo>
                  <a:pt x="112" y="24"/>
                  <a:pt x="136" y="13"/>
                  <a:pt x="186" y="0"/>
                </a:cubicBezTo>
                <a:lnTo>
                  <a:pt x="220" y="82"/>
                </a:lnTo>
                <a:cubicBezTo>
                  <a:pt x="186" y="96"/>
                  <a:pt x="164" y="103"/>
                  <a:pt x="131" y="140"/>
                </a:cubicBezTo>
                <a:cubicBezTo>
                  <a:pt x="99" y="177"/>
                  <a:pt x="96" y="213"/>
                  <a:pt x="96" y="244"/>
                </a:cubicBezTo>
                <a:lnTo>
                  <a:pt x="245" y="244"/>
                </a:lnTo>
                <a:lnTo>
                  <a:pt x="245" y="550"/>
                </a:lnTo>
              </a:path>
            </a:pathLst>
          </a:custGeom>
          <a:solidFill>
            <a:srgbClr val="44546A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ath 348"/>
          <p:cNvSpPr/>
          <p:nvPr/>
        </p:nvSpPr>
        <p:spPr>
          <a:xfrm>
            <a:off x="3535679" y="1450847"/>
            <a:ext cx="400811" cy="423672"/>
          </a:xfrm>
          <a:custGeom>
            <a:avLst/>
            <a:gdLst/>
            <a:ahLst/>
            <a:cxnLst/>
            <a:rect l="0" t="0" r="0" b="0"/>
            <a:pathLst>
              <a:path w="631" h="667">
                <a:moveTo>
                  <a:pt x="0" y="350"/>
                </a:moveTo>
                <a:lnTo>
                  <a:pt x="158" y="350"/>
                </a:lnTo>
                <a:lnTo>
                  <a:pt x="158" y="0"/>
                </a:lnTo>
                <a:lnTo>
                  <a:pt x="472" y="0"/>
                </a:lnTo>
                <a:lnTo>
                  <a:pt x="472" y="350"/>
                </a:lnTo>
                <a:lnTo>
                  <a:pt x="631" y="350"/>
                </a:lnTo>
                <a:lnTo>
                  <a:pt x="314" y="667"/>
                </a:lnTo>
                <a:lnTo>
                  <a:pt x="0" y="350"/>
                </a:lnTo>
              </a:path>
            </a:pathLst>
          </a:custGeom>
          <a:solidFill>
            <a:srgbClr val="D9D9D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50" name="table 350"/>
          <p:cNvGraphicFramePr>
            <a:graphicFrameLocks noGrp="1"/>
          </p:cNvGraphicFramePr>
          <p:nvPr/>
        </p:nvGraphicFramePr>
        <p:xfrm>
          <a:off x="222884" y="1867534"/>
          <a:ext cx="6392545" cy="4574539"/>
        </p:xfrm>
        <a:graphic>
          <a:graphicData uri="http://schemas.openxmlformats.org/drawingml/2006/table">
            <a:tbl>
              <a:tblPr/>
              <a:tblGrid>
                <a:gridCol w="920114"/>
                <a:gridCol w="853439"/>
                <a:gridCol w="535940"/>
                <a:gridCol w="733425"/>
                <a:gridCol w="843280"/>
                <a:gridCol w="941705"/>
                <a:gridCol w="1564639"/>
              </a:tblGrid>
              <a:tr h="1130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4464" algn="l" rtl="0" eaLnBrk="0">
                        <a:lnSpc>
                          <a:spcPct val="86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幻觉类型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3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87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54329" indent="-229234" algn="l" rtl="0" eaLnBrk="0">
                        <a:lnSpc>
                          <a:spcPct val="92000"/>
                        </a:lnSpc>
                        <a:tabLst/>
                      </a:pPr>
                      <a:r>
                        <a:rPr sz="12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数据可用</a:t>
                      </a:r>
                      <a:r>
                        <a:rPr sz="12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2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性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94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0650" algn="l" rtl="0" eaLnBrk="0">
                        <a:lnSpc>
                          <a:spcPct val="77000"/>
                        </a:lnSpc>
                        <a:tabLst/>
                      </a:pPr>
                      <a:r>
                        <a:rPr sz="1200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理解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23825" algn="l" rtl="0" eaLnBrk="0">
                        <a:lnSpc>
                          <a:spcPct val="100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200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能力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21285" algn="l" rtl="0" eaLnBrk="0">
                        <a:lnSpc>
                          <a:spcPts val="1562"/>
                        </a:lnSpc>
                        <a:tabLst/>
                      </a:pPr>
                      <a:r>
                        <a:rPr sz="1200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深度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3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6534" indent="-73660" algn="l" rtl="0" eaLnBrk="0">
                        <a:lnSpc>
                          <a:spcPct val="93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语境精</a:t>
                      </a:r>
                      <a:r>
                        <a:rPr sz="12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200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确度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3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1285" algn="l" rtl="0" eaLnBrk="0">
                        <a:lnSpc>
                          <a:spcPct val="93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外部信息</a:t>
                      </a:r>
                      <a:r>
                        <a:rPr sz="12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整合能力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9545" indent="-75564" algn="l" rtl="0" eaLnBrk="0">
                        <a:lnSpc>
                          <a:spcPct val="94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逻辑推理和</a:t>
                      </a:r>
                      <a:r>
                        <a:rPr sz="1200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抽象能力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28295" algn="l" rtl="0" eaLnBrk="0">
                        <a:lnSpc>
                          <a:spcPct val="8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典型错误表现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</a:tr>
              <a:tr h="7543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741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1289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12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数据误用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2564" algn="l" rtl="0" eaLnBrk="0">
                        <a:lnSpc>
                          <a:spcPct val="8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有数据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4945" algn="l" rtl="0" eaLnBrk="0">
                        <a:lnSpc>
                          <a:spcPct val="86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低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20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97815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高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20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53059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高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50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10844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中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8264" algn="l" rtl="0" eaLnBrk="0">
                        <a:lnSpc>
                          <a:spcPct val="9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误用已有数据，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回答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部分不符或细节错误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7531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34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3195" algn="l" rtl="0" eaLnBrk="0">
                        <a:lnSpc>
                          <a:spcPct val="87000"/>
                        </a:lnSpc>
                        <a:tabLst/>
                      </a:pPr>
                      <a:r>
                        <a:rPr sz="12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语境误解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57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2564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有数据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9389" algn="l" rtl="0" eaLnBrk="0">
                        <a:lnSpc>
                          <a:spcPct val="86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高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31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93370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低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53059" algn="l" rtl="0" eaLnBrk="0">
                        <a:lnSpc>
                          <a:spcPct val="86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高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10844" algn="l" rtl="0" eaLnBrk="0">
                        <a:lnSpc>
                          <a:spcPct val="85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中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49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7630" indent="-1270" algn="l" rtl="0" eaLnBrk="0">
                        <a:lnSpc>
                          <a:spcPct val="97000"/>
                        </a:lnSpc>
                        <a:tabLst/>
                      </a:pP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对问题的意图理解错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误，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回答偏离主题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1925" algn="l" rtl="0" eaLnBrk="0">
                        <a:lnSpc>
                          <a:spcPct val="86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信息缺失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4470" algn="l" rtl="0" eaLnBrk="0">
                        <a:lnSpc>
                          <a:spcPct val="84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无数据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45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8279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中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14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97815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高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47979" algn="l" rtl="0" eaLnBrk="0">
                        <a:lnSpc>
                          <a:spcPct val="86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低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45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10844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中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6994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未能正确获取或整合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外部信息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  <a:tr h="5880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59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1925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2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推理错误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85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7635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部分数据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9389" algn="l" rtl="0" eaLnBrk="0">
                        <a:lnSpc>
                          <a:spcPct val="86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高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97815" algn="l" rtl="0" eaLnBrk="0">
                        <a:lnSpc>
                          <a:spcPct val="86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高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61950" algn="l" rtl="0" eaLnBrk="0">
                        <a:lnSpc>
                          <a:spcPct val="8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中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96875" algn="l" rtl="0" eaLnBrk="0">
                        <a:lnSpc>
                          <a:spcPct val="86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低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8264" indent="-1270" algn="l" rtl="0" eaLnBrk="0">
                        <a:lnSpc>
                          <a:spcPct val="93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逻辑推理中存在漏洞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或错误假设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7607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57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4464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2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无中生有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4470" algn="l" rtl="0" eaLnBrk="0">
                        <a:lnSpc>
                          <a:spcPct val="84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无数据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4945" algn="l" rtl="0" eaLnBrk="0">
                        <a:lnSpc>
                          <a:spcPct val="86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低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50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06704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中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47979" algn="l" rtl="0" eaLnBrk="0">
                        <a:lnSpc>
                          <a:spcPct val="86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低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96875" algn="l" rtl="0" eaLnBrk="0">
                        <a:lnSpc>
                          <a:spcPct val="86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低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56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5089" algn="l" rtl="0" eaLnBrk="0">
                        <a:lnSpc>
                          <a:spcPct val="93000"/>
                        </a:lnSpc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在无数据支持下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，生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成完全虚构的信息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</a:tr>
            </a:tbl>
          </a:graphicData>
        </a:graphic>
      </p:graphicFrame>
      <p:pic>
        <p:nvPicPr>
          <p:cNvPr id="352" name="picture 3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737032" y="1450847"/>
            <a:ext cx="5109844" cy="4999799"/>
          </a:xfrm>
          <a:prstGeom prst="rect">
            <a:avLst/>
          </a:prstGeom>
        </p:spPr>
      </p:pic>
      <p:sp>
        <p:nvSpPr>
          <p:cNvPr id="354" name="textbox 354"/>
          <p:cNvSpPr/>
          <p:nvPr/>
        </p:nvSpPr>
        <p:spPr>
          <a:xfrm>
            <a:off x="228600" y="932688"/>
            <a:ext cx="11791315" cy="550544"/>
          </a:xfrm>
          <a:prstGeom prst="rect">
            <a:avLst/>
          </a:prstGeom>
          <a:solidFill>
            <a:srgbClr val="BFD5F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2096135" algn="l" rtl="0" eaLnBrk="0">
              <a:lnSpc>
                <a:spcPct val="89000"/>
              </a:lnSpc>
              <a:spcBef>
                <a:spcPts val="1"/>
              </a:spcBef>
              <a:tabLst/>
            </a:pPr>
            <a:r>
              <a:rPr sz="2300" b="1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五“类</a:t>
            </a:r>
            <a:r>
              <a:rPr sz="2300" b="1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300" b="1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”</a:t>
            </a:r>
            <a:r>
              <a:rPr sz="2300" b="1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</a:t>
            </a:r>
            <a:r>
              <a:rPr sz="2300" b="1" kern="0" spc="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                                     </a:t>
            </a:r>
            <a:r>
              <a:rPr sz="2300" b="1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七“特</a:t>
            </a:r>
            <a:r>
              <a:rPr sz="2300" b="1" kern="0" spc="-3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300" b="1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”</a:t>
            </a:r>
            <a:endParaRPr sz="23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56" name="textbox 356"/>
          <p:cNvSpPr/>
          <p:nvPr/>
        </p:nvSpPr>
        <p:spPr>
          <a:xfrm>
            <a:off x="81021" y="-36820"/>
            <a:ext cx="6764655" cy="6692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065"/>
              </a:lnSpc>
              <a:tabLst/>
            </a:pPr>
            <a:r>
              <a:rPr sz="39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</a:t>
            </a:r>
            <a:r>
              <a:rPr sz="3900" b="1" kern="0" spc="-5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I</a:t>
            </a:r>
            <a:r>
              <a:rPr sz="3900" b="1" kern="0" spc="1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幻觉</a:t>
            </a:r>
            <a:r>
              <a:rPr sz="3900" b="1" kern="0" spc="-6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1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4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1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五类七特</a:t>
            </a:r>
            <a:r>
              <a:rPr sz="3900" b="1" kern="0" spc="9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1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虚实迷域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358" name="picture 3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8890" y="779825"/>
            <a:ext cx="1015886" cy="932081"/>
          </a:xfrm>
          <a:prstGeom prst="rect">
            <a:avLst/>
          </a:prstGeom>
        </p:spPr>
      </p:pic>
      <p:pic>
        <p:nvPicPr>
          <p:cNvPr id="360" name="picture 3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159468" y="802685"/>
            <a:ext cx="1013871" cy="91948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picture 3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66700" y="1043939"/>
            <a:ext cx="4719828" cy="4770120"/>
          </a:xfrm>
          <a:prstGeom prst="rect">
            <a:avLst/>
          </a:prstGeom>
        </p:spPr>
      </p:pic>
      <p:pic>
        <p:nvPicPr>
          <p:cNvPr id="364" name="picture 3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497067" y="2791967"/>
            <a:ext cx="5844540" cy="3150108"/>
          </a:xfrm>
          <a:prstGeom prst="rect">
            <a:avLst/>
          </a:prstGeom>
        </p:spPr>
      </p:pic>
      <p:sp>
        <p:nvSpPr>
          <p:cNvPr id="366" name="textbox 366"/>
          <p:cNvSpPr/>
          <p:nvPr/>
        </p:nvSpPr>
        <p:spPr>
          <a:xfrm>
            <a:off x="5447207" y="1040079"/>
            <a:ext cx="5952490" cy="15773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19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1000"/>
              </a:lnSpc>
              <a:tabLst/>
            </a:pPr>
            <a:r>
              <a:rPr sz="1700" b="1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两项国家级项目：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295275" indent="-281940" algn="l" rtl="0" eaLnBrk="0">
              <a:lnSpc>
                <a:spcPct val="109000"/>
              </a:lnSpc>
              <a:spcBef>
                <a:spcPts val="734"/>
              </a:spcBef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</a:t>
            </a: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2023国家自然科学基金青年项目“面向人工智能生成内</a:t>
            </a:r>
            <a:r>
              <a:rPr sz="1700" b="1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b="1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容的风险识别与治理策略研究</a:t>
            </a:r>
            <a:r>
              <a:rPr sz="1700" b="1" kern="0" spc="-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b="1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”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297815" indent="-284479" algn="l" rtl="0" eaLnBrk="0">
              <a:lnSpc>
                <a:spcPct val="117000"/>
              </a:lnSpc>
              <a:spcBef>
                <a:spcPts val="411"/>
              </a:spcBef>
              <a:tabLst/>
            </a:pP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</a:t>
            </a:r>
            <a:r>
              <a:rPr sz="1700" b="1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2023国家资助博</a:t>
            </a: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士后研究人员计划B档“</a:t>
            </a: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AIGC</a:t>
            </a: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意识形态</a:t>
            </a: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b="1" kern="0" spc="1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安全评估</a:t>
            </a:r>
            <a:r>
              <a:rPr sz="1700" b="1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b="1" kern="0" spc="1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”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68" name="textbox 368"/>
          <p:cNvSpPr/>
          <p:nvPr/>
        </p:nvSpPr>
        <p:spPr>
          <a:xfrm>
            <a:off x="88900" y="81059"/>
            <a:ext cx="10802619" cy="5568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621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3900" b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AIGC</a:t>
            </a:r>
            <a:r>
              <a:rPr sz="3900" b="1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评测：</a:t>
            </a:r>
            <a:r>
              <a:rPr sz="3900" b="1" kern="0" spc="-8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</a:t>
            </a:r>
            <a:r>
              <a:rPr sz="3900" b="1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个国家级项目</a:t>
            </a:r>
            <a:r>
              <a:rPr sz="3900" b="1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+1</a:t>
            </a:r>
            <a:r>
              <a:rPr sz="3900" b="1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套自动化测评系统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70" name="textbox 370"/>
          <p:cNvSpPr/>
          <p:nvPr/>
        </p:nvSpPr>
        <p:spPr>
          <a:xfrm>
            <a:off x="1855391" y="5830263"/>
            <a:ext cx="1664970" cy="2330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7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1000"/>
              </a:lnSpc>
              <a:tabLst/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共计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26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个细分指标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extbox 372"/>
          <p:cNvSpPr/>
          <p:nvPr/>
        </p:nvSpPr>
        <p:spPr>
          <a:xfrm>
            <a:off x="6365366" y="4142973"/>
            <a:ext cx="5189220" cy="21932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17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71450" algn="l" rtl="0" eaLnBrk="0">
              <a:lnSpc>
                <a:spcPct val="87000"/>
              </a:lnSpc>
              <a:tabLst/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涌现思维模型：</a:t>
            </a:r>
            <a:r>
              <a:rPr sz="2000" b="1" kern="0" spc="-4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利用集体智慧的提示语设计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marL="191770" indent="-179070" algn="l" rtl="0" eaLnBrk="0">
              <a:lnSpc>
                <a:spcPct val="124000"/>
              </a:lnSpc>
              <a:spcBef>
                <a:spcPts val="1507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分解与重组：</a:t>
            </a:r>
            <a:r>
              <a:rPr sz="1700" kern="0" spc="-2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先将复杂问题分解为简单组件，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再设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计其交互方式</a:t>
            </a:r>
            <a:r>
              <a:rPr sz="1700" kern="0" spc="-2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ct val="93000"/>
              </a:lnSpc>
              <a:spcBef>
                <a:spcPts val="942"/>
              </a:spcBef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互动规则设定：</a:t>
            </a:r>
            <a:r>
              <a:rPr sz="1700" kern="0" spc="-3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在提示语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中定义组件互动规则</a:t>
            </a:r>
            <a:r>
              <a:rPr sz="1700" kern="0" spc="-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89229" indent="-177164" algn="l" rtl="0" eaLnBrk="0">
              <a:lnSpc>
                <a:spcPct val="126000"/>
              </a:lnSpc>
              <a:spcBef>
                <a:spcPts val="427"/>
              </a:spcBef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整体行为观察：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设计机制来观察和解释从互动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中涌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现的整体行为</a:t>
            </a:r>
            <a:r>
              <a:rPr sz="1700" kern="0" spc="-2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74" name="textbox 374"/>
          <p:cNvSpPr/>
          <p:nvPr/>
        </p:nvSpPr>
        <p:spPr>
          <a:xfrm>
            <a:off x="379583" y="226704"/>
            <a:ext cx="10697844" cy="6692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5065"/>
              </a:lnSpc>
              <a:tabLst/>
            </a:pPr>
            <a:r>
              <a:rPr sz="3900" b="1" kern="0" spc="24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创新的火花</a:t>
            </a:r>
            <a:r>
              <a:rPr sz="3900" b="1" kern="0" spc="-6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24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5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24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如何设计出独具匠心的提示语？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50" name="group 50"/>
          <p:cNvGrpSpPr/>
          <p:nvPr/>
        </p:nvGrpSpPr>
        <p:grpSpPr>
          <a:xfrm rot="21600000">
            <a:off x="611314" y="3491229"/>
            <a:ext cx="3377755" cy="1242695"/>
            <a:chOff x="0" y="0"/>
            <a:chExt cx="3377755" cy="1242695"/>
          </a:xfrm>
        </p:grpSpPr>
        <p:pic>
          <p:nvPicPr>
            <p:cNvPr id="376" name="picture 37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388175" y="0"/>
              <a:ext cx="2989580" cy="1242695"/>
            </a:xfrm>
            <a:prstGeom prst="rect">
              <a:avLst/>
            </a:prstGeom>
          </p:spPr>
        </p:pic>
        <p:sp>
          <p:nvSpPr>
            <p:cNvPr id="378" name="textbox 378"/>
            <p:cNvSpPr/>
            <p:nvPr/>
          </p:nvSpPr>
          <p:spPr>
            <a:xfrm>
              <a:off x="632091" y="154762"/>
              <a:ext cx="2520950" cy="89408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9975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12700" algn="l" rtl="0" eaLnBrk="0">
                <a:lnSpc>
                  <a:spcPct val="83000"/>
                </a:lnSpc>
                <a:tabLst/>
              </a:pP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隐喻增强语言的表达层次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116204" algn="l" rtl="0" eaLnBrk="0">
                <a:lnSpc>
                  <a:spcPts val="5134"/>
                </a:lnSpc>
                <a:tabLst/>
              </a:pP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选择具备启发性的类比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  <p:pic>
          <p:nvPicPr>
            <p:cNvPr id="380" name="picture 3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273050"/>
              <a:ext cx="388429" cy="670560"/>
            </a:xfrm>
            <a:prstGeom prst="rect">
              <a:avLst/>
            </a:prstGeom>
          </p:spPr>
        </p:pic>
      </p:grpSp>
      <p:grpSp>
        <p:nvGrpSpPr>
          <p:cNvPr id="52" name="group 52"/>
          <p:cNvGrpSpPr/>
          <p:nvPr/>
        </p:nvGrpSpPr>
        <p:grpSpPr>
          <a:xfrm rot="21600000">
            <a:off x="8060054" y="1510664"/>
            <a:ext cx="3632834" cy="845820"/>
            <a:chOff x="0" y="0"/>
            <a:chExt cx="3632834" cy="845820"/>
          </a:xfrm>
        </p:grpSpPr>
        <p:pic>
          <p:nvPicPr>
            <p:cNvPr id="382" name="picture 38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3632834" cy="845820"/>
            </a:xfrm>
            <a:prstGeom prst="rect">
              <a:avLst/>
            </a:prstGeom>
          </p:spPr>
        </p:pic>
        <p:sp>
          <p:nvSpPr>
            <p:cNvPr id="384" name="textbox 384"/>
            <p:cNvSpPr/>
            <p:nvPr/>
          </p:nvSpPr>
          <p:spPr>
            <a:xfrm>
              <a:off x="-12700" y="-12700"/>
              <a:ext cx="3658234" cy="8928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8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marL="807084" algn="l" rtl="0" eaLnBrk="0">
                <a:lnSpc>
                  <a:spcPct val="91000"/>
                </a:lnSpc>
                <a:tabLst/>
              </a:pP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利用矛盾性促进创新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806450" algn="l" rtl="0" eaLnBrk="0">
                <a:lnSpc>
                  <a:spcPct val="90000"/>
                </a:lnSpc>
                <a:spcBef>
                  <a:spcPts val="5"/>
                </a:spcBef>
                <a:tabLst/>
              </a:pP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提出冲突性任务要求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 rot="21600000">
            <a:off x="8955404" y="2984500"/>
            <a:ext cx="2637155" cy="904875"/>
            <a:chOff x="0" y="0"/>
            <a:chExt cx="2637155" cy="904875"/>
          </a:xfrm>
        </p:grpSpPr>
        <p:pic>
          <p:nvPicPr>
            <p:cNvPr id="386" name="picture 38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2637155" cy="904875"/>
            </a:xfrm>
            <a:prstGeom prst="rect">
              <a:avLst/>
            </a:prstGeom>
          </p:spPr>
        </p:pic>
        <p:sp>
          <p:nvSpPr>
            <p:cNvPr id="388" name="textbox 388"/>
            <p:cNvSpPr/>
            <p:nvPr/>
          </p:nvSpPr>
          <p:spPr>
            <a:xfrm>
              <a:off x="-12700" y="-12700"/>
              <a:ext cx="2663189" cy="95250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  <a:tabLst/>
              </a:pPr>
              <a:endParaRPr sz="9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7330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165100" indent="3810" algn="l" rtl="0" eaLnBrk="0">
                <a:lnSpc>
                  <a:spcPct val="123000"/>
                </a:lnSpc>
                <a:tabLst/>
              </a:pP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多方论证与批判结合</a:t>
              </a:r>
              <a:r>
                <a:rPr sz="1700" kern="0" spc="-1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，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增强生成内容的全面性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 rot="21600000">
            <a:off x="2439670" y="1665732"/>
            <a:ext cx="3364229" cy="576452"/>
            <a:chOff x="0" y="0"/>
            <a:chExt cx="3364229" cy="576452"/>
          </a:xfrm>
        </p:grpSpPr>
        <p:pic>
          <p:nvPicPr>
            <p:cNvPr id="390" name="picture 39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3364229" cy="576452"/>
            </a:xfrm>
            <a:prstGeom prst="rect">
              <a:avLst/>
            </a:prstGeom>
          </p:spPr>
        </p:pic>
        <p:sp>
          <p:nvSpPr>
            <p:cNvPr id="392" name="textbox 392"/>
            <p:cNvSpPr/>
            <p:nvPr/>
          </p:nvSpPr>
          <p:spPr>
            <a:xfrm>
              <a:off x="-12700" y="-12700"/>
              <a:ext cx="3389629" cy="62420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94945" algn="l" rtl="0" eaLnBrk="0">
                <a:lnSpc>
                  <a:spcPct val="92000"/>
                </a:lnSpc>
                <a:spcBef>
                  <a:spcPts val="3"/>
                </a:spcBef>
                <a:tabLst/>
              </a:pPr>
              <a:r>
                <a:rPr sz="1700" kern="0" spc="8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具体化反馈</a:t>
              </a:r>
              <a:r>
                <a:rPr sz="1700" kern="0" spc="1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       </a:t>
              </a:r>
              <a:r>
                <a:rPr sz="1700" kern="0" spc="8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迭代优化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58" name="group 58"/>
          <p:cNvGrpSpPr/>
          <p:nvPr/>
        </p:nvGrpSpPr>
        <p:grpSpPr>
          <a:xfrm rot="21600000">
            <a:off x="999489" y="2868295"/>
            <a:ext cx="2989580" cy="599439"/>
            <a:chOff x="0" y="0"/>
            <a:chExt cx="2989580" cy="599439"/>
          </a:xfrm>
        </p:grpSpPr>
        <p:pic>
          <p:nvPicPr>
            <p:cNvPr id="394" name="picture 39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2989580" cy="599439"/>
            </a:xfrm>
            <a:prstGeom prst="rect">
              <a:avLst/>
            </a:prstGeom>
          </p:spPr>
        </p:pic>
        <p:sp>
          <p:nvSpPr>
            <p:cNvPr id="396" name="textbox 396"/>
            <p:cNvSpPr/>
            <p:nvPr/>
          </p:nvSpPr>
          <p:spPr>
            <a:xfrm>
              <a:off x="-12700" y="-12700"/>
              <a:ext cx="3015614" cy="64643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3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369570" algn="l" rtl="0" eaLnBrk="0">
                <a:lnSpc>
                  <a:spcPct val="90000"/>
                </a:lnSpc>
                <a:spcBef>
                  <a:spcPts val="6"/>
                </a:spcBef>
                <a:tabLst/>
              </a:pP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使用类比说明复杂概念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398" name="textbox 398"/>
          <p:cNvSpPr/>
          <p:nvPr/>
        </p:nvSpPr>
        <p:spPr>
          <a:xfrm>
            <a:off x="634512" y="1146795"/>
            <a:ext cx="5363845" cy="2895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85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抽象</a:t>
            </a: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具体循环法：</a:t>
            </a:r>
            <a:r>
              <a:rPr sz="2000" b="1" kern="0" spc="-5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在不同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抽象层次间灵活切换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00" name="textbox 400"/>
          <p:cNvSpPr/>
          <p:nvPr/>
        </p:nvSpPr>
        <p:spPr>
          <a:xfrm>
            <a:off x="569804" y="5433010"/>
            <a:ext cx="1457325" cy="735965"/>
          </a:xfrm>
          <a:prstGeom prst="rect">
            <a:avLst/>
          </a:prstGeom>
          <a:solidFill>
            <a:srgbClr val="5F95E5">
              <a:alpha val="99215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  <a:tabLst/>
            </a:pPr>
            <a:endParaRPr sz="600" dirty="0">
              <a:latin typeface="Arial"/>
              <a:ea typeface="Arial"/>
              <a:cs typeface="Arial"/>
            </a:endParaRPr>
          </a:p>
          <a:p>
            <a:pPr marL="502284" indent="-344804" algn="l" rtl="0" eaLnBrk="0">
              <a:lnSpc>
                <a:spcPct val="98000"/>
              </a:lnSpc>
              <a:spcBef>
                <a:spcPts val="4"/>
              </a:spcBef>
              <a:tabLst/>
            </a:pPr>
            <a:r>
              <a:rPr sz="1700" kern="0" spc="8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从期望结果</a:t>
            </a:r>
            <a:r>
              <a:rPr sz="1700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1700" kern="0" spc="5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开始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60" name="group 60"/>
          <p:cNvGrpSpPr/>
          <p:nvPr/>
        </p:nvGrpSpPr>
        <p:grpSpPr>
          <a:xfrm rot="21600000">
            <a:off x="2461469" y="5438090"/>
            <a:ext cx="1456763" cy="735835"/>
            <a:chOff x="0" y="0"/>
            <a:chExt cx="1456763" cy="735835"/>
          </a:xfrm>
        </p:grpSpPr>
        <p:pic>
          <p:nvPicPr>
            <p:cNvPr id="402" name="picture 40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0" y="0"/>
              <a:ext cx="1456763" cy="735835"/>
            </a:xfrm>
            <a:prstGeom prst="rect">
              <a:avLst/>
            </a:prstGeom>
          </p:spPr>
        </p:pic>
        <p:sp>
          <p:nvSpPr>
            <p:cNvPr id="404" name="textbox 404"/>
            <p:cNvSpPr/>
            <p:nvPr/>
          </p:nvSpPr>
          <p:spPr>
            <a:xfrm>
              <a:off x="-12700" y="-12700"/>
              <a:ext cx="1482725" cy="78549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6068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514350" indent="-347345" algn="l" rtl="0" eaLnBrk="0">
                <a:lnSpc>
                  <a:spcPct val="98000"/>
                </a:lnSpc>
                <a:tabLst/>
              </a:pPr>
              <a:r>
                <a:rPr sz="1700" kern="0" spc="9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倒推提示语</a:t>
              </a:r>
              <a:r>
                <a:rPr sz="1700" kern="0" spc="-1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</a:t>
              </a:r>
              <a:r>
                <a:rPr sz="1700" kern="0" spc="5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结构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406" name="rect 406"/>
          <p:cNvSpPr/>
          <p:nvPr/>
        </p:nvSpPr>
        <p:spPr>
          <a:xfrm>
            <a:off x="4336624" y="5433010"/>
            <a:ext cx="1456763" cy="735835"/>
          </a:xfrm>
          <a:prstGeom prst="rect">
            <a:avLst/>
          </a:prstGeom>
          <a:solidFill>
            <a:srgbClr val="5F96E5">
              <a:alpha val="99215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8" name="textbox 408"/>
          <p:cNvSpPr/>
          <p:nvPr/>
        </p:nvSpPr>
        <p:spPr>
          <a:xfrm>
            <a:off x="664996" y="4920722"/>
            <a:ext cx="4344670" cy="2895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80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反向设计思维：</a:t>
            </a:r>
            <a:r>
              <a:rPr sz="2000" b="1" kern="0" spc="-4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从生成结果倒推提示语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10" name="textbox 410"/>
          <p:cNvSpPr/>
          <p:nvPr/>
        </p:nvSpPr>
        <p:spPr>
          <a:xfrm>
            <a:off x="6699363" y="3141281"/>
            <a:ext cx="1670685" cy="6172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69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0000"/>
              </a:lnSpc>
              <a:tabLst/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质疑既有框架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4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1000"/>
              </a:lnSpc>
              <a:spcBef>
                <a:spcPts val="2"/>
              </a:spcBef>
              <a:tabLst/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创新推理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62" name="group 62"/>
          <p:cNvGrpSpPr/>
          <p:nvPr/>
        </p:nvGrpSpPr>
        <p:grpSpPr>
          <a:xfrm rot="21600000">
            <a:off x="548004" y="1665732"/>
            <a:ext cx="1489582" cy="571500"/>
            <a:chOff x="0" y="0"/>
            <a:chExt cx="1489582" cy="571500"/>
          </a:xfrm>
        </p:grpSpPr>
        <p:pic>
          <p:nvPicPr>
            <p:cNvPr id="412" name="picture 4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0" y="0"/>
              <a:ext cx="1489582" cy="571500"/>
            </a:xfrm>
            <a:prstGeom prst="rect">
              <a:avLst/>
            </a:prstGeom>
          </p:spPr>
        </p:pic>
        <p:sp>
          <p:nvSpPr>
            <p:cNvPr id="414" name="textbox 414"/>
            <p:cNvSpPr/>
            <p:nvPr/>
          </p:nvSpPr>
          <p:spPr>
            <a:xfrm>
              <a:off x="-12700" y="-12700"/>
              <a:ext cx="1515110" cy="6191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3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92404" algn="l" rtl="0" eaLnBrk="0">
                <a:lnSpc>
                  <a:spcPct val="90000"/>
                </a:lnSpc>
                <a:spcBef>
                  <a:spcPts val="3"/>
                </a:spcBef>
                <a:tabLst/>
              </a:pPr>
              <a:r>
                <a:rPr sz="1700" kern="0" spc="8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抽象化问题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416" name="textbox 416"/>
          <p:cNvSpPr/>
          <p:nvPr/>
        </p:nvSpPr>
        <p:spPr>
          <a:xfrm>
            <a:off x="664106" y="2456796"/>
            <a:ext cx="3581400" cy="2895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9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运用类比与隐喻：</a:t>
            </a:r>
            <a:r>
              <a:rPr sz="2000" b="1" kern="0" spc="-4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增强创意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表达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18" name="textbox 418"/>
          <p:cNvSpPr/>
          <p:nvPr/>
        </p:nvSpPr>
        <p:spPr>
          <a:xfrm>
            <a:off x="6468257" y="1135616"/>
            <a:ext cx="3582034" cy="2901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82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矛盾思维法：</a:t>
            </a:r>
            <a:r>
              <a:rPr sz="2000" b="1" kern="0" spc="-4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利用对立促进创新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20" name="textbox 420"/>
          <p:cNvSpPr/>
          <p:nvPr/>
        </p:nvSpPr>
        <p:spPr>
          <a:xfrm>
            <a:off x="6513858" y="2592941"/>
            <a:ext cx="3069589" cy="2908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11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融合批判性思维与创新推理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22" name="textbox 422"/>
          <p:cNvSpPr/>
          <p:nvPr/>
        </p:nvSpPr>
        <p:spPr>
          <a:xfrm>
            <a:off x="4484052" y="5518848"/>
            <a:ext cx="1158875" cy="5353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743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5729" indent="-113664" algn="l" rtl="0" eaLnBrk="0">
              <a:lnSpc>
                <a:spcPct val="98000"/>
              </a:lnSpc>
              <a:tabLst/>
            </a:pPr>
            <a:r>
              <a:rPr sz="1700" kern="0" spc="8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灵活调整提</a:t>
            </a:r>
            <a:r>
              <a:rPr sz="1700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示语细节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24" name="textbox 424"/>
          <p:cNvSpPr/>
          <p:nvPr/>
        </p:nvSpPr>
        <p:spPr>
          <a:xfrm>
            <a:off x="6761517" y="1664170"/>
            <a:ext cx="1142364" cy="5340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28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50850" indent="-438784" algn="l" rtl="0" eaLnBrk="0">
              <a:lnSpc>
                <a:spcPct val="98000"/>
              </a:lnSpc>
              <a:tabLst/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引入对立概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念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426" name="picture 4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610146" y="3760380"/>
            <a:ext cx="399084" cy="689482"/>
          </a:xfrm>
          <a:prstGeom prst="rect">
            <a:avLst/>
          </a:prstGeom>
        </p:spPr>
      </p:pic>
      <p:pic>
        <p:nvPicPr>
          <p:cNvPr id="428" name="picture 4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4016184" y="3075419"/>
            <a:ext cx="347027" cy="668451"/>
          </a:xfrm>
          <a:prstGeom prst="rect">
            <a:avLst/>
          </a:prstGeom>
        </p:spPr>
      </p:pic>
      <p:pic>
        <p:nvPicPr>
          <p:cNvPr id="430" name="picture 4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6210300" y="1136015"/>
            <a:ext cx="31750" cy="5473700"/>
          </a:xfrm>
          <a:prstGeom prst="rect">
            <a:avLst/>
          </a:prstGeom>
        </p:spPr>
      </p:pic>
      <p:sp>
        <p:nvSpPr>
          <p:cNvPr id="432" name="path 432"/>
          <p:cNvSpPr/>
          <p:nvPr/>
        </p:nvSpPr>
        <p:spPr>
          <a:xfrm>
            <a:off x="2100072" y="1886711"/>
            <a:ext cx="297179" cy="138683"/>
          </a:xfrm>
          <a:custGeom>
            <a:avLst/>
            <a:gdLst/>
            <a:ahLst/>
            <a:cxnLst/>
            <a:rect l="0" t="0" r="0" b="0"/>
            <a:pathLst>
              <a:path w="467" h="218">
                <a:moveTo>
                  <a:pt x="0" y="55"/>
                </a:moveTo>
                <a:lnTo>
                  <a:pt x="357" y="55"/>
                </a:lnTo>
                <a:lnTo>
                  <a:pt x="357" y="0"/>
                </a:lnTo>
                <a:lnTo>
                  <a:pt x="467" y="110"/>
                </a:lnTo>
                <a:lnTo>
                  <a:pt x="357" y="218"/>
                </a:lnTo>
                <a:lnTo>
                  <a:pt x="357" y="163"/>
                </a:lnTo>
                <a:lnTo>
                  <a:pt x="0" y="163"/>
                </a:lnTo>
                <a:lnTo>
                  <a:pt x="0" y="55"/>
                </a:lnTo>
              </a:path>
            </a:pathLst>
          </a:cu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34" name="path 434"/>
          <p:cNvSpPr/>
          <p:nvPr/>
        </p:nvSpPr>
        <p:spPr>
          <a:xfrm>
            <a:off x="3982211" y="5750052"/>
            <a:ext cx="297179" cy="138683"/>
          </a:xfrm>
          <a:custGeom>
            <a:avLst/>
            <a:gdLst/>
            <a:ahLst/>
            <a:cxnLst/>
            <a:rect l="0" t="0" r="0" b="0"/>
            <a:pathLst>
              <a:path w="467" h="218">
                <a:moveTo>
                  <a:pt x="0" y="55"/>
                </a:moveTo>
                <a:lnTo>
                  <a:pt x="360" y="55"/>
                </a:lnTo>
                <a:lnTo>
                  <a:pt x="360" y="0"/>
                </a:lnTo>
                <a:lnTo>
                  <a:pt x="467" y="107"/>
                </a:lnTo>
                <a:lnTo>
                  <a:pt x="360" y="218"/>
                </a:lnTo>
                <a:lnTo>
                  <a:pt x="360" y="163"/>
                </a:lnTo>
                <a:lnTo>
                  <a:pt x="0" y="163"/>
                </a:lnTo>
                <a:lnTo>
                  <a:pt x="0" y="55"/>
                </a:lnTo>
              </a:path>
            </a:pathLst>
          </a:cu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36" name="path 436"/>
          <p:cNvSpPr/>
          <p:nvPr/>
        </p:nvSpPr>
        <p:spPr>
          <a:xfrm>
            <a:off x="2100072" y="5769863"/>
            <a:ext cx="295655" cy="138684"/>
          </a:xfrm>
          <a:custGeom>
            <a:avLst/>
            <a:gdLst/>
            <a:ahLst/>
            <a:cxnLst/>
            <a:rect l="0" t="0" r="0" b="0"/>
            <a:pathLst>
              <a:path w="465" h="218">
                <a:moveTo>
                  <a:pt x="0" y="55"/>
                </a:moveTo>
                <a:lnTo>
                  <a:pt x="357" y="55"/>
                </a:lnTo>
                <a:lnTo>
                  <a:pt x="357" y="0"/>
                </a:lnTo>
                <a:lnTo>
                  <a:pt x="465" y="108"/>
                </a:lnTo>
                <a:lnTo>
                  <a:pt x="357" y="218"/>
                </a:lnTo>
                <a:lnTo>
                  <a:pt x="357" y="163"/>
                </a:lnTo>
                <a:lnTo>
                  <a:pt x="0" y="163"/>
                </a:lnTo>
                <a:lnTo>
                  <a:pt x="0" y="55"/>
                </a:lnTo>
              </a:path>
            </a:pathLst>
          </a:cu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picture 4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986868" y="3005792"/>
            <a:ext cx="4861379" cy="3524082"/>
          </a:xfrm>
          <a:prstGeom prst="rect">
            <a:avLst/>
          </a:prstGeom>
        </p:spPr>
      </p:pic>
      <p:pic>
        <p:nvPicPr>
          <p:cNvPr id="440" name="picture 4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4186428"/>
            <a:ext cx="6918959" cy="2267711"/>
          </a:xfrm>
          <a:prstGeom prst="rect">
            <a:avLst/>
          </a:prstGeom>
        </p:spPr>
      </p:pic>
      <p:sp>
        <p:nvSpPr>
          <p:cNvPr id="442" name="textbox 442"/>
          <p:cNvSpPr/>
          <p:nvPr/>
        </p:nvSpPr>
        <p:spPr>
          <a:xfrm>
            <a:off x="632739" y="1356258"/>
            <a:ext cx="6701790" cy="13481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97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4000"/>
              </a:lnSpc>
              <a:tabLst/>
            </a:pPr>
            <a:r>
              <a:rPr sz="1700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提示语链是用于引导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700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生成内容的连续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性提示语序列</a:t>
            </a:r>
            <a:r>
              <a:rPr sz="1700" kern="0" spc="-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。通过将复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5240" indent="2540" algn="l" rtl="0" eaLnBrk="0">
              <a:lnSpc>
                <a:spcPct val="142000"/>
              </a:lnSpc>
              <a:spcBef>
                <a:spcPts val="18"/>
              </a:spcBef>
              <a:tabLst/>
            </a:pP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杂任务分解成多个可操作的子任务，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确保生成的内容逻辑清晰</a:t>
            </a:r>
            <a:r>
              <a:rPr sz="1700" kern="0" spc="-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主题连贯</a:t>
            </a:r>
            <a:r>
              <a:rPr sz="1700" kern="0" spc="-1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。从本质上看，</a:t>
            </a:r>
            <a:r>
              <a:rPr sz="1700" kern="0" spc="-4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提示语链是一种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元提示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</a:t>
            </a:r>
            <a:r>
              <a:rPr sz="17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meta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prompt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策略，</a:t>
            </a:r>
            <a:r>
              <a:rPr sz="1700" kern="0" spc="-2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它不仅告诉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做什么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700" kern="0" spc="-3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更重要的是指导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如何做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1700" kern="0" spc="-2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44" name="textbox 444"/>
          <p:cNvSpPr/>
          <p:nvPr/>
        </p:nvSpPr>
        <p:spPr>
          <a:xfrm>
            <a:off x="632739" y="3073780"/>
            <a:ext cx="5984875" cy="9944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98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0000"/>
              </a:lnSpc>
              <a:tabLst/>
            </a:pP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提示语链的设计和应用建立在多个理论基础之上，</a:t>
            </a:r>
            <a:r>
              <a:rPr sz="1700" kern="0" spc="-3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包括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认知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5240" indent="-635" algn="l" rtl="0" eaLnBrk="0">
              <a:lnSpc>
                <a:spcPct val="141000"/>
              </a:lnSpc>
              <a:spcBef>
                <a:spcPts val="29"/>
              </a:spcBef>
              <a:tabLst/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心理学</a:t>
            </a:r>
            <a:r>
              <a:rPr sz="1700" kern="0" spc="-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、信息处理理论</a:t>
            </a:r>
            <a:r>
              <a:rPr sz="17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、系统理论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、创造性思维理论和元认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知理论，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核心特征包括：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446" name="picture 4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593245" y="1500006"/>
            <a:ext cx="4058581" cy="768297"/>
          </a:xfrm>
          <a:prstGeom prst="rect">
            <a:avLst/>
          </a:prstGeom>
        </p:spPr>
      </p:pic>
      <p:sp>
        <p:nvSpPr>
          <p:cNvPr id="448" name="textbox 448"/>
          <p:cNvSpPr/>
          <p:nvPr/>
        </p:nvSpPr>
        <p:spPr>
          <a:xfrm>
            <a:off x="378568" y="320059"/>
            <a:ext cx="5438775" cy="5505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5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3900" b="1" kern="0" spc="36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提示语链的概念与特征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textbox 450"/>
          <p:cNvSpPr/>
          <p:nvPr/>
        </p:nvSpPr>
        <p:spPr>
          <a:xfrm>
            <a:off x="378568" y="226704"/>
            <a:ext cx="11119484" cy="16656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065"/>
              </a:lnSpc>
              <a:tabLst/>
            </a:pPr>
            <a:r>
              <a:rPr sz="3900" b="1" kern="0" spc="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提示语链的作用机制</a:t>
            </a:r>
            <a:r>
              <a:rPr sz="3900" b="1" kern="0" spc="-9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（一）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8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266065" algn="l" rtl="0" eaLnBrk="0">
              <a:lnSpc>
                <a:spcPct val="124000"/>
              </a:lnSpc>
              <a:spcBef>
                <a:spcPts val="3"/>
              </a:spcBef>
              <a:tabLst/>
            </a:pP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在提示语设计中，</a:t>
            </a:r>
            <a:r>
              <a:rPr sz="1700" kern="0" spc="-3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提示语链发挥着至关重要的作用，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通过系统性地引导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生成高质量</a:t>
            </a:r>
            <a:r>
              <a:rPr sz="1700" kern="0" spc="-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、创新性的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内容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。以下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是提示语链在内容生成过程中的七个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主要作用机制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64" name="group 64"/>
          <p:cNvGrpSpPr/>
          <p:nvPr/>
        </p:nvGrpSpPr>
        <p:grpSpPr>
          <a:xfrm rot="21600000">
            <a:off x="6269307" y="4304403"/>
            <a:ext cx="5575346" cy="2297690"/>
            <a:chOff x="0" y="0"/>
            <a:chExt cx="5575346" cy="2297690"/>
          </a:xfrm>
        </p:grpSpPr>
        <p:pic>
          <p:nvPicPr>
            <p:cNvPr id="452" name="picture 4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575346" cy="2297690"/>
            </a:xfrm>
            <a:prstGeom prst="rect">
              <a:avLst/>
            </a:prstGeom>
          </p:spPr>
        </p:pic>
        <p:sp>
          <p:nvSpPr>
            <p:cNvPr id="454" name="textbox 454"/>
            <p:cNvSpPr/>
            <p:nvPr/>
          </p:nvSpPr>
          <p:spPr>
            <a:xfrm>
              <a:off x="-12700" y="-12700"/>
              <a:ext cx="5601334" cy="233870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  <a:tabLst/>
              </a:pPr>
              <a:endParaRPr sz="600" dirty="0">
                <a:latin typeface="Arial"/>
                <a:ea typeface="Arial"/>
                <a:cs typeface="Arial"/>
              </a:endParaRPr>
            </a:p>
            <a:p>
              <a:pPr marL="311150" algn="l" rtl="0" eaLnBrk="0">
                <a:lnSpc>
                  <a:spcPct val="98000"/>
                </a:lnSpc>
                <a:spcBef>
                  <a:spcPts val="1"/>
                </a:spcBef>
                <a:tabLst/>
              </a:pPr>
              <a:r>
                <a:rPr sz="1700" b="1" kern="0" spc="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创意引导与拓展            </a:t>
              </a:r>
              <a:r>
                <a:rPr sz="1700" b="1" kern="0" spc="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实战技</a:t>
              </a:r>
              <a:r>
                <a:rPr sz="1700" b="1" kern="0" spc="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巧：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76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36525" algn="l" rtl="0" eaLnBrk="0">
                <a:lnSpc>
                  <a:spcPct val="88000"/>
                </a:lnSpc>
                <a:spcBef>
                  <a:spcPts val="365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1.     请从一个全新的角度重新思考[问题/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主题]，</a:t>
              </a:r>
              <a:r>
                <a:rPr sz="1200" kern="0" spc="-1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并提出与众不同的见解。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23825" algn="l" rtl="0" eaLnBrk="0">
                <a:lnSpc>
                  <a:spcPct val="88000"/>
                </a:lnSpc>
                <a:spcBef>
                  <a:spcPts val="933"/>
                </a:spcBef>
                <a:tabLst/>
              </a:pP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2.     请将其他领域中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与此不相关的概念结合起来，</a:t>
              </a:r>
              <a:r>
                <a:rPr sz="1200" kern="0" spc="-2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探索其在[主题]上的应用。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24460" algn="l" rtl="0" eaLnBrk="0">
                <a:lnSpc>
                  <a:spcPct val="88000"/>
                </a:lnSpc>
                <a:spcBef>
                  <a:spcPts val="933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3.     请设定一个全新的情境，</a:t>
              </a:r>
              <a:r>
                <a:rPr sz="1200" kern="0" spc="-1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讨论在此情境下[问题/主题]会有怎样的发展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20014" algn="l" rtl="0" eaLnBrk="0">
                <a:lnSpc>
                  <a:spcPct val="88000"/>
                </a:lnSpc>
                <a:spcBef>
                  <a:spcPts val="933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4.     请挑战现有的常规观点，</a:t>
              </a:r>
              <a:r>
                <a:rPr sz="1200" kern="0" spc="-2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从反面角度思考[问题/主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题]，</a:t>
              </a:r>
              <a:r>
                <a:rPr sz="12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并提出新的可能性。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26364" algn="l" rtl="0" eaLnBrk="0">
                <a:lnSpc>
                  <a:spcPct val="91000"/>
                </a:lnSpc>
                <a:spcBef>
                  <a:spcPts val="929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5.     请结合不同学科的理论，</a:t>
              </a:r>
              <a:r>
                <a:rPr sz="1200" kern="0" spc="-2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提出一个创新的解决方案。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5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6507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122554" algn="l" rtl="0" eaLnBrk="0">
                <a:lnSpc>
                  <a:spcPct val="91000"/>
                </a:lnSpc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6.     请从结果出发，</a:t>
              </a:r>
              <a:r>
                <a:rPr sz="1200" kern="0" spc="-1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倒推可能的原因和过程，</a:t>
              </a:r>
              <a:r>
                <a:rPr sz="1200" kern="0" spc="-2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探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索新的解决途径。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 rot="21600000">
            <a:off x="6269307" y="2104129"/>
            <a:ext cx="5575346" cy="2036705"/>
            <a:chOff x="0" y="0"/>
            <a:chExt cx="5575346" cy="2036705"/>
          </a:xfrm>
        </p:grpSpPr>
        <p:pic>
          <p:nvPicPr>
            <p:cNvPr id="456" name="picture 4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5575346" cy="2036705"/>
            </a:xfrm>
            <a:prstGeom prst="rect">
              <a:avLst/>
            </a:prstGeom>
          </p:spPr>
        </p:pic>
        <p:sp>
          <p:nvSpPr>
            <p:cNvPr id="458" name="textbox 458"/>
            <p:cNvSpPr/>
            <p:nvPr/>
          </p:nvSpPr>
          <p:spPr>
            <a:xfrm>
              <a:off x="-12700" y="-12700"/>
              <a:ext cx="5601334" cy="207772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  <a:tabLst/>
              </a:pPr>
              <a:endParaRPr sz="600" dirty="0">
                <a:latin typeface="Arial"/>
                <a:ea typeface="Arial"/>
                <a:cs typeface="Arial"/>
              </a:endParaRPr>
            </a:p>
            <a:p>
              <a:pPr marL="313690" algn="l" rtl="0" eaLnBrk="0">
                <a:lnSpc>
                  <a:spcPct val="97000"/>
                </a:lnSpc>
                <a:tabLst/>
              </a:pPr>
              <a:r>
                <a:rPr sz="1700" b="1" kern="0" spc="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知识激活与联想            </a:t>
              </a:r>
              <a:r>
                <a:rPr sz="1700" b="1" kern="0" spc="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实</a:t>
              </a:r>
              <a:r>
                <a:rPr sz="1700" b="1" kern="0" spc="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战技巧：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9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36525" algn="l" rtl="0" eaLnBrk="0">
                <a:lnSpc>
                  <a:spcPct val="88000"/>
                </a:lnSpc>
                <a:spcBef>
                  <a:spcPts val="362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1.     列出与[主题]相关的所有关键知识点，</a:t>
              </a:r>
              <a:r>
                <a:rPr sz="1200" kern="0" spc="-2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逐一进行详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细解释。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23825" algn="l" rtl="0" eaLnBrk="0">
                <a:lnSpc>
                  <a:spcPct val="88000"/>
                </a:lnSpc>
                <a:spcBef>
                  <a:spcPts val="933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2.     从不同领域中寻找与[问题]相关的知识点，</a:t>
              </a:r>
              <a:r>
                <a:rPr sz="1200" kern="0" spc="-1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并进行创造性联想。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24460" algn="l" rtl="0" eaLnBrk="0">
                <a:lnSpc>
                  <a:spcPct val="88000"/>
                </a:lnSpc>
                <a:spcBef>
                  <a:spcPts val="933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3.     通过比喻或类比，</a:t>
              </a:r>
              <a:r>
                <a:rPr sz="1200" kern="0" spc="-1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将[复杂概念]与日常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经验联系起来，</a:t>
              </a:r>
              <a:r>
                <a:rPr sz="1200" kern="0" spc="-1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便于理解。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20014" algn="l" rtl="0" eaLnBrk="0">
                <a:lnSpc>
                  <a:spcPct val="90000"/>
                </a:lnSpc>
                <a:spcBef>
                  <a:spcPts val="941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4.     使用头脑风暴技术，</a:t>
              </a:r>
              <a:r>
                <a:rPr sz="12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生成多个可能的联想和创新点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6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marL="126364" algn="l" rtl="0" eaLnBrk="0">
                <a:lnSpc>
                  <a:spcPct val="91000"/>
                </a:lnSpc>
                <a:spcBef>
                  <a:spcPts val="2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5.     将联想到的新观点或概念，</a:t>
              </a:r>
              <a:r>
                <a:rPr sz="1200" kern="0" spc="-1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整合进现有的知识体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系中。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68" name="group 68"/>
          <p:cNvGrpSpPr/>
          <p:nvPr/>
        </p:nvGrpSpPr>
        <p:grpSpPr>
          <a:xfrm rot="21600000">
            <a:off x="405010" y="4262494"/>
            <a:ext cx="2189083" cy="597074"/>
            <a:chOff x="0" y="0"/>
            <a:chExt cx="2189083" cy="597074"/>
          </a:xfrm>
        </p:grpSpPr>
        <p:pic>
          <p:nvPicPr>
            <p:cNvPr id="460" name="picture 46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2189083" cy="597074"/>
            </a:xfrm>
            <a:prstGeom prst="rect">
              <a:avLst/>
            </a:prstGeom>
          </p:spPr>
        </p:pic>
        <p:sp>
          <p:nvSpPr>
            <p:cNvPr id="462" name="textbox 462"/>
            <p:cNvSpPr/>
            <p:nvPr/>
          </p:nvSpPr>
          <p:spPr>
            <a:xfrm>
              <a:off x="-12700" y="-12700"/>
              <a:ext cx="2214879" cy="64579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  <a:tabLst/>
              </a:pPr>
              <a:endParaRPr sz="600" dirty="0">
                <a:latin typeface="Arial"/>
                <a:ea typeface="Arial"/>
                <a:cs typeface="Arial"/>
              </a:endParaRPr>
            </a:p>
            <a:p>
              <a:pPr marL="429259" algn="l" rtl="0" eaLnBrk="0">
                <a:lnSpc>
                  <a:spcPct val="90000"/>
                </a:lnSpc>
                <a:spcBef>
                  <a:spcPts val="1"/>
                </a:spcBef>
                <a:tabLst/>
              </a:pPr>
              <a:r>
                <a:rPr sz="1700" b="1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思维框架构建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aphicFrame>
        <p:nvGraphicFramePr>
          <p:cNvPr id="464" name="table 464"/>
          <p:cNvGraphicFramePr>
            <a:graphicFrameLocks noGrp="1"/>
          </p:cNvGraphicFramePr>
          <p:nvPr/>
        </p:nvGraphicFramePr>
        <p:xfrm>
          <a:off x="1638300" y="4806950"/>
          <a:ext cx="4517390" cy="1790700"/>
        </p:xfrm>
        <a:graphic>
          <a:graphicData uri="http://schemas.openxmlformats.org/drawingml/2006/table">
            <a:tbl>
              <a:tblPr/>
              <a:tblGrid>
                <a:gridCol w="4517390"/>
              </a:tblGrid>
              <a:tr h="17843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21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46405" indent="-332740" algn="l" rtl="0" eaLnBrk="0">
                        <a:lnSpc>
                          <a:spcPct val="122000"/>
                        </a:lnSpc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1.     明确这个问题的核心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要点，</a:t>
                      </a:r>
                      <a:r>
                        <a:rPr sz="12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然后系统地收集相关信息进行分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析。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0964" algn="l" rtl="0" eaLnBrk="0">
                        <a:lnSpc>
                          <a:spcPct val="91000"/>
                        </a:lnSpc>
                        <a:spcBef>
                          <a:spcPts val="883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2.     列出与主题相关的所有关键概念和理论，</a:t>
                      </a:r>
                      <a:r>
                        <a:rPr sz="12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并进行系统梳理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1600" algn="l" rtl="0" eaLnBrk="0">
                        <a:lnSpc>
                          <a:spcPct val="90000"/>
                        </a:lnSpc>
                        <a:spcBef>
                          <a:spcPts val="902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3.     使用逻辑框架图展示信息收集、</a:t>
                      </a:r>
                      <a:r>
                        <a:rPr sz="12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分析和结论的过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程。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r" rtl="0" eaLnBrk="0">
                        <a:lnSpc>
                          <a:spcPct val="90000"/>
                        </a:lnSpc>
                        <a:spcBef>
                          <a:spcPts val="904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4.     针对每个关键概念，</a:t>
                      </a:r>
                      <a:r>
                        <a:rPr sz="12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撰写简要解释并说明其在文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章中的作用。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r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5.     通过案例分析或实例应用，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验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证思维框架的有效性和适用性。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70" name="group 70"/>
          <p:cNvGrpSpPr/>
          <p:nvPr/>
        </p:nvGrpSpPr>
        <p:grpSpPr>
          <a:xfrm rot="21600000">
            <a:off x="405010" y="2100491"/>
            <a:ext cx="2189083" cy="605366"/>
            <a:chOff x="0" y="0"/>
            <a:chExt cx="2189083" cy="605366"/>
          </a:xfrm>
        </p:grpSpPr>
        <p:pic>
          <p:nvPicPr>
            <p:cNvPr id="466" name="picture 46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2189083" cy="605366"/>
            </a:xfrm>
            <a:prstGeom prst="rect">
              <a:avLst/>
            </a:prstGeom>
          </p:spPr>
        </p:pic>
        <p:sp>
          <p:nvSpPr>
            <p:cNvPr id="468" name="textbox 468"/>
            <p:cNvSpPr/>
            <p:nvPr/>
          </p:nvSpPr>
          <p:spPr>
            <a:xfrm>
              <a:off x="-12700" y="-12700"/>
              <a:ext cx="2214879" cy="65278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  <a:tabLst/>
              </a:pPr>
              <a:endParaRPr sz="600" dirty="0">
                <a:latin typeface="Arial"/>
                <a:ea typeface="Arial"/>
                <a:cs typeface="Arial"/>
              </a:endParaRPr>
            </a:p>
            <a:p>
              <a:pPr marL="311150" algn="l" rtl="0" eaLnBrk="0">
                <a:lnSpc>
                  <a:spcPct val="91000"/>
                </a:lnSpc>
                <a:tabLst/>
              </a:pPr>
              <a:r>
                <a:rPr sz="1700" b="1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任务分解与整合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aphicFrame>
        <p:nvGraphicFramePr>
          <p:cNvPr id="470" name="table 470"/>
          <p:cNvGraphicFramePr>
            <a:graphicFrameLocks noGrp="1"/>
          </p:cNvGraphicFramePr>
          <p:nvPr/>
        </p:nvGraphicFramePr>
        <p:xfrm>
          <a:off x="1638300" y="2635250"/>
          <a:ext cx="4517390" cy="1508760"/>
        </p:xfrm>
        <a:graphic>
          <a:graphicData uri="http://schemas.openxmlformats.org/drawingml/2006/table">
            <a:tbl>
              <a:tblPr/>
              <a:tblGrid>
                <a:gridCol w="4517390"/>
              </a:tblGrid>
              <a:tr h="15024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r" rtl="0" eaLnBrk="0">
                        <a:lnSpc>
                          <a:spcPct val="90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1.     将这个复杂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的主题分解为几个主要部分，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逐一讨论每个部分。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0964" algn="l" rtl="0" eaLnBrk="0">
                        <a:lnSpc>
                          <a:spcPct val="90000"/>
                        </a:lnSpc>
                        <a:spcBef>
                          <a:spcPts val="904"/>
                        </a:spcBef>
                        <a:tabLst/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2.     对每个子任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务设定具体目标和预期成果。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1600" algn="l" rtl="0" eaLnBrk="0">
                        <a:lnSpc>
                          <a:spcPct val="90000"/>
                        </a:lnSpc>
                        <a:spcBef>
                          <a:spcPts val="905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3.     在每个子任务完成后，</a:t>
                      </a:r>
                      <a:r>
                        <a:rPr sz="12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总结其关键点并与整体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主题关联。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97155" algn="l" rtl="0" eaLnBrk="0">
                        <a:lnSpc>
                          <a:spcPct val="91000"/>
                        </a:lnSpc>
                        <a:spcBef>
                          <a:spcPts val="893"/>
                        </a:spcBef>
                        <a:tabLst/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4.     通过层次结构图或思维导图展示分解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后的各部分及其关系。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3504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5.     结合各部分的结果，</a:t>
                      </a:r>
                      <a:r>
                        <a:rPr sz="12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撰写一段总结性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内容，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确保整体连贯。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72" name="textbox 472"/>
          <p:cNvSpPr/>
          <p:nvPr/>
        </p:nvSpPr>
        <p:spPr>
          <a:xfrm>
            <a:off x="377765" y="5161141"/>
            <a:ext cx="1113155" cy="11836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7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1000"/>
              </a:lnSpc>
              <a:tabLst/>
            </a:pP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问题定义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ct val="92000"/>
              </a:lnSpc>
              <a:spcBef>
                <a:spcPts val="853"/>
              </a:spcBef>
              <a:tabLst/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信息收集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ct val="91000"/>
              </a:lnSpc>
              <a:spcBef>
                <a:spcPts val="850"/>
              </a:spcBef>
              <a:tabLst/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分析综合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1000"/>
              </a:lnSpc>
              <a:spcBef>
                <a:spcPts val="4"/>
              </a:spcBef>
              <a:tabLst/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结论形成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74" name="textbox 474"/>
          <p:cNvSpPr/>
          <p:nvPr/>
        </p:nvSpPr>
        <p:spPr>
          <a:xfrm>
            <a:off x="377765" y="2937601"/>
            <a:ext cx="1113155" cy="5499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5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1000"/>
              </a:lnSpc>
              <a:tabLst/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任务分解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1000"/>
              </a:lnSpc>
              <a:spcBef>
                <a:spcPts val="5"/>
              </a:spcBef>
              <a:tabLst/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结果整合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76" name="textbox 476"/>
          <p:cNvSpPr/>
          <p:nvPr/>
        </p:nvSpPr>
        <p:spPr>
          <a:xfrm>
            <a:off x="3123031" y="2186838"/>
            <a:ext cx="1111250" cy="2616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20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7000"/>
              </a:lnSpc>
              <a:tabLst/>
            </a:pPr>
            <a:r>
              <a:rPr sz="1600" b="1" kern="0" spc="-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实战技巧：</a:t>
            </a:r>
            <a:endParaRPr sz="16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78" name="textbox 478"/>
          <p:cNvSpPr/>
          <p:nvPr/>
        </p:nvSpPr>
        <p:spPr>
          <a:xfrm>
            <a:off x="3123031" y="4352823"/>
            <a:ext cx="1111250" cy="2616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20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7000"/>
              </a:lnSpc>
              <a:tabLst/>
            </a:pPr>
            <a:r>
              <a:rPr sz="1600" b="1" kern="0" spc="-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实战技巧：</a:t>
            </a:r>
            <a:endParaRPr sz="16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2"/>
          <p:cNvGrpSpPr/>
          <p:nvPr/>
        </p:nvGrpSpPr>
        <p:grpSpPr>
          <a:xfrm rot="21600000">
            <a:off x="405010" y="3254921"/>
            <a:ext cx="5747503" cy="3486873"/>
            <a:chOff x="0" y="0"/>
            <a:chExt cx="5747503" cy="3486873"/>
          </a:xfrm>
        </p:grpSpPr>
        <p:pic>
          <p:nvPicPr>
            <p:cNvPr id="480" name="picture 48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747503" cy="3486873"/>
            </a:xfrm>
            <a:prstGeom prst="rect">
              <a:avLst/>
            </a:prstGeom>
          </p:spPr>
        </p:pic>
        <p:sp>
          <p:nvSpPr>
            <p:cNvPr id="482" name="textbox 482"/>
            <p:cNvSpPr/>
            <p:nvPr/>
          </p:nvSpPr>
          <p:spPr>
            <a:xfrm>
              <a:off x="-12700" y="-12700"/>
              <a:ext cx="5773420" cy="35267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  <a:tabLst/>
              </a:pPr>
              <a:endParaRPr sz="600" dirty="0">
                <a:latin typeface="Arial"/>
                <a:ea typeface="Arial"/>
                <a:cs typeface="Arial"/>
              </a:endParaRPr>
            </a:p>
            <a:p>
              <a:pPr marL="316865" algn="l" rtl="0" eaLnBrk="0">
                <a:lnSpc>
                  <a:spcPct val="97000"/>
                </a:lnSpc>
                <a:spcBef>
                  <a:spcPts val="4"/>
                </a:spcBef>
                <a:tabLst/>
              </a:pPr>
              <a:r>
                <a:rPr sz="1700" b="1" kern="0" spc="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多模态信息处理          </a:t>
              </a:r>
              <a:r>
                <a:rPr sz="1700" b="1" kern="0" spc="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</a:t>
              </a:r>
              <a:r>
                <a:rPr sz="2700" b="1" kern="0" spc="40" baseline="-3858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实战技巧：</a:t>
              </a:r>
              <a:endParaRPr sz="2700" baseline="-3858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6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6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36525" algn="l" rtl="0" eaLnBrk="0">
                <a:lnSpc>
                  <a:spcPct val="88000"/>
                </a:lnSpc>
                <a:spcBef>
                  <a:spcPts val="368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1.     请将[主题]相关的文本描述与数据结合，</a:t>
              </a:r>
              <a:r>
                <a:rPr sz="12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生成一个全面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的分析报告。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23825" algn="l" rtl="0" eaLnBrk="0">
                <a:lnSpc>
                  <a:spcPct val="88000"/>
                </a:lnSpc>
                <a:spcBef>
                  <a:spcPts val="933"/>
                </a:spcBef>
                <a:tabLst/>
              </a:pP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2.     请根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据[主题]创建一个包含图像和数据可视化的报告，</a:t>
              </a:r>
              <a:r>
                <a:rPr sz="1200" kern="0" spc="-1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详细描述可视化方法。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69900" indent="-345440" algn="l" rtl="0" eaLnBrk="0">
                <a:lnSpc>
                  <a:spcPct val="122000"/>
                </a:lnSpc>
                <a:spcBef>
                  <a:spcPts val="930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3.     请设计一个融合文本、</a:t>
              </a:r>
              <a:r>
                <a:rPr sz="1200" kern="0" spc="-1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图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像、</a:t>
              </a:r>
              <a:r>
                <a:rPr sz="1200" kern="0" spc="-2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音频或视频元素的多媒体内容，</a:t>
              </a:r>
              <a:r>
                <a:rPr sz="1200" kern="0" spc="-2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增强内容的丰富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</a:t>
              </a: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性。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83869" indent="-363854" algn="l" rtl="0" eaLnBrk="0">
                <a:lnSpc>
                  <a:spcPct val="122000"/>
                </a:lnSpc>
                <a:spcBef>
                  <a:spcPts val="883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4.     请设计一个互动数据展示方案，</a:t>
              </a:r>
              <a:r>
                <a:rPr sz="1200" kern="0" spc="-1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使读者可以与数据进行互动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，</a:t>
              </a:r>
              <a:r>
                <a:rPr sz="12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并详细描述设计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</a:t>
              </a: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步骤。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72440" indent="-346075" algn="l" rtl="0" eaLnBrk="0">
                <a:lnSpc>
                  <a:spcPct val="122000"/>
                </a:lnSpc>
                <a:spcBef>
                  <a:spcPts val="889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5.     请将不同媒体形式的内容进行联动展示，</a:t>
              </a:r>
              <a:r>
                <a:rPr sz="1200" kern="0" spc="-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例如将文字内容与图像和数据可视化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结合起来。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23189" algn="l" rtl="0" eaLnBrk="0">
                <a:lnSpc>
                  <a:spcPct val="90000"/>
                </a:lnSpc>
                <a:spcBef>
                  <a:spcPts val="895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6.     请选用合适的数据可视化工具，</a:t>
              </a:r>
              <a:r>
                <a:rPr sz="12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并详细描述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其使用方法，</a:t>
              </a:r>
              <a:r>
                <a:rPr sz="12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生成可视化内容。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7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marL="129539" algn="l" rtl="0" eaLnBrk="0">
                <a:lnSpc>
                  <a:spcPct val="90000"/>
                </a:lnSpc>
                <a:spcBef>
                  <a:spcPts val="5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7.     请将具体案例与数据分析相结合，</a:t>
              </a:r>
              <a:r>
                <a:rPr sz="1200" kern="0" spc="-1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生成一份包含案例分析的多模态报告。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74" name="group 74"/>
          <p:cNvGrpSpPr/>
          <p:nvPr/>
        </p:nvGrpSpPr>
        <p:grpSpPr>
          <a:xfrm rot="21600000">
            <a:off x="6269299" y="1067981"/>
            <a:ext cx="5575355" cy="3460838"/>
            <a:chOff x="0" y="0"/>
            <a:chExt cx="5575355" cy="3460838"/>
          </a:xfrm>
        </p:grpSpPr>
        <p:pic>
          <p:nvPicPr>
            <p:cNvPr id="484" name="picture 48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5575355" cy="3460838"/>
            </a:xfrm>
            <a:prstGeom prst="rect">
              <a:avLst/>
            </a:prstGeom>
          </p:spPr>
        </p:pic>
        <p:sp>
          <p:nvSpPr>
            <p:cNvPr id="486" name="textbox 486"/>
            <p:cNvSpPr/>
            <p:nvPr/>
          </p:nvSpPr>
          <p:spPr>
            <a:xfrm>
              <a:off x="-12700" y="-12700"/>
              <a:ext cx="5601334" cy="35020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  <a:tabLst/>
              </a:pPr>
              <a:endParaRPr sz="600" dirty="0">
                <a:latin typeface="Arial"/>
                <a:ea typeface="Arial"/>
                <a:cs typeface="Arial"/>
              </a:endParaRPr>
            </a:p>
            <a:p>
              <a:pPr marL="196850" algn="l" rtl="0" eaLnBrk="0">
                <a:lnSpc>
                  <a:spcPct val="97000"/>
                </a:lnSpc>
                <a:spcBef>
                  <a:spcPts val="6"/>
                </a:spcBef>
                <a:tabLst/>
              </a:pPr>
              <a:r>
                <a:rPr sz="1700" b="1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反馈整合与动态调整       </a:t>
              </a:r>
              <a:r>
                <a:rPr sz="1700" b="1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实战技巧：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98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36525" algn="l" rtl="0" eaLnBrk="0">
                <a:lnSpc>
                  <a:spcPct val="91000"/>
                </a:lnSpc>
                <a:spcBef>
                  <a:spcPts val="367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1.     请对当前内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容进行评估，</a:t>
              </a:r>
              <a:r>
                <a:rPr sz="1200" kern="0" spc="-1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列出主要优缺点，</a:t>
              </a:r>
              <a:r>
                <a:rPr sz="12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并提出具体的改进建议。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23825" algn="l" rtl="0" eaLnBrk="0">
                <a:lnSpc>
                  <a:spcPct val="90000"/>
                </a:lnSpc>
                <a:spcBef>
                  <a:spcPts val="903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2.     请根据前一阶段的反馈，</a:t>
              </a:r>
              <a:r>
                <a:rPr sz="1200" kern="0" spc="-2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逐步修改和完善内容，</a:t>
              </a:r>
              <a:r>
                <a:rPr sz="1200" kern="0" spc="-1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列出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修改的具体步骤。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85775" indent="-361315" algn="l" rtl="0" eaLnBrk="0">
                <a:lnSpc>
                  <a:spcPct val="122000"/>
                </a:lnSpc>
                <a:spcBef>
                  <a:spcPts val="898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3.     请根据内容生成过程中出现的新问题，</a:t>
              </a:r>
              <a:r>
                <a:rPr sz="1200" kern="0" spc="-1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动态调整后续提示语，</a:t>
              </a:r>
              <a:r>
                <a:rPr sz="12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并解释调整原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</a:t>
              </a:r>
              <a:r>
                <a:rPr sz="1200" kern="0" spc="-1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因。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69900" indent="-349884" algn="l" rtl="0" eaLnBrk="0">
                <a:lnSpc>
                  <a:spcPct val="122000"/>
                </a:lnSpc>
                <a:spcBef>
                  <a:spcPts val="881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4.     请收集多方反馈，</a:t>
              </a:r>
              <a:r>
                <a:rPr sz="1200" kern="0" spc="-1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综合考虑并调整内容生成方向，</a:t>
              </a:r>
              <a:r>
                <a:rPr sz="1200" kern="0" spc="-1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列出不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同来源的反馈及其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对生成内容的影响。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63550" indent="-337184" algn="l" rtl="0" eaLnBrk="0">
                <a:lnSpc>
                  <a:spcPct val="122000"/>
                </a:lnSpc>
                <a:spcBef>
                  <a:spcPts val="882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5.     请定期对生成的内容进行检查，</a:t>
              </a:r>
              <a:r>
                <a:rPr sz="1200" kern="0" spc="-2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确保各部分内容协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调一致，</a:t>
              </a:r>
              <a:r>
                <a:rPr sz="12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并列出检查的具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体方法和步骤。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5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marL="471169" indent="-347979" algn="l" rtl="0" eaLnBrk="0">
                <a:lnSpc>
                  <a:spcPct val="122000"/>
                </a:lnSpc>
                <a:spcBef>
                  <a:spcPts val="5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6.     请将新获取的信息和反馈整合到已有内容中，</a:t>
              </a:r>
              <a:r>
                <a:rPr sz="1200" kern="0" spc="-1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形成一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个有机整体，</a:t>
              </a:r>
              <a:r>
                <a:rPr sz="1200" kern="0" spc="-1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详细描述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整合的步骤和方法。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aphicFrame>
        <p:nvGraphicFramePr>
          <p:cNvPr id="488" name="table 488"/>
          <p:cNvGraphicFramePr>
            <a:graphicFrameLocks noGrp="1"/>
          </p:cNvGraphicFramePr>
          <p:nvPr/>
        </p:nvGraphicFramePr>
        <p:xfrm>
          <a:off x="6217284" y="4904740"/>
          <a:ext cx="5742304" cy="1838959"/>
        </p:xfrm>
        <a:graphic>
          <a:graphicData uri="http://schemas.openxmlformats.org/drawingml/2006/table">
            <a:tbl>
              <a:tblPr/>
              <a:tblGrid>
                <a:gridCol w="992505"/>
                <a:gridCol w="2300605"/>
                <a:gridCol w="2449195"/>
              </a:tblGrid>
              <a:tr h="2559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65759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类别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80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14730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优势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80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87119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挑战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80DF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5575" algn="l" rtl="0" eaLnBrk="0">
                        <a:lnSpc>
                          <a:spcPct val="86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结构化思维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61620" algn="l" rtl="0" eaLnBrk="0">
                        <a:lnSpc>
                          <a:spcPct val="8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引导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按照预设逻辑进行创作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9220" algn="l" rtl="0" eaLnBrk="0">
                        <a:lnSpc>
                          <a:spcPct val="88000"/>
                        </a:lnSpc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设计合理的逻辑结构需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要经验和技巧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6220" algn="l" rtl="0" eaLnBrk="0">
                        <a:lnSpc>
                          <a:spcPct val="8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内容深度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66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14730" indent="-908050" algn="l" rtl="0" eaLnBrk="0">
                        <a:lnSpc>
                          <a:spcPct val="94000"/>
                        </a:lnSpc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通过多步引导</a:t>
                      </a:r>
                      <a:r>
                        <a:rPr sz="11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，实现更深入的内容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探讨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ct val="9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控制每个步骤的输出深度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，避免冗余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2781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3520" algn="l" rtl="0" eaLnBrk="0">
                        <a:lnSpc>
                          <a:spcPct val="8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创意激发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3514" algn="l" rtl="0" eaLnBrk="0">
                        <a:lnSpc>
                          <a:spcPct val="87000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多角度提示激发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的创造性思维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6079" algn="l" rtl="0" eaLnBrk="0">
                        <a:lnSpc>
                          <a:spcPct val="8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在创意和连贯之间找到平衡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2914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4790" algn="l" rtl="0" eaLnBrk="0">
                        <a:lnSpc>
                          <a:spcPct val="8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质量控制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5910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多次迭代提高内容质量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93065" algn="l" rtl="0" eaLnBrk="0">
                        <a:lnSpc>
                          <a:spcPct val="87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需要更多的实践和计算资源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3422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5425" algn="l" rtl="0" eaLnBrk="0">
                        <a:lnSpc>
                          <a:spcPct val="86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灵活调整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ct val="86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可根据中奖结果随时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调整后续提示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1125" algn="l" rtl="0" eaLnBrk="0">
                        <a:lnSpc>
                          <a:spcPct val="87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实时调整需要较高的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判断和决策能力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</a:tbl>
          </a:graphicData>
        </a:graphic>
      </p:graphicFrame>
      <p:grpSp>
        <p:nvGrpSpPr>
          <p:cNvPr id="76" name="group 76"/>
          <p:cNvGrpSpPr/>
          <p:nvPr/>
        </p:nvGrpSpPr>
        <p:grpSpPr>
          <a:xfrm rot="21600000">
            <a:off x="405010" y="1063999"/>
            <a:ext cx="2189083" cy="597074"/>
            <a:chOff x="0" y="0"/>
            <a:chExt cx="2189083" cy="597074"/>
          </a:xfrm>
        </p:grpSpPr>
        <p:pic>
          <p:nvPicPr>
            <p:cNvPr id="490" name="picture 49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2189083" cy="597074"/>
            </a:xfrm>
            <a:prstGeom prst="rect">
              <a:avLst/>
            </a:prstGeom>
          </p:spPr>
        </p:pic>
        <p:sp>
          <p:nvSpPr>
            <p:cNvPr id="492" name="textbox 492"/>
            <p:cNvSpPr/>
            <p:nvPr/>
          </p:nvSpPr>
          <p:spPr>
            <a:xfrm>
              <a:off x="-12700" y="-12700"/>
              <a:ext cx="2214879" cy="64579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4000"/>
                </a:lnSpc>
                <a:tabLst/>
              </a:pPr>
              <a:endParaRPr sz="600" dirty="0">
                <a:latin typeface="Arial"/>
                <a:ea typeface="Arial"/>
                <a:cs typeface="Arial"/>
              </a:endParaRPr>
            </a:p>
            <a:p>
              <a:pPr marL="313054" algn="l" rtl="0" eaLnBrk="0">
                <a:lnSpc>
                  <a:spcPct val="91000"/>
                </a:lnSpc>
                <a:spcBef>
                  <a:spcPts val="4"/>
                </a:spcBef>
                <a:tabLst/>
              </a:pPr>
              <a:r>
                <a:rPr sz="1700" b="1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质量控制与优化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aphicFrame>
        <p:nvGraphicFramePr>
          <p:cNvPr id="494" name="table 494"/>
          <p:cNvGraphicFramePr>
            <a:graphicFrameLocks noGrp="1"/>
          </p:cNvGraphicFramePr>
          <p:nvPr/>
        </p:nvGraphicFramePr>
        <p:xfrm>
          <a:off x="415290" y="1595120"/>
          <a:ext cx="5736589" cy="1509395"/>
        </p:xfrm>
        <a:graphic>
          <a:graphicData uri="http://schemas.openxmlformats.org/drawingml/2006/table">
            <a:tbl>
              <a:tblPr/>
              <a:tblGrid>
                <a:gridCol w="5736589"/>
              </a:tblGrid>
              <a:tr h="15030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3664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1.     在每个步骤完成后，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进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行自我评估和质量检查。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0964" algn="l" rtl="0" eaLnBrk="0">
                        <a:lnSpc>
                          <a:spcPct val="90000"/>
                        </a:lnSpc>
                        <a:spcBef>
                          <a:spcPts val="902"/>
                        </a:spcBef>
                        <a:tabLst/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2.     使用清单核对每个部分是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否满足预期目标和质量标准。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1600" algn="l" rtl="0" eaLnBrk="0">
                        <a:lnSpc>
                          <a:spcPct val="90000"/>
                        </a:lnSpc>
                        <a:spcBef>
                          <a:spcPts val="904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3.     设立中期检查点，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对任务进度和质量进行评估和调整。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97155" algn="l" rtl="0" eaLnBrk="0">
                        <a:lnSpc>
                          <a:spcPct val="91000"/>
                        </a:lnSpc>
                        <a:spcBef>
                          <a:spcPts val="892"/>
                        </a:spcBef>
                        <a:tabLst/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4.     请求同行或专家对内容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进行审阅并提供反馈。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50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3504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5.     根据反馈意见，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逐步优化和完善文章的各个部分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6" name="textbox 496"/>
          <p:cNvSpPr/>
          <p:nvPr/>
        </p:nvSpPr>
        <p:spPr>
          <a:xfrm>
            <a:off x="378568" y="226704"/>
            <a:ext cx="6486525" cy="6692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5065"/>
              </a:lnSpc>
              <a:tabLst/>
            </a:pPr>
            <a:r>
              <a:rPr sz="3900" b="1" kern="0" spc="2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提示语链的作用机制</a:t>
            </a:r>
            <a:r>
              <a:rPr sz="3900" b="1" kern="0" spc="-9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2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 二</a:t>
            </a:r>
            <a:r>
              <a:rPr sz="3900" b="1" kern="0" spc="-2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-285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98" name="textbox 498"/>
          <p:cNvSpPr/>
          <p:nvPr/>
        </p:nvSpPr>
        <p:spPr>
          <a:xfrm>
            <a:off x="7943392" y="4604334"/>
            <a:ext cx="2300604" cy="2603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34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1000"/>
              </a:lnSpc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提示语链的优势与挑战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500" name="textbox 500"/>
          <p:cNvSpPr/>
          <p:nvPr/>
        </p:nvSpPr>
        <p:spPr>
          <a:xfrm>
            <a:off x="3123031" y="1150518"/>
            <a:ext cx="1111250" cy="2616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20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7000"/>
              </a:lnSpc>
              <a:tabLst/>
            </a:pPr>
            <a:r>
              <a:rPr sz="1600" b="1" kern="0" spc="-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实战技巧：</a:t>
            </a:r>
            <a:endParaRPr sz="16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textbox 502"/>
          <p:cNvSpPr/>
          <p:nvPr/>
        </p:nvSpPr>
        <p:spPr>
          <a:xfrm>
            <a:off x="378568" y="320059"/>
            <a:ext cx="11119484" cy="12325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3900" b="1" kern="0" spc="35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提示语链的设计原则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8000"/>
              </a:lnSpc>
              <a:spcBef>
                <a:spcPts val="4"/>
              </a:spcBef>
              <a:tabLst/>
            </a:pP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提示语链的设计需要遵循一定的原则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700" kern="0" spc="-2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以确保其在任务执行中的有效性和连贯性</a:t>
            </a:r>
            <a:r>
              <a:rPr sz="17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。这些原则为提示语链的构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504" name="picture 5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638925" y="2381250"/>
            <a:ext cx="5121909" cy="1864359"/>
          </a:xfrm>
          <a:prstGeom prst="rect">
            <a:avLst/>
          </a:prstGeom>
        </p:spPr>
      </p:pic>
      <p:pic>
        <p:nvPicPr>
          <p:cNvPr id="506" name="picture 5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662853" y="4541066"/>
            <a:ext cx="5125360" cy="1349647"/>
          </a:xfrm>
          <a:prstGeom prst="rect">
            <a:avLst/>
          </a:prstGeom>
        </p:spPr>
      </p:pic>
      <p:sp>
        <p:nvSpPr>
          <p:cNvPr id="508" name="path 508"/>
          <p:cNvSpPr/>
          <p:nvPr/>
        </p:nvSpPr>
        <p:spPr>
          <a:xfrm>
            <a:off x="577049" y="2931680"/>
            <a:ext cx="649262" cy="649274"/>
          </a:xfrm>
          <a:custGeom>
            <a:avLst/>
            <a:gdLst/>
            <a:ahLst/>
            <a:cxnLst/>
            <a:rect l="0" t="0" r="0" b="0"/>
            <a:pathLst>
              <a:path w="1022" h="1022">
                <a:moveTo>
                  <a:pt x="0" y="511"/>
                </a:moveTo>
                <a:cubicBezTo>
                  <a:pt x="0" y="228"/>
                  <a:pt x="228" y="0"/>
                  <a:pt x="511" y="0"/>
                </a:cubicBezTo>
                <a:cubicBezTo>
                  <a:pt x="793" y="0"/>
                  <a:pt x="1022" y="228"/>
                  <a:pt x="1022" y="511"/>
                </a:cubicBezTo>
                <a:cubicBezTo>
                  <a:pt x="1022" y="793"/>
                  <a:pt x="793" y="1022"/>
                  <a:pt x="511" y="1022"/>
                </a:cubicBezTo>
                <a:cubicBezTo>
                  <a:pt x="228" y="1022"/>
                  <a:pt x="0" y="793"/>
                  <a:pt x="0" y="511"/>
                </a:cubicBezTo>
              </a:path>
            </a:pathLst>
          </a:custGeom>
          <a:solidFill>
            <a:srgbClr val="1D6DC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10" name="path 510"/>
          <p:cNvSpPr/>
          <p:nvPr/>
        </p:nvSpPr>
        <p:spPr>
          <a:xfrm>
            <a:off x="577049" y="3908717"/>
            <a:ext cx="649262" cy="649261"/>
          </a:xfrm>
          <a:custGeom>
            <a:avLst/>
            <a:gdLst/>
            <a:ahLst/>
            <a:cxnLst/>
            <a:rect l="0" t="0" r="0" b="0"/>
            <a:pathLst>
              <a:path w="1022" h="1022">
                <a:moveTo>
                  <a:pt x="0" y="511"/>
                </a:moveTo>
                <a:cubicBezTo>
                  <a:pt x="0" y="228"/>
                  <a:pt x="228" y="0"/>
                  <a:pt x="511" y="0"/>
                </a:cubicBezTo>
                <a:cubicBezTo>
                  <a:pt x="793" y="0"/>
                  <a:pt x="1022" y="228"/>
                  <a:pt x="1022" y="511"/>
                </a:cubicBezTo>
                <a:cubicBezTo>
                  <a:pt x="1022" y="793"/>
                  <a:pt x="793" y="1022"/>
                  <a:pt x="511" y="1022"/>
                </a:cubicBezTo>
                <a:cubicBezTo>
                  <a:pt x="228" y="1022"/>
                  <a:pt x="0" y="793"/>
                  <a:pt x="0" y="511"/>
                </a:cubicBezTo>
              </a:path>
            </a:pathLst>
          </a:custGeom>
          <a:solidFill>
            <a:srgbClr val="1D6DC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12" name="path 512"/>
          <p:cNvSpPr/>
          <p:nvPr/>
        </p:nvSpPr>
        <p:spPr>
          <a:xfrm>
            <a:off x="3598163" y="3908717"/>
            <a:ext cx="649363" cy="649261"/>
          </a:xfrm>
          <a:custGeom>
            <a:avLst/>
            <a:gdLst/>
            <a:ahLst/>
            <a:cxnLst/>
            <a:rect l="0" t="0" r="0" b="0"/>
            <a:pathLst>
              <a:path w="1022" h="1022">
                <a:moveTo>
                  <a:pt x="0" y="511"/>
                </a:moveTo>
                <a:cubicBezTo>
                  <a:pt x="0" y="228"/>
                  <a:pt x="229" y="0"/>
                  <a:pt x="511" y="0"/>
                </a:cubicBezTo>
                <a:cubicBezTo>
                  <a:pt x="793" y="0"/>
                  <a:pt x="1022" y="228"/>
                  <a:pt x="1022" y="511"/>
                </a:cubicBezTo>
                <a:cubicBezTo>
                  <a:pt x="1022" y="793"/>
                  <a:pt x="793" y="1022"/>
                  <a:pt x="511" y="1022"/>
                </a:cubicBezTo>
                <a:cubicBezTo>
                  <a:pt x="229" y="1022"/>
                  <a:pt x="0" y="793"/>
                  <a:pt x="0" y="511"/>
                </a:cubicBezTo>
              </a:path>
            </a:pathLst>
          </a:custGeom>
          <a:solidFill>
            <a:srgbClr val="1D6DC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14" name="path 514"/>
          <p:cNvSpPr/>
          <p:nvPr/>
        </p:nvSpPr>
        <p:spPr>
          <a:xfrm>
            <a:off x="3598163" y="2931680"/>
            <a:ext cx="649363" cy="649274"/>
          </a:xfrm>
          <a:custGeom>
            <a:avLst/>
            <a:gdLst/>
            <a:ahLst/>
            <a:cxnLst/>
            <a:rect l="0" t="0" r="0" b="0"/>
            <a:pathLst>
              <a:path w="1022" h="1022">
                <a:moveTo>
                  <a:pt x="0" y="511"/>
                </a:moveTo>
                <a:cubicBezTo>
                  <a:pt x="0" y="228"/>
                  <a:pt x="229" y="0"/>
                  <a:pt x="511" y="0"/>
                </a:cubicBezTo>
                <a:cubicBezTo>
                  <a:pt x="793" y="0"/>
                  <a:pt x="1022" y="228"/>
                  <a:pt x="1022" y="511"/>
                </a:cubicBezTo>
                <a:cubicBezTo>
                  <a:pt x="1022" y="793"/>
                  <a:pt x="793" y="1022"/>
                  <a:pt x="511" y="1022"/>
                </a:cubicBezTo>
                <a:cubicBezTo>
                  <a:pt x="229" y="1022"/>
                  <a:pt x="0" y="793"/>
                  <a:pt x="0" y="511"/>
                </a:cubicBezTo>
              </a:path>
            </a:pathLst>
          </a:custGeom>
          <a:solidFill>
            <a:srgbClr val="1D6DC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16" name="textbox 516"/>
          <p:cNvSpPr/>
          <p:nvPr/>
        </p:nvSpPr>
        <p:spPr>
          <a:xfrm>
            <a:off x="680708" y="3120396"/>
            <a:ext cx="5185409" cy="12973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97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4000"/>
              </a:lnSpc>
              <a:tabLst/>
            </a:pPr>
            <a:r>
              <a:rPr sz="4000" kern="0" spc="50" baseline="-5208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0</a:t>
            </a:r>
            <a:r>
              <a:rPr sz="2600" kern="0" spc="-15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50" baseline="-5208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r>
              <a:rPr sz="2600" kern="0" spc="5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2700" kern="0" spc="50" baseline="3858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目标明确性</a:t>
            </a:r>
            <a:r>
              <a:rPr sz="1700" kern="0" spc="30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   </a:t>
            </a:r>
            <a:r>
              <a:rPr sz="4000" kern="0" spc="50" baseline="-5208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0</a:t>
            </a:r>
            <a:r>
              <a:rPr sz="2600" kern="0" spc="-3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50" baseline="-5208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2</a:t>
            </a:r>
            <a:r>
              <a:rPr sz="2600" kern="0" spc="1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2700" kern="0" spc="50" baseline="3858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逻辑连贯性</a:t>
            </a:r>
            <a:endParaRPr sz="2700" baseline="3858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2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6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4000"/>
              </a:lnSpc>
              <a:spcBef>
                <a:spcPts val="6"/>
              </a:spcBef>
              <a:tabLst/>
            </a:pPr>
            <a:r>
              <a:rPr sz="4000" kern="0" spc="60" baseline="-5208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0</a:t>
            </a:r>
            <a:r>
              <a:rPr sz="2600" kern="0" spc="-3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60" baseline="-5208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3</a:t>
            </a:r>
            <a:r>
              <a:rPr sz="2600" kern="0" spc="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2700" kern="0" spc="60" baseline="3858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渐进复杂性</a:t>
            </a:r>
            <a:r>
              <a:rPr sz="1700" kern="0" spc="60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</a:t>
            </a:r>
            <a:r>
              <a:rPr sz="1700" kern="0" spc="50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</a:t>
            </a:r>
            <a:r>
              <a:rPr sz="4000" kern="0" spc="50" baseline="-5208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0</a:t>
            </a:r>
            <a:r>
              <a:rPr sz="2600" kern="0" spc="-37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50" baseline="-5208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4</a:t>
            </a:r>
            <a:r>
              <a:rPr sz="2600" kern="0" spc="1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2700" kern="0" spc="50" baseline="3858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灵活适应性</a:t>
            </a:r>
            <a:endParaRPr sz="2700" baseline="3858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518" name="textbox 518"/>
          <p:cNvSpPr/>
          <p:nvPr/>
        </p:nvSpPr>
        <p:spPr>
          <a:xfrm>
            <a:off x="632459" y="1627251"/>
            <a:ext cx="10865484" cy="5956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98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0000"/>
              </a:lnSpc>
              <a:tabLst/>
            </a:pP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建提供了清晰的指导，</a:t>
            </a:r>
            <a:r>
              <a:rPr sz="1700" kern="0" spc="-3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帮助系统地组织和引导任务的分解与处理，</a:t>
            </a:r>
            <a:r>
              <a:rPr sz="1700" kern="0" spc="-2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以下是设计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提示语链时应该考虑的关键原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4604" algn="l" rtl="0" eaLnBrk="0">
              <a:lnSpc>
                <a:spcPts val="2641"/>
              </a:lnSpc>
              <a:tabLst/>
            </a:pP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则：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520" name="textbox 520"/>
          <p:cNvSpPr/>
          <p:nvPr/>
        </p:nvSpPr>
        <p:spPr>
          <a:xfrm>
            <a:off x="6817179" y="2699798"/>
            <a:ext cx="4693920" cy="12122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882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4000"/>
              </a:lnSpc>
              <a:tabLst/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确保提示语之间存在清晰的逻辑关系，</a:t>
            </a:r>
            <a:r>
              <a:rPr sz="1500" kern="0" spc="-2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避免跳跃性太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强</a:t>
            </a:r>
            <a:r>
              <a:rPr sz="15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。每个提示语应该自然地引导到下一个提示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语，</a:t>
            </a:r>
            <a:r>
              <a:rPr sz="1500" kern="0" spc="-3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形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成一个连贯的思维链条</a:t>
            </a:r>
            <a:r>
              <a:rPr sz="15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。这个过程可以将提示语链设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计成模块化的结构，</a:t>
            </a:r>
            <a:r>
              <a:rPr sz="1500" kern="0" spc="-3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使其易于调整和重用，</a:t>
            </a:r>
            <a:r>
              <a:rPr sz="1500" kern="0" spc="-3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提高提示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语链的灵活性和效率</a:t>
            </a:r>
            <a:r>
              <a:rPr sz="1500" kern="0" spc="-2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522" name="path 522"/>
          <p:cNvSpPr/>
          <p:nvPr/>
        </p:nvSpPr>
        <p:spPr>
          <a:xfrm>
            <a:off x="3598163" y="4885740"/>
            <a:ext cx="649363" cy="649274"/>
          </a:xfrm>
          <a:custGeom>
            <a:avLst/>
            <a:gdLst/>
            <a:ahLst/>
            <a:cxnLst/>
            <a:rect l="0" t="0" r="0" b="0"/>
            <a:pathLst>
              <a:path w="1022" h="1022">
                <a:moveTo>
                  <a:pt x="0" y="511"/>
                </a:moveTo>
                <a:cubicBezTo>
                  <a:pt x="0" y="228"/>
                  <a:pt x="229" y="0"/>
                  <a:pt x="511" y="0"/>
                </a:cubicBezTo>
                <a:cubicBezTo>
                  <a:pt x="793" y="0"/>
                  <a:pt x="1022" y="228"/>
                  <a:pt x="1022" y="511"/>
                </a:cubicBezTo>
                <a:cubicBezTo>
                  <a:pt x="1022" y="793"/>
                  <a:pt x="793" y="1022"/>
                  <a:pt x="511" y="1022"/>
                </a:cubicBezTo>
                <a:cubicBezTo>
                  <a:pt x="229" y="1022"/>
                  <a:pt x="0" y="793"/>
                  <a:pt x="0" y="511"/>
                </a:cubicBezTo>
              </a:path>
            </a:pathLst>
          </a:custGeom>
          <a:solidFill>
            <a:srgbClr val="1D6DC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4" name="path 524"/>
          <p:cNvSpPr/>
          <p:nvPr/>
        </p:nvSpPr>
        <p:spPr>
          <a:xfrm>
            <a:off x="577049" y="4885740"/>
            <a:ext cx="649262" cy="649274"/>
          </a:xfrm>
          <a:custGeom>
            <a:avLst/>
            <a:gdLst/>
            <a:ahLst/>
            <a:cxnLst/>
            <a:rect l="0" t="0" r="0" b="0"/>
            <a:pathLst>
              <a:path w="1022" h="1022">
                <a:moveTo>
                  <a:pt x="0" y="511"/>
                </a:moveTo>
                <a:cubicBezTo>
                  <a:pt x="0" y="228"/>
                  <a:pt x="228" y="0"/>
                  <a:pt x="511" y="0"/>
                </a:cubicBezTo>
                <a:cubicBezTo>
                  <a:pt x="793" y="0"/>
                  <a:pt x="1022" y="228"/>
                  <a:pt x="1022" y="511"/>
                </a:cubicBezTo>
                <a:cubicBezTo>
                  <a:pt x="1022" y="793"/>
                  <a:pt x="793" y="1022"/>
                  <a:pt x="511" y="1022"/>
                </a:cubicBezTo>
                <a:cubicBezTo>
                  <a:pt x="228" y="1022"/>
                  <a:pt x="0" y="793"/>
                  <a:pt x="0" y="511"/>
                </a:cubicBezTo>
              </a:path>
            </a:pathLst>
          </a:custGeom>
          <a:solidFill>
            <a:srgbClr val="1D6DC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6" name="textbox 526"/>
          <p:cNvSpPr/>
          <p:nvPr/>
        </p:nvSpPr>
        <p:spPr>
          <a:xfrm>
            <a:off x="680708" y="5074456"/>
            <a:ext cx="5357495" cy="3200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91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4000"/>
              </a:lnSpc>
              <a:tabLst/>
            </a:pPr>
            <a:r>
              <a:rPr sz="4000" kern="0" spc="60" baseline="-6511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0</a:t>
            </a:r>
            <a:r>
              <a:rPr sz="2600" kern="0" spc="-3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60" baseline="-6511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5</a:t>
            </a:r>
            <a:r>
              <a:rPr sz="2600" kern="0" spc="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1700" kern="0" spc="60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多样性思考              </a:t>
            </a:r>
            <a:r>
              <a:rPr sz="4000" kern="0" spc="60" baseline="-6511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0</a:t>
            </a:r>
            <a:r>
              <a:rPr sz="2600" kern="0" spc="-3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60" baseline="-6511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6</a:t>
            </a:r>
            <a:r>
              <a:rPr sz="2600" kern="0" spc="1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2600" kern="0" spc="60" baseline="8013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反馈整合机制</a:t>
            </a:r>
            <a:endParaRPr sz="2600" baseline="8013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528" name="textbox 528"/>
          <p:cNvSpPr/>
          <p:nvPr/>
        </p:nvSpPr>
        <p:spPr>
          <a:xfrm>
            <a:off x="8053806" y="6062929"/>
            <a:ext cx="2075814" cy="2590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46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0000"/>
              </a:lnSpc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模块化提示语链设计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530" name="picture 5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078220" y="3131731"/>
            <a:ext cx="305523" cy="27449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textbox 532"/>
          <p:cNvSpPr/>
          <p:nvPr/>
        </p:nvSpPr>
        <p:spPr>
          <a:xfrm>
            <a:off x="378568" y="320059"/>
            <a:ext cx="11119484" cy="15716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5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3900" b="1" kern="0" spc="35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提示语链的设计模型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266065" indent="8254" algn="l" rtl="0" eaLnBrk="0">
              <a:lnSpc>
                <a:spcPct val="123000"/>
              </a:lnSpc>
              <a:tabLst/>
            </a:pP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为了更好地理解和设计提示语链，</a:t>
            </a:r>
            <a:r>
              <a:rPr sz="1700" kern="0" spc="-3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可采用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CIRS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模型（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Context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700" kern="0" spc="2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Instruction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700" kern="0" spc="2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Refinement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7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Synthesis</a:t>
            </a:r>
            <a:r>
              <a:rPr sz="17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kern="0" spc="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</a:t>
            </a:r>
            <a:r>
              <a:rPr sz="1700" kern="0" spc="-2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。这个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模型概括了提示语链设计的四个关键环节：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78" name="group 78"/>
          <p:cNvGrpSpPr/>
          <p:nvPr/>
        </p:nvGrpSpPr>
        <p:grpSpPr>
          <a:xfrm rot="21600000">
            <a:off x="6238671" y="4734242"/>
            <a:ext cx="4727664" cy="701674"/>
            <a:chOff x="0" y="0"/>
            <a:chExt cx="4727664" cy="701674"/>
          </a:xfrm>
        </p:grpSpPr>
        <p:pic>
          <p:nvPicPr>
            <p:cNvPr id="534" name="picture 5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4727664" cy="701674"/>
            </a:xfrm>
            <a:prstGeom prst="rect">
              <a:avLst/>
            </a:prstGeom>
          </p:spPr>
        </p:pic>
        <p:sp>
          <p:nvSpPr>
            <p:cNvPr id="536" name="textbox 536"/>
            <p:cNvSpPr/>
            <p:nvPr/>
          </p:nvSpPr>
          <p:spPr>
            <a:xfrm>
              <a:off x="-12700" y="-12700"/>
              <a:ext cx="4753609" cy="727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4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617344" algn="l" rtl="0" eaLnBrk="0">
                <a:lnSpc>
                  <a:spcPts val="2392"/>
                </a:lnSpc>
                <a:spcBef>
                  <a:spcPts val="6"/>
                </a:spcBef>
                <a:tabLst/>
              </a:pPr>
              <a:r>
                <a:rPr sz="1700" kern="0" spc="0" dirty="0">
                  <a:solidFill>
                    <a:srgbClr val="FFBA5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I</a:t>
              </a:r>
              <a:r>
                <a:rPr sz="1700" kern="0" spc="180" dirty="0">
                  <a:solidFill>
                    <a:srgbClr val="FFBA5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700" kern="0" spc="0" dirty="0">
                  <a:solidFill>
                    <a:srgbClr val="FFBA5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n</a:t>
              </a:r>
              <a:r>
                <a:rPr sz="1700" kern="0" spc="-110" dirty="0">
                  <a:solidFill>
                    <a:srgbClr val="FFBA5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700" kern="0" spc="0" dirty="0">
                  <a:solidFill>
                    <a:srgbClr val="FFBA5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st</a:t>
              </a:r>
              <a:r>
                <a:rPr sz="1700" kern="0" spc="-60" dirty="0">
                  <a:solidFill>
                    <a:srgbClr val="FFBA5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700" kern="0" spc="0" dirty="0">
                  <a:solidFill>
                    <a:srgbClr val="FFBA5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r</a:t>
              </a:r>
              <a:r>
                <a:rPr sz="1700" kern="0" spc="-80" dirty="0">
                  <a:solidFill>
                    <a:srgbClr val="FFBA5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700" kern="0" spc="0" dirty="0">
                  <a:solidFill>
                    <a:srgbClr val="FFBA5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u</a:t>
              </a:r>
              <a:r>
                <a:rPr sz="1700" kern="0" spc="-110" dirty="0">
                  <a:solidFill>
                    <a:srgbClr val="FFBA5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700" kern="0" spc="0" dirty="0">
                  <a:solidFill>
                    <a:srgbClr val="FFBA5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cti</a:t>
              </a:r>
              <a:r>
                <a:rPr sz="1700" kern="0" spc="-110" dirty="0">
                  <a:solidFill>
                    <a:srgbClr val="FFBA5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700" kern="0" spc="0" dirty="0">
                  <a:solidFill>
                    <a:srgbClr val="FFBA5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o</a:t>
              </a:r>
              <a:r>
                <a:rPr sz="1700" kern="0" spc="-60" dirty="0">
                  <a:solidFill>
                    <a:srgbClr val="FFBA5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700" kern="0" spc="0" dirty="0">
                  <a:solidFill>
                    <a:srgbClr val="FFBA5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n</a:t>
              </a:r>
              <a:r>
                <a:rPr sz="1700" kern="0" spc="-60" dirty="0">
                  <a:solidFill>
                    <a:srgbClr val="FFBA5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700" kern="0" spc="180" dirty="0">
                  <a:solidFill>
                    <a:srgbClr val="FFBA55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（指</a:t>
              </a:r>
              <a:r>
                <a:rPr sz="1700" kern="0" spc="-170" dirty="0">
                  <a:solidFill>
                    <a:srgbClr val="FFBA55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180" dirty="0">
                  <a:solidFill>
                    <a:srgbClr val="FFBA55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令</a:t>
              </a:r>
              <a:r>
                <a:rPr sz="1700" kern="0" spc="-120" dirty="0">
                  <a:solidFill>
                    <a:srgbClr val="FFBA55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180" dirty="0">
                  <a:solidFill>
                    <a:srgbClr val="FFBA55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80" name="group 80"/>
          <p:cNvGrpSpPr/>
          <p:nvPr/>
        </p:nvGrpSpPr>
        <p:grpSpPr>
          <a:xfrm rot="21600000">
            <a:off x="6935267" y="2504757"/>
            <a:ext cx="3665308" cy="702945"/>
            <a:chOff x="0" y="0"/>
            <a:chExt cx="3665308" cy="702945"/>
          </a:xfrm>
        </p:grpSpPr>
        <p:pic>
          <p:nvPicPr>
            <p:cNvPr id="538" name="picture 5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3665308" cy="702945"/>
            </a:xfrm>
            <a:prstGeom prst="rect">
              <a:avLst/>
            </a:prstGeom>
          </p:spPr>
        </p:pic>
        <p:sp>
          <p:nvSpPr>
            <p:cNvPr id="540" name="textbox 540"/>
            <p:cNvSpPr/>
            <p:nvPr/>
          </p:nvSpPr>
          <p:spPr>
            <a:xfrm>
              <a:off x="-12700" y="-12700"/>
              <a:ext cx="3691254" cy="72898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6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9734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841375" algn="l" rtl="0" eaLnBrk="0">
                <a:lnSpc>
                  <a:spcPts val="2392"/>
                </a:lnSpc>
                <a:tabLst/>
              </a:pPr>
              <a:r>
                <a:rPr sz="1700" kern="0" spc="0" dirty="0">
                  <a:solidFill>
                    <a:srgbClr val="78D4C8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C</a:t>
              </a:r>
              <a:r>
                <a:rPr sz="1700" kern="0" spc="-100" dirty="0">
                  <a:solidFill>
                    <a:srgbClr val="78D4C8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700" kern="0" spc="0" dirty="0">
                  <a:solidFill>
                    <a:srgbClr val="78D4C8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o</a:t>
              </a:r>
              <a:r>
                <a:rPr sz="1700" kern="0" spc="-50" dirty="0">
                  <a:solidFill>
                    <a:srgbClr val="78D4C8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700" kern="0" spc="0" dirty="0">
                  <a:solidFill>
                    <a:srgbClr val="78D4C8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nt</a:t>
              </a:r>
              <a:r>
                <a:rPr sz="1700" kern="0" spc="-110" dirty="0">
                  <a:solidFill>
                    <a:srgbClr val="78D4C8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700" kern="0" spc="0" dirty="0">
                  <a:solidFill>
                    <a:srgbClr val="78D4C8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ex</a:t>
              </a:r>
              <a:r>
                <a:rPr sz="1700" kern="0" spc="-140" dirty="0">
                  <a:solidFill>
                    <a:srgbClr val="78D4C8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700" kern="0" spc="0" dirty="0">
                  <a:solidFill>
                    <a:srgbClr val="78D4C8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t</a:t>
              </a:r>
              <a:r>
                <a:rPr sz="1700" kern="0" spc="-60" dirty="0">
                  <a:solidFill>
                    <a:srgbClr val="78D4C8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700" kern="0" spc="180" dirty="0">
                  <a:solidFill>
                    <a:srgbClr val="78D4C8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（上</a:t>
              </a:r>
              <a:r>
                <a:rPr sz="1700" kern="0" spc="-110" dirty="0">
                  <a:solidFill>
                    <a:srgbClr val="78D4C8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180" dirty="0">
                  <a:solidFill>
                    <a:srgbClr val="78D4C8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下</a:t>
              </a:r>
              <a:r>
                <a:rPr sz="1700" kern="0" spc="-110" dirty="0">
                  <a:solidFill>
                    <a:srgbClr val="78D4C8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180" dirty="0">
                  <a:solidFill>
                    <a:srgbClr val="78D4C8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文</a:t>
              </a:r>
              <a:r>
                <a:rPr sz="1700" kern="0" spc="-110" dirty="0">
                  <a:solidFill>
                    <a:srgbClr val="78D4C8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180" dirty="0">
                  <a:solidFill>
                    <a:srgbClr val="78D4C8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82" name="group 82"/>
          <p:cNvGrpSpPr/>
          <p:nvPr/>
        </p:nvGrpSpPr>
        <p:grpSpPr>
          <a:xfrm rot="21600000">
            <a:off x="1154544" y="4734242"/>
            <a:ext cx="4735284" cy="701674"/>
            <a:chOff x="0" y="0"/>
            <a:chExt cx="4735284" cy="701674"/>
          </a:xfrm>
        </p:grpSpPr>
        <p:pic>
          <p:nvPicPr>
            <p:cNvPr id="542" name="picture 5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4735284" cy="701674"/>
            </a:xfrm>
            <a:prstGeom prst="rect">
              <a:avLst/>
            </a:prstGeom>
          </p:spPr>
        </p:pic>
        <p:sp>
          <p:nvSpPr>
            <p:cNvPr id="544" name="textbox 544"/>
            <p:cNvSpPr/>
            <p:nvPr/>
          </p:nvSpPr>
          <p:spPr>
            <a:xfrm>
              <a:off x="-12700" y="-12700"/>
              <a:ext cx="4761229" cy="72390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6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7778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545465" algn="l" rtl="0" eaLnBrk="0">
                <a:lnSpc>
                  <a:spcPct val="91000"/>
                </a:lnSpc>
                <a:tabLst/>
              </a:pPr>
              <a:r>
                <a:rPr sz="2000" kern="0" spc="0" dirty="0">
                  <a:solidFill>
                    <a:srgbClr val="0070C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Sy</a:t>
              </a:r>
              <a:r>
                <a:rPr sz="2000" kern="0" spc="-120" dirty="0">
                  <a:solidFill>
                    <a:srgbClr val="0070C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2000" kern="0" spc="0" dirty="0">
                  <a:solidFill>
                    <a:srgbClr val="0070C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nth</a:t>
              </a:r>
              <a:r>
                <a:rPr sz="2000" kern="0" spc="-170" dirty="0">
                  <a:solidFill>
                    <a:srgbClr val="0070C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2000" kern="0" spc="0" dirty="0">
                  <a:solidFill>
                    <a:srgbClr val="0070C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e</a:t>
              </a:r>
              <a:r>
                <a:rPr sz="2000" kern="0" spc="-180" dirty="0">
                  <a:solidFill>
                    <a:srgbClr val="0070C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2000" kern="0" spc="0" dirty="0">
                  <a:solidFill>
                    <a:srgbClr val="0070C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s</a:t>
              </a:r>
              <a:r>
                <a:rPr sz="2000" kern="0" spc="-130" dirty="0">
                  <a:solidFill>
                    <a:srgbClr val="0070C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2000" kern="0" spc="0" dirty="0">
                  <a:solidFill>
                    <a:srgbClr val="0070C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i</a:t>
              </a:r>
              <a:r>
                <a:rPr sz="2000" kern="0" spc="-170" dirty="0">
                  <a:solidFill>
                    <a:srgbClr val="0070C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2000" kern="0" spc="0" dirty="0">
                  <a:solidFill>
                    <a:srgbClr val="0070C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s</a:t>
              </a:r>
              <a:r>
                <a:rPr sz="2000" kern="0" spc="-230" dirty="0">
                  <a:solidFill>
                    <a:srgbClr val="0070C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2000" kern="0" spc="90" dirty="0">
                  <a:solidFill>
                    <a:srgbClr val="0070C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（综</a:t>
              </a:r>
              <a:r>
                <a:rPr sz="2000" kern="0" spc="-250" dirty="0">
                  <a:solidFill>
                    <a:srgbClr val="0070C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2000" kern="0" spc="90" dirty="0">
                  <a:solidFill>
                    <a:srgbClr val="0070C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合</a:t>
              </a:r>
              <a:r>
                <a:rPr sz="2000" kern="0" spc="-210" dirty="0">
                  <a:solidFill>
                    <a:srgbClr val="0070C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2000" kern="0" spc="90" dirty="0">
                  <a:solidFill>
                    <a:srgbClr val="0070C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</a:t>
              </a:r>
              <a:endParaRPr sz="20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pic>
        <p:nvPicPr>
          <p:cNvPr id="546" name="picture 5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47564" y="2614295"/>
            <a:ext cx="2950210" cy="2950209"/>
          </a:xfrm>
          <a:prstGeom prst="rect">
            <a:avLst/>
          </a:prstGeom>
        </p:spPr>
      </p:pic>
      <p:grpSp>
        <p:nvGrpSpPr>
          <p:cNvPr id="84" name="group 84"/>
          <p:cNvGrpSpPr/>
          <p:nvPr/>
        </p:nvGrpSpPr>
        <p:grpSpPr>
          <a:xfrm rot="21600000">
            <a:off x="1603489" y="2504757"/>
            <a:ext cx="3667214" cy="702945"/>
            <a:chOff x="0" y="0"/>
            <a:chExt cx="3667214" cy="702945"/>
          </a:xfrm>
        </p:grpSpPr>
        <p:pic>
          <p:nvPicPr>
            <p:cNvPr id="548" name="picture 54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3667214" cy="702945"/>
            </a:xfrm>
            <a:prstGeom prst="rect">
              <a:avLst/>
            </a:prstGeom>
          </p:spPr>
        </p:pic>
        <p:sp>
          <p:nvSpPr>
            <p:cNvPr id="550" name="textbox 550"/>
            <p:cNvSpPr/>
            <p:nvPr/>
          </p:nvSpPr>
          <p:spPr>
            <a:xfrm>
              <a:off x="-12700" y="-12700"/>
              <a:ext cx="3693159" cy="72898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4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337184" algn="l" rtl="0" eaLnBrk="0">
                <a:lnSpc>
                  <a:spcPts val="2282"/>
                </a:lnSpc>
                <a:spcBef>
                  <a:spcPts val="3"/>
                </a:spcBef>
                <a:tabLst/>
              </a:pPr>
              <a:r>
                <a:rPr sz="1700" kern="0" spc="0" dirty="0">
                  <a:solidFill>
                    <a:srgbClr val="A4CC89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R</a:t>
              </a:r>
              <a:r>
                <a:rPr sz="1700" kern="0" spc="-90" dirty="0">
                  <a:solidFill>
                    <a:srgbClr val="A4CC89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0" dirty="0">
                  <a:solidFill>
                    <a:srgbClr val="A4CC89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efi</a:t>
              </a:r>
              <a:r>
                <a:rPr sz="1700" kern="0" spc="-90" dirty="0">
                  <a:solidFill>
                    <a:srgbClr val="A4CC89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0" dirty="0">
                  <a:solidFill>
                    <a:srgbClr val="A4CC89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n</a:t>
              </a:r>
              <a:r>
                <a:rPr sz="1700" kern="0" spc="-120" dirty="0">
                  <a:solidFill>
                    <a:srgbClr val="A4CC89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0" dirty="0">
                  <a:solidFill>
                    <a:srgbClr val="A4CC89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e</a:t>
              </a:r>
              <a:r>
                <a:rPr sz="1700" kern="0" spc="-90" dirty="0">
                  <a:solidFill>
                    <a:srgbClr val="A4CC89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0" dirty="0">
                  <a:solidFill>
                    <a:srgbClr val="A4CC89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m</a:t>
              </a:r>
              <a:r>
                <a:rPr sz="1700" kern="0" spc="-120" dirty="0">
                  <a:solidFill>
                    <a:srgbClr val="A4CC89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0" dirty="0">
                  <a:solidFill>
                    <a:srgbClr val="A4CC89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e</a:t>
              </a:r>
              <a:r>
                <a:rPr sz="1700" kern="0" spc="-90" dirty="0">
                  <a:solidFill>
                    <a:srgbClr val="A4CC89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0" dirty="0">
                  <a:solidFill>
                    <a:srgbClr val="A4CC89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nt</a:t>
              </a:r>
              <a:r>
                <a:rPr sz="1700" kern="0" spc="-260" dirty="0">
                  <a:solidFill>
                    <a:srgbClr val="A4CC89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80" dirty="0">
                  <a:solidFill>
                    <a:srgbClr val="A4CC89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</a:t>
              </a:r>
              <a:r>
                <a:rPr sz="1700" kern="0" spc="240" dirty="0">
                  <a:solidFill>
                    <a:srgbClr val="A4CC89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80" dirty="0">
                  <a:solidFill>
                    <a:srgbClr val="A4CC89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优</a:t>
              </a:r>
              <a:r>
                <a:rPr sz="1700" kern="0" spc="-140" dirty="0">
                  <a:solidFill>
                    <a:srgbClr val="A4CC89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80" dirty="0">
                  <a:solidFill>
                    <a:srgbClr val="A4CC89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化 ）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552" name="textbox 552"/>
          <p:cNvSpPr/>
          <p:nvPr/>
        </p:nvSpPr>
        <p:spPr>
          <a:xfrm>
            <a:off x="1567611" y="5680608"/>
            <a:ext cx="8975725" cy="2800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32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8000"/>
              </a:lnSpc>
              <a:tabLst/>
            </a:pPr>
            <a:r>
              <a:rPr sz="1700" kern="0" spc="200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整合所有输出</a:t>
            </a:r>
            <a:r>
              <a:rPr sz="1700" kern="0" spc="-240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200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700" kern="0" spc="-220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200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形成最终成果</a:t>
            </a:r>
            <a:r>
              <a:rPr sz="1700" kern="0" spc="10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</a:t>
            </a:r>
            <a:r>
              <a:rPr sz="1700" kern="0" spc="0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                                           </a:t>
            </a:r>
            <a:r>
              <a:rPr sz="1700" kern="0" spc="200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给出具体的指示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554" name="textbox 554"/>
          <p:cNvSpPr/>
          <p:nvPr/>
        </p:nvSpPr>
        <p:spPr>
          <a:xfrm>
            <a:off x="1433753" y="3470630"/>
            <a:ext cx="2971164" cy="2628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31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2000"/>
              </a:lnSpc>
              <a:tabLst/>
            </a:pPr>
            <a:r>
              <a:rPr sz="1700" kern="0" spc="230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对初步输出进行修改和完善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556" name="textbox 556"/>
          <p:cNvSpPr/>
          <p:nvPr/>
        </p:nvSpPr>
        <p:spPr>
          <a:xfrm>
            <a:off x="8102244" y="3471773"/>
            <a:ext cx="2724150" cy="2603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42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0000"/>
              </a:lnSpc>
              <a:tabLst/>
            </a:pPr>
            <a:r>
              <a:rPr sz="1700" kern="0" spc="230" dirty="0">
                <a:solidFill>
                  <a:srgbClr val="4040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提供背景信息和任务概述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picture 5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3444" y="2299716"/>
            <a:ext cx="7776971" cy="2205227"/>
          </a:xfrm>
          <a:prstGeom prst="rect">
            <a:avLst/>
          </a:prstGeom>
        </p:spPr>
      </p:pic>
      <p:sp>
        <p:nvSpPr>
          <p:cNvPr id="560" name="textbox 560"/>
          <p:cNvSpPr/>
          <p:nvPr/>
        </p:nvSpPr>
        <p:spPr>
          <a:xfrm>
            <a:off x="379583" y="320059"/>
            <a:ext cx="11118850" cy="15728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3900" b="1" kern="0" spc="37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任务分解的提示语链设计步骤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267970" indent="-1270" algn="l" rtl="0" eaLnBrk="0">
              <a:lnSpc>
                <a:spcPct val="124000"/>
              </a:lnSpc>
              <a:spcBef>
                <a:spcPts val="2"/>
              </a:spcBef>
              <a:tabLst/>
            </a:pP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任务分解的概念源于问题解决理论和系统工程学</a:t>
            </a:r>
            <a:r>
              <a:rPr sz="1700" kern="0" spc="-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。将任务分解应用于提示语设计，</a:t>
            </a:r>
            <a:r>
              <a:rPr sz="1700" kern="0" spc="-3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实际上是在模拟人类处理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复杂问题的方式</a:t>
            </a:r>
            <a:r>
              <a:rPr sz="1700" kern="0" spc="-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。这种方法主要基于分而治之原则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、层级结构理论以及认知负荷理论作为其理论基础</a:t>
            </a:r>
            <a:r>
              <a:rPr sz="1700" kern="0" spc="-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562" name="picture 5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087538" y="2569657"/>
            <a:ext cx="3562041" cy="1878852"/>
          </a:xfrm>
          <a:prstGeom prst="rect">
            <a:avLst/>
          </a:prstGeom>
        </p:spPr>
      </p:pic>
      <p:grpSp>
        <p:nvGrpSpPr>
          <p:cNvPr id="86" name="group 86"/>
          <p:cNvGrpSpPr/>
          <p:nvPr/>
        </p:nvGrpSpPr>
        <p:grpSpPr>
          <a:xfrm rot="21600000">
            <a:off x="10560684" y="5421629"/>
            <a:ext cx="1332230" cy="888364"/>
            <a:chOff x="0" y="0"/>
            <a:chExt cx="1332230" cy="888364"/>
          </a:xfrm>
        </p:grpSpPr>
        <p:pic>
          <p:nvPicPr>
            <p:cNvPr id="564" name="picture 56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1332230" cy="888364"/>
            </a:xfrm>
            <a:prstGeom prst="rect">
              <a:avLst/>
            </a:prstGeom>
          </p:spPr>
        </p:pic>
        <p:sp>
          <p:nvSpPr>
            <p:cNvPr id="566" name="textbox 566"/>
            <p:cNvSpPr/>
            <p:nvPr/>
          </p:nvSpPr>
          <p:spPr>
            <a:xfrm>
              <a:off x="-12700" y="-12700"/>
              <a:ext cx="1358264" cy="93598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8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230504" indent="-3175" algn="l" rtl="0" eaLnBrk="0">
                <a:lnSpc>
                  <a:spcPct val="98000"/>
                </a:lnSpc>
                <a:spcBef>
                  <a:spcPts val="2"/>
                </a:spcBef>
                <a:tabLst/>
              </a:pP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加入反馈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</a:t>
              </a: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调整机制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88" name="group 88"/>
          <p:cNvGrpSpPr/>
          <p:nvPr/>
        </p:nvGrpSpPr>
        <p:grpSpPr>
          <a:xfrm rot="21600000">
            <a:off x="3693159" y="5430520"/>
            <a:ext cx="1332230" cy="871854"/>
            <a:chOff x="0" y="0"/>
            <a:chExt cx="1332230" cy="871854"/>
          </a:xfrm>
        </p:grpSpPr>
        <p:pic>
          <p:nvPicPr>
            <p:cNvPr id="568" name="picture 56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1332230" cy="871854"/>
            </a:xfrm>
            <a:prstGeom prst="rect">
              <a:avLst/>
            </a:prstGeom>
          </p:spPr>
        </p:pic>
        <p:sp>
          <p:nvSpPr>
            <p:cNvPr id="570" name="textbox 570"/>
            <p:cNvSpPr/>
            <p:nvPr/>
          </p:nvSpPr>
          <p:spPr>
            <a:xfrm>
              <a:off x="-12700" y="-12700"/>
              <a:ext cx="1358264" cy="91884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572134" indent="-343534" algn="l" rtl="0" eaLnBrk="0">
                <a:lnSpc>
                  <a:spcPct val="98000"/>
                </a:lnSpc>
                <a:spcBef>
                  <a:spcPts val="1"/>
                </a:spcBef>
                <a:tabLst/>
              </a:pP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细化子任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</a:t>
              </a:r>
              <a:r>
                <a:rPr sz="1700" kern="0" spc="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务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90" name="group 90"/>
          <p:cNvGrpSpPr/>
          <p:nvPr/>
        </p:nvGrpSpPr>
        <p:grpSpPr>
          <a:xfrm rot="21600000">
            <a:off x="1983105" y="5431790"/>
            <a:ext cx="1332229" cy="864234"/>
            <a:chOff x="0" y="0"/>
            <a:chExt cx="1332229" cy="864234"/>
          </a:xfrm>
        </p:grpSpPr>
        <p:pic>
          <p:nvPicPr>
            <p:cNvPr id="572" name="picture 57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1332229" cy="864234"/>
            </a:xfrm>
            <a:prstGeom prst="rect">
              <a:avLst/>
            </a:prstGeom>
          </p:spPr>
        </p:pic>
        <p:sp>
          <p:nvSpPr>
            <p:cNvPr id="574" name="textbox 574"/>
            <p:cNvSpPr/>
            <p:nvPr/>
          </p:nvSpPr>
          <p:spPr>
            <a:xfrm>
              <a:off x="-12700" y="-12700"/>
              <a:ext cx="1357630" cy="9112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9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7283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455930" indent="-225425" algn="l" rtl="0" eaLnBrk="0">
                <a:lnSpc>
                  <a:spcPct val="98000"/>
                </a:lnSpc>
                <a:tabLst/>
              </a:pP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识别主要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</a:t>
              </a:r>
              <a:r>
                <a:rPr sz="1700" kern="0" spc="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任务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92" name="group 92"/>
          <p:cNvGrpSpPr/>
          <p:nvPr/>
        </p:nvGrpSpPr>
        <p:grpSpPr>
          <a:xfrm rot="21600000">
            <a:off x="291464" y="5445125"/>
            <a:ext cx="1331595" cy="850265"/>
            <a:chOff x="0" y="0"/>
            <a:chExt cx="1331595" cy="850265"/>
          </a:xfrm>
        </p:grpSpPr>
        <p:pic>
          <p:nvPicPr>
            <p:cNvPr id="576" name="picture 57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1331595" cy="850265"/>
            </a:xfrm>
            <a:prstGeom prst="rect">
              <a:avLst/>
            </a:prstGeom>
          </p:spPr>
        </p:pic>
        <p:sp>
          <p:nvSpPr>
            <p:cNvPr id="578" name="textbox 578"/>
            <p:cNvSpPr/>
            <p:nvPr/>
          </p:nvSpPr>
          <p:spPr>
            <a:xfrm>
              <a:off x="-12700" y="-12700"/>
              <a:ext cx="1357630" cy="90106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3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9254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487044" indent="-243204" algn="l" rtl="0" eaLnBrk="0">
                <a:lnSpc>
                  <a:spcPct val="99000"/>
                </a:lnSpc>
                <a:tabLst/>
              </a:pPr>
              <a:r>
                <a:rPr sz="1700" kern="0" spc="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明确总体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</a:t>
              </a:r>
              <a:r>
                <a:rPr sz="17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目标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94" name="group 94"/>
          <p:cNvGrpSpPr/>
          <p:nvPr/>
        </p:nvGrpSpPr>
        <p:grpSpPr>
          <a:xfrm rot="21600000">
            <a:off x="7095490" y="5439409"/>
            <a:ext cx="1297304" cy="871220"/>
            <a:chOff x="0" y="0"/>
            <a:chExt cx="1297304" cy="871220"/>
          </a:xfrm>
        </p:grpSpPr>
        <p:pic>
          <p:nvPicPr>
            <p:cNvPr id="580" name="picture 58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0" y="0"/>
              <a:ext cx="1297304" cy="871220"/>
            </a:xfrm>
            <a:prstGeom prst="rect">
              <a:avLst/>
            </a:prstGeom>
          </p:spPr>
        </p:pic>
        <p:sp>
          <p:nvSpPr>
            <p:cNvPr id="582" name="textbox 582"/>
            <p:cNvSpPr/>
            <p:nvPr/>
          </p:nvSpPr>
          <p:spPr>
            <a:xfrm>
              <a:off x="-12700" y="-12700"/>
              <a:ext cx="1322705" cy="92011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9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324484" indent="-111125" algn="l" rtl="0" eaLnBrk="0">
                <a:lnSpc>
                  <a:spcPct val="99000"/>
                </a:lnSpc>
                <a:spcBef>
                  <a:spcPts val="5"/>
                </a:spcBef>
                <a:tabLst/>
              </a:pP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设计对应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</a:t>
              </a: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提示语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96" name="group 96"/>
          <p:cNvGrpSpPr/>
          <p:nvPr/>
        </p:nvGrpSpPr>
        <p:grpSpPr>
          <a:xfrm rot="21600000">
            <a:off x="8828404" y="5439409"/>
            <a:ext cx="1296670" cy="869950"/>
            <a:chOff x="0" y="0"/>
            <a:chExt cx="1296670" cy="869950"/>
          </a:xfrm>
        </p:grpSpPr>
        <p:pic>
          <p:nvPicPr>
            <p:cNvPr id="584" name="picture 58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0" y="0"/>
              <a:ext cx="1296670" cy="869950"/>
            </a:xfrm>
            <a:prstGeom prst="rect">
              <a:avLst/>
            </a:prstGeom>
          </p:spPr>
        </p:pic>
        <p:sp>
          <p:nvSpPr>
            <p:cNvPr id="586" name="textbox 586"/>
            <p:cNvSpPr/>
            <p:nvPr/>
          </p:nvSpPr>
          <p:spPr>
            <a:xfrm>
              <a:off x="-12700" y="-12700"/>
              <a:ext cx="1322705" cy="91948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340995" indent="-132079" algn="l" rtl="0" eaLnBrk="0">
                <a:lnSpc>
                  <a:spcPct val="98000"/>
                </a:lnSpc>
                <a:spcBef>
                  <a:spcPts val="2"/>
                </a:spcBef>
                <a:tabLst/>
              </a:pP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建立任务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</a:t>
              </a:r>
              <a:r>
                <a:rPr sz="1700" kern="0" spc="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间联系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98" name="group 98"/>
          <p:cNvGrpSpPr/>
          <p:nvPr/>
        </p:nvGrpSpPr>
        <p:grpSpPr>
          <a:xfrm rot="21600000">
            <a:off x="5423534" y="5445125"/>
            <a:ext cx="1296669" cy="864869"/>
            <a:chOff x="0" y="0"/>
            <a:chExt cx="1296669" cy="864869"/>
          </a:xfrm>
        </p:grpSpPr>
        <p:pic>
          <p:nvPicPr>
            <p:cNvPr id="588" name="picture 58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600000">
              <a:off x="0" y="0"/>
              <a:ext cx="1296669" cy="864869"/>
            </a:xfrm>
            <a:prstGeom prst="rect">
              <a:avLst/>
            </a:prstGeom>
          </p:spPr>
        </p:pic>
        <p:sp>
          <p:nvSpPr>
            <p:cNvPr id="590" name="textbox 590"/>
            <p:cNvSpPr/>
            <p:nvPr/>
          </p:nvSpPr>
          <p:spPr>
            <a:xfrm>
              <a:off x="-12700" y="-12700"/>
              <a:ext cx="1322069" cy="91186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9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7454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554355" indent="-342265" algn="l" rtl="0" eaLnBrk="0">
                <a:lnSpc>
                  <a:spcPct val="98000"/>
                </a:lnSpc>
                <a:tabLst/>
              </a:pP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定义微任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</a:t>
              </a:r>
              <a:r>
                <a:rPr sz="1700" kern="0" spc="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务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592" name="textbox 592"/>
          <p:cNvSpPr/>
          <p:nvPr/>
        </p:nvSpPr>
        <p:spPr>
          <a:xfrm>
            <a:off x="636346" y="4830343"/>
            <a:ext cx="4540884" cy="2616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42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1000"/>
              </a:lnSpc>
              <a:tabLst/>
            </a:pP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设计基于任务分解的提示语链涉及以下步骤：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594" name="path 594"/>
          <p:cNvSpPr/>
          <p:nvPr/>
        </p:nvSpPr>
        <p:spPr>
          <a:xfrm>
            <a:off x="6778752" y="5826252"/>
            <a:ext cx="275844" cy="97535"/>
          </a:xfrm>
          <a:custGeom>
            <a:avLst/>
            <a:gdLst/>
            <a:ahLst/>
            <a:cxnLst/>
            <a:rect l="0" t="0" r="0" b="0"/>
            <a:pathLst>
              <a:path w="434" h="153">
                <a:moveTo>
                  <a:pt x="0" y="38"/>
                </a:moveTo>
                <a:lnTo>
                  <a:pt x="357" y="38"/>
                </a:lnTo>
                <a:lnTo>
                  <a:pt x="357" y="0"/>
                </a:lnTo>
                <a:lnTo>
                  <a:pt x="434" y="76"/>
                </a:lnTo>
                <a:lnTo>
                  <a:pt x="357" y="153"/>
                </a:lnTo>
                <a:lnTo>
                  <a:pt x="357" y="115"/>
                </a:lnTo>
                <a:lnTo>
                  <a:pt x="0" y="115"/>
                </a:lnTo>
                <a:lnTo>
                  <a:pt x="0" y="38"/>
                </a:lnTo>
              </a:path>
            </a:pathLst>
          </a:cu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6" name="path 596"/>
          <p:cNvSpPr/>
          <p:nvPr/>
        </p:nvSpPr>
        <p:spPr>
          <a:xfrm>
            <a:off x="3375659" y="5826252"/>
            <a:ext cx="275844" cy="97535"/>
          </a:xfrm>
          <a:custGeom>
            <a:avLst/>
            <a:gdLst/>
            <a:ahLst/>
            <a:cxnLst/>
            <a:rect l="0" t="0" r="0" b="0"/>
            <a:pathLst>
              <a:path w="434" h="153">
                <a:moveTo>
                  <a:pt x="0" y="38"/>
                </a:moveTo>
                <a:lnTo>
                  <a:pt x="357" y="38"/>
                </a:lnTo>
                <a:lnTo>
                  <a:pt x="357" y="0"/>
                </a:lnTo>
                <a:lnTo>
                  <a:pt x="434" y="76"/>
                </a:lnTo>
                <a:lnTo>
                  <a:pt x="357" y="153"/>
                </a:lnTo>
                <a:lnTo>
                  <a:pt x="357" y="115"/>
                </a:lnTo>
                <a:lnTo>
                  <a:pt x="0" y="115"/>
                </a:lnTo>
                <a:lnTo>
                  <a:pt x="0" y="38"/>
                </a:lnTo>
              </a:path>
            </a:pathLst>
          </a:cu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8" name="path 598"/>
          <p:cNvSpPr/>
          <p:nvPr/>
        </p:nvSpPr>
        <p:spPr>
          <a:xfrm>
            <a:off x="8456676" y="5826252"/>
            <a:ext cx="275843" cy="97535"/>
          </a:xfrm>
          <a:custGeom>
            <a:avLst/>
            <a:gdLst/>
            <a:ahLst/>
            <a:cxnLst/>
            <a:rect l="0" t="0" r="0" b="0"/>
            <a:pathLst>
              <a:path w="434" h="153">
                <a:moveTo>
                  <a:pt x="0" y="38"/>
                </a:moveTo>
                <a:lnTo>
                  <a:pt x="357" y="38"/>
                </a:lnTo>
                <a:lnTo>
                  <a:pt x="357" y="0"/>
                </a:lnTo>
                <a:lnTo>
                  <a:pt x="434" y="76"/>
                </a:lnTo>
                <a:lnTo>
                  <a:pt x="357" y="153"/>
                </a:lnTo>
                <a:lnTo>
                  <a:pt x="357" y="115"/>
                </a:lnTo>
                <a:lnTo>
                  <a:pt x="0" y="115"/>
                </a:lnTo>
                <a:lnTo>
                  <a:pt x="0" y="38"/>
                </a:lnTo>
              </a:path>
            </a:pathLst>
          </a:cu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0" name="path 600"/>
          <p:cNvSpPr/>
          <p:nvPr/>
        </p:nvSpPr>
        <p:spPr>
          <a:xfrm>
            <a:off x="10186416" y="5826252"/>
            <a:ext cx="275843" cy="97535"/>
          </a:xfrm>
          <a:custGeom>
            <a:avLst/>
            <a:gdLst/>
            <a:ahLst/>
            <a:cxnLst/>
            <a:rect l="0" t="0" r="0" b="0"/>
            <a:pathLst>
              <a:path w="434" h="153">
                <a:moveTo>
                  <a:pt x="0" y="38"/>
                </a:moveTo>
                <a:lnTo>
                  <a:pt x="357" y="38"/>
                </a:lnTo>
                <a:lnTo>
                  <a:pt x="357" y="0"/>
                </a:lnTo>
                <a:lnTo>
                  <a:pt x="434" y="76"/>
                </a:lnTo>
                <a:lnTo>
                  <a:pt x="357" y="153"/>
                </a:lnTo>
                <a:lnTo>
                  <a:pt x="357" y="115"/>
                </a:lnTo>
                <a:lnTo>
                  <a:pt x="0" y="115"/>
                </a:lnTo>
                <a:lnTo>
                  <a:pt x="0" y="38"/>
                </a:lnTo>
              </a:path>
            </a:pathLst>
          </a:cu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2" name="path 602"/>
          <p:cNvSpPr/>
          <p:nvPr/>
        </p:nvSpPr>
        <p:spPr>
          <a:xfrm>
            <a:off x="1682495" y="5844540"/>
            <a:ext cx="275844" cy="97535"/>
          </a:xfrm>
          <a:custGeom>
            <a:avLst/>
            <a:gdLst/>
            <a:ahLst/>
            <a:cxnLst/>
            <a:rect l="0" t="0" r="0" b="0"/>
            <a:pathLst>
              <a:path w="434" h="153">
                <a:moveTo>
                  <a:pt x="0" y="38"/>
                </a:moveTo>
                <a:lnTo>
                  <a:pt x="357" y="38"/>
                </a:lnTo>
                <a:lnTo>
                  <a:pt x="357" y="0"/>
                </a:lnTo>
                <a:lnTo>
                  <a:pt x="434" y="76"/>
                </a:lnTo>
                <a:lnTo>
                  <a:pt x="357" y="153"/>
                </a:lnTo>
                <a:lnTo>
                  <a:pt x="357" y="115"/>
                </a:lnTo>
                <a:lnTo>
                  <a:pt x="0" y="115"/>
                </a:lnTo>
                <a:lnTo>
                  <a:pt x="0" y="38"/>
                </a:lnTo>
              </a:path>
            </a:pathLst>
          </a:cu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4" name="path 604"/>
          <p:cNvSpPr/>
          <p:nvPr/>
        </p:nvSpPr>
        <p:spPr>
          <a:xfrm>
            <a:off x="5077967" y="5844540"/>
            <a:ext cx="275844" cy="97535"/>
          </a:xfrm>
          <a:custGeom>
            <a:avLst/>
            <a:gdLst/>
            <a:ahLst/>
            <a:cxnLst/>
            <a:rect l="0" t="0" r="0" b="0"/>
            <a:pathLst>
              <a:path w="434" h="153">
                <a:moveTo>
                  <a:pt x="0" y="38"/>
                </a:moveTo>
                <a:lnTo>
                  <a:pt x="357" y="38"/>
                </a:lnTo>
                <a:lnTo>
                  <a:pt x="357" y="0"/>
                </a:lnTo>
                <a:lnTo>
                  <a:pt x="434" y="76"/>
                </a:lnTo>
                <a:lnTo>
                  <a:pt x="357" y="153"/>
                </a:lnTo>
                <a:lnTo>
                  <a:pt x="357" y="115"/>
                </a:lnTo>
                <a:lnTo>
                  <a:pt x="0" y="115"/>
                </a:lnTo>
                <a:lnTo>
                  <a:pt x="0" y="38"/>
                </a:lnTo>
              </a:path>
            </a:pathLst>
          </a:cu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30808" y="1652015"/>
            <a:ext cx="9447276" cy="5079491"/>
          </a:xfrm>
          <a:prstGeom prst="rect">
            <a:avLst/>
          </a:prstGeom>
        </p:spPr>
      </p:pic>
      <p:sp>
        <p:nvSpPr>
          <p:cNvPr id="16" name="textbox 16"/>
          <p:cNvSpPr/>
          <p:nvPr/>
        </p:nvSpPr>
        <p:spPr>
          <a:xfrm>
            <a:off x="400385" y="226704"/>
            <a:ext cx="11035030" cy="1120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065"/>
              </a:lnSpc>
              <a:tabLst/>
            </a:pPr>
            <a:r>
              <a:rPr sz="3900" b="1" kern="0" spc="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Deepseek</a:t>
            </a:r>
            <a:r>
              <a:rPr sz="3900" b="1" kern="0" spc="7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可以做什么？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2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805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9000"/>
              </a:lnSpc>
              <a:tabLst/>
            </a:pP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直接面向用户或者支持开发者，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提供智能对话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、文本生成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、语义理解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、计算推理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、代码生成补全等应用场景，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8" name="textbox 18"/>
          <p:cNvSpPr/>
          <p:nvPr/>
        </p:nvSpPr>
        <p:spPr>
          <a:xfrm>
            <a:off x="493699" y="1396898"/>
            <a:ext cx="9842500" cy="2794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17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8000"/>
              </a:lnSpc>
              <a:tabLst/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支持联网搜索与深度思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考模式，</a:t>
            </a:r>
            <a:r>
              <a:rPr sz="1700" kern="0" spc="-2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同时支持文件上传，</a:t>
            </a:r>
            <a:r>
              <a:rPr sz="1700" kern="0" spc="-3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能够扫描读取各类文件及图片中的文字内容</a:t>
            </a:r>
            <a:r>
              <a:rPr sz="1700" kern="0" spc="-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6" name="table 606"/>
          <p:cNvGraphicFramePr>
            <a:graphicFrameLocks noGrp="1"/>
          </p:cNvGraphicFramePr>
          <p:nvPr/>
        </p:nvGraphicFramePr>
        <p:xfrm>
          <a:off x="401002" y="2219642"/>
          <a:ext cx="5956300" cy="4103370"/>
        </p:xfrm>
        <a:graphic>
          <a:graphicData uri="http://schemas.openxmlformats.org/drawingml/2006/table">
            <a:tbl>
              <a:tblPr/>
              <a:tblGrid>
                <a:gridCol w="5956300"/>
              </a:tblGrid>
              <a:tr h="41001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91159" indent="-283209" algn="l" rtl="0" eaLnBrk="0">
                        <a:lnSpc>
                          <a:spcPct val="12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7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   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Segmentation</a:t>
                      </a:r>
                      <a:r>
                        <a:rPr sz="17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（分割</a:t>
                      </a:r>
                      <a:r>
                        <a:rPr sz="17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</a:t>
                      </a:r>
                      <a:r>
                        <a:rPr sz="1700" kern="0" spc="-2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700" kern="0" spc="-3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将大任务分为独立但相关的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</a:t>
                      </a:r>
                      <a:r>
                        <a:rPr sz="17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部分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388620" indent="-280670" algn="l" rtl="0" eaLnBrk="0">
                        <a:lnSpc>
                          <a:spcPct val="122000"/>
                        </a:lnSpc>
                        <a:spcBef>
                          <a:spcPts val="623"/>
                        </a:spcBef>
                        <a:tabLst/>
                      </a:pPr>
                      <a:r>
                        <a:rPr sz="17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   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Priorit</a:t>
                      </a:r>
                      <a:r>
                        <a:rPr sz="1700" kern="0" spc="-3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ization</a:t>
                      </a:r>
                      <a:r>
                        <a:rPr sz="17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（优先级</a:t>
                      </a:r>
                      <a:r>
                        <a:rPr sz="17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</a:t>
                      </a:r>
                      <a:r>
                        <a:rPr sz="17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7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确定子任务的重要性和执</a:t>
                      </a:r>
                      <a:r>
                        <a:rPr sz="17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行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顺序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7950" algn="l" rtl="0" eaLnBrk="0">
                        <a:lnSpc>
                          <a:spcPts val="2410"/>
                        </a:lnSpc>
                        <a:spcBef>
                          <a:spcPts val="619"/>
                        </a:spcBef>
                        <a:tabLst/>
                      </a:pPr>
                      <a:r>
                        <a:rPr sz="17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   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Elaboration</a:t>
                      </a:r>
                      <a:r>
                        <a:rPr sz="17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（细化</a:t>
                      </a:r>
                      <a:r>
                        <a:rPr sz="17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</a:t>
                      </a:r>
                      <a:r>
                        <a:rPr sz="17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7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深入探</a:t>
                      </a:r>
                      <a:r>
                        <a:rPr sz="17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讨每个子任务的细节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7950" algn="l" rtl="0" eaLnBrk="0">
                        <a:lnSpc>
                          <a:spcPts val="2410"/>
                        </a:lnSpc>
                        <a:spcBef>
                          <a:spcPts val="395"/>
                        </a:spcBef>
                        <a:tabLst/>
                      </a:pPr>
                      <a:r>
                        <a:rPr sz="17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   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Connection</a:t>
                      </a:r>
                      <a:r>
                        <a:rPr sz="17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（连接</a:t>
                      </a:r>
                      <a:r>
                        <a:rPr sz="17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</a:t>
                      </a:r>
                      <a:r>
                        <a:rPr sz="1700" kern="0" spc="-3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700" kern="0" spc="-3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建立子任务之</a:t>
                      </a:r>
                      <a:r>
                        <a:rPr sz="17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间的逻辑关联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5129" indent="-297179" algn="l" rtl="0" eaLnBrk="0">
                        <a:lnSpc>
                          <a:spcPct val="123000"/>
                        </a:lnSpc>
                        <a:spcBef>
                          <a:spcPts val="376"/>
                        </a:spcBef>
                        <a:tabLst/>
                      </a:pPr>
                      <a:r>
                        <a:rPr sz="1700" kern="0" spc="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   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Temporal</a:t>
                      </a:r>
                      <a:r>
                        <a:rPr sz="1700" kern="0" spc="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Arrangement</a:t>
                      </a:r>
                      <a:r>
                        <a:rPr sz="1700" kern="0" spc="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（时序安排</a:t>
                      </a: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</a:t>
                      </a:r>
                      <a:r>
                        <a:rPr sz="1700" kern="0" spc="-2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700" kern="0" spc="-3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考虑任务的时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</a:t>
                      </a:r>
                      <a:r>
                        <a:rPr sz="17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间维度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389254" indent="-281304" algn="l" rtl="0" eaLnBrk="0">
                        <a:lnSpc>
                          <a:spcPct val="123000"/>
                        </a:lnSpc>
                        <a:spcBef>
                          <a:spcPts val="594"/>
                        </a:spcBef>
                        <a:tabLst/>
                      </a:pPr>
                      <a:r>
                        <a:rPr sz="17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   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Resource</a:t>
                      </a:r>
                      <a:r>
                        <a:rPr sz="17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Allocation</a:t>
                      </a:r>
                      <a:r>
                        <a:rPr sz="17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（资源分</a:t>
                      </a:r>
                      <a:r>
                        <a:rPr sz="17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配</a:t>
                      </a:r>
                      <a:r>
                        <a:rPr sz="17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</a:t>
                      </a:r>
                      <a:r>
                        <a:rPr sz="1700" kern="0" spc="-3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7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为每个子任务分配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适当的注意力资源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ts val="241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7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   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Adaptation</a:t>
                      </a:r>
                      <a:r>
                        <a:rPr sz="17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（适应</a:t>
                      </a:r>
                      <a:r>
                        <a:rPr sz="17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</a:t>
                      </a:r>
                      <a:r>
                        <a:rPr sz="1700" kern="0" spc="-3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700" kern="0" spc="-3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根据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7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反馈动态调整任务结构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618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18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18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18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8" name="table 608"/>
          <p:cNvGraphicFramePr>
            <a:graphicFrameLocks noGrp="1"/>
          </p:cNvGraphicFramePr>
          <p:nvPr/>
        </p:nvGraphicFramePr>
        <p:xfrm>
          <a:off x="6621780" y="2275205"/>
          <a:ext cx="5130800" cy="4048125"/>
        </p:xfrm>
        <a:graphic>
          <a:graphicData uri="http://schemas.openxmlformats.org/drawingml/2006/table">
            <a:tbl>
              <a:tblPr/>
              <a:tblGrid>
                <a:gridCol w="5130800"/>
              </a:tblGrid>
              <a:tr h="4044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43865" indent="-330200" algn="l" rtl="0" eaLnBrk="0">
                        <a:lnSpc>
                          <a:spcPct val="122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1.     分割提示：</a:t>
                      </a:r>
                      <a:r>
                        <a:rPr sz="12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“将[总任务描述]分解为3—5个主要组成部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分，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确保每个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部分都是相对独立但与整体目标相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关的。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40690" indent="-339725" algn="l" rtl="0" eaLnBrk="0">
                        <a:lnSpc>
                          <a:spcPct val="122000"/>
                        </a:lnSpc>
                        <a:spcBef>
                          <a:spcPts val="882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2.     优先级提示：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“对上述分解的任务进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行优先级排序，</a:t>
                      </a:r>
                      <a:r>
                        <a:rPr sz="12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考虑它们对总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 </a:t>
                      </a:r>
                      <a:r>
                        <a:rPr sz="12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体目标的重要性和逻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辑顺序。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40690" indent="-339090" algn="l" rtl="0" eaLnBrk="0">
                        <a:lnSpc>
                          <a:spcPct val="121000"/>
                        </a:lnSpc>
                        <a:spcBef>
                          <a:spcPts val="914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3.     细化提示：</a:t>
                      </a:r>
                      <a:r>
                        <a:rPr sz="12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“选择优先级最高的子任务，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将其进一步细化为2—3个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具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2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体的行动项或小目标。</a:t>
                      </a:r>
                      <a:r>
                        <a:rPr sz="12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46405" indent="-349250" algn="l" rtl="0" eaLnBrk="0">
                        <a:lnSpc>
                          <a:spcPct val="122000"/>
                        </a:lnSpc>
                        <a:spcBef>
                          <a:spcPts val="893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4.     连接提示：</a:t>
                      </a:r>
                      <a:r>
                        <a:rPr sz="12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“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分析各个子任务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之间的关系，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确定它们如何相互支持和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影响，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以及如何共同推进总体目标的实现。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58469" indent="-354965" algn="l" rtl="0" eaLnBrk="0">
                        <a:lnSpc>
                          <a:spcPct val="122000"/>
                        </a:lnSpc>
                        <a:spcBef>
                          <a:spcPts val="889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5.     时序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提示：</a:t>
                      </a:r>
                      <a:r>
                        <a:rPr sz="12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“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为每个子任务制定一个粗略的时间表，</a:t>
                      </a:r>
                      <a:r>
                        <a:rPr sz="12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考虑它们的依赖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关系和完成所需的相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对时间。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48309" indent="-348615" algn="l" rtl="0" eaLnBrk="0">
                        <a:lnSpc>
                          <a:spcPct val="121000"/>
                        </a:lnSpc>
                        <a:spcBef>
                          <a:spcPts val="906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6.     资源分配提示：</a:t>
                      </a:r>
                      <a:r>
                        <a:rPr sz="12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“评估每个子任务的复杂度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</a:t>
                      </a:r>
                      <a:r>
                        <a:rPr sz="12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分配1—10的'注意力分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数'，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指导在执行过程中如何分配计算资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源。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45134" indent="-338454" algn="l" rtl="0" eaLnBrk="0">
                        <a:lnSpc>
                          <a:spcPct val="12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7.     适应提示：</a:t>
                      </a:r>
                      <a:r>
                        <a:rPr sz="12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“在执行每个子任务后，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评估其输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出质量和对总体目标的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贡献，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必要时调整后续任务的优先级或内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容。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0" name="textbox 610"/>
          <p:cNvSpPr/>
          <p:nvPr/>
        </p:nvSpPr>
        <p:spPr>
          <a:xfrm>
            <a:off x="382120" y="323611"/>
            <a:ext cx="11116309" cy="18065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93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3900" b="1" kern="0" spc="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SPECTRA</a:t>
            </a:r>
            <a:r>
              <a:rPr sz="3900" b="1" kern="0" spc="75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任务分解模型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262254" indent="8254" algn="l" rtl="0" eaLnBrk="0">
              <a:lnSpc>
                <a:spcPct val="125000"/>
              </a:lnSpc>
              <a:spcBef>
                <a:spcPts val="512"/>
              </a:spcBef>
              <a:tabLst/>
            </a:pPr>
            <a:r>
              <a:rPr sz="1700" kern="0" spc="2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为了更有效地进行任务</a:t>
            </a:r>
            <a:r>
              <a:rPr sz="1700" kern="0" spc="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分解，</a:t>
            </a:r>
            <a:r>
              <a:rPr sz="1700" kern="0" spc="-3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可以采用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SPECTRA</a:t>
            </a:r>
            <a:r>
              <a:rPr sz="1700" kern="0" spc="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模型（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Systematic</a:t>
            </a:r>
            <a:r>
              <a:rPr sz="1700" kern="0" spc="2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Partitioning</a:t>
            </a:r>
            <a:r>
              <a:rPr sz="1700" kern="0" spc="2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1700" kern="0" spc="2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Enhanced</a:t>
            </a:r>
            <a:r>
              <a:rPr sz="1700" kern="0" spc="2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Cognitive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Task</a:t>
            </a:r>
            <a:r>
              <a:rPr sz="17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Resolution in AI</a:t>
            </a:r>
            <a:r>
              <a:rPr sz="1700" kern="0" spc="-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kern="0" spc="-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）：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6571615" algn="l" rtl="0" eaLnBrk="0">
              <a:lnSpc>
                <a:spcPct val="86000"/>
              </a:lnSpc>
              <a:spcBef>
                <a:spcPts val="12"/>
              </a:spcBef>
              <a:tabLst/>
            </a:pPr>
            <a:r>
              <a:rPr sz="1700" b="1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基于</a:t>
            </a: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SPECTRA</a:t>
            </a:r>
            <a:r>
              <a:rPr sz="1700" b="1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模型的提示语链设技巧：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textbox 612"/>
          <p:cNvSpPr/>
          <p:nvPr/>
        </p:nvSpPr>
        <p:spPr>
          <a:xfrm>
            <a:off x="387193" y="320059"/>
            <a:ext cx="11254105" cy="15328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56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3900" b="1" kern="0" spc="36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思维拓展的认知理论基</a:t>
            </a:r>
            <a:r>
              <a:rPr sz="3900" b="1" kern="0" spc="35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础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8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194945" indent="3175" algn="l" rtl="0" eaLnBrk="0">
              <a:lnSpc>
                <a:spcPct val="123000"/>
              </a:lnSpc>
              <a:spcBef>
                <a:spcPts val="4"/>
              </a:spcBef>
              <a:tabLst/>
            </a:pP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思维拓展的提示语链设计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建立在创造性认知理论的基础上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。根据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Geneplore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模型（</a:t>
            </a:r>
            <a:r>
              <a:rPr sz="1700" kern="0" spc="-1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Generate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Explore</a:t>
            </a:r>
            <a:r>
              <a:rPr sz="17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Model</a:t>
            </a:r>
            <a:r>
              <a:rPr sz="1700" kern="0" spc="-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</a:t>
            </a:r>
            <a:r>
              <a:rPr sz="1700" kern="0" spc="-3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-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创造性思维包括两个主要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阶段：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614" name="textbox 614"/>
          <p:cNvSpPr/>
          <p:nvPr/>
        </p:nvSpPr>
        <p:spPr>
          <a:xfrm>
            <a:off x="589801" y="2188591"/>
            <a:ext cx="5175250" cy="24320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2758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6509" indent="1905" algn="l" rtl="0" eaLnBrk="0">
              <a:lnSpc>
                <a:spcPct val="129000"/>
              </a:lnSpc>
              <a:tabLst/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生成阶段（</a:t>
            </a:r>
            <a:r>
              <a:rPr sz="1700" kern="0" spc="-1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Generate</a:t>
            </a:r>
            <a:r>
              <a:rPr sz="1700" kern="0" spc="-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）和探索阶段（</a:t>
            </a:r>
            <a:r>
              <a:rPr sz="1700" kern="0" spc="-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Explore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</a:t>
            </a:r>
            <a:r>
              <a:rPr sz="1700" kern="0" spc="-3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可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以将这一理论应用到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内容生成的过程中，</a:t>
            </a:r>
            <a:r>
              <a:rPr sz="1700" kern="0" spc="-3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设计相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应的提示语策略</a:t>
            </a:r>
            <a:r>
              <a:rPr sz="1700" kern="0" spc="-2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spcBef>
                <a:spcPts val="601"/>
              </a:spcBef>
              <a:tabLst/>
            </a:pP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发散思维的提示语链设计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marL="154939" algn="l" rtl="0" eaLnBrk="0">
              <a:lnSpc>
                <a:spcPts val="2542"/>
              </a:lnSpc>
              <a:tabLst/>
            </a:pPr>
            <a:r>
              <a:rPr sz="2000" b="1" kern="0" spc="-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（基于“</a:t>
            </a:r>
            <a:r>
              <a:rPr sz="2000" b="1" kern="0" spc="-4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b="1" kern="0" spc="-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IDEA</a:t>
            </a:r>
            <a:r>
              <a:rPr sz="2000" b="1" kern="0" spc="-2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kern="0" spc="-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”框架</a:t>
            </a:r>
            <a:r>
              <a:rPr sz="2000" b="1" kern="0" spc="-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616" name="picture 6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424853" y="2246891"/>
            <a:ext cx="5094348" cy="1782147"/>
          </a:xfrm>
          <a:prstGeom prst="rect">
            <a:avLst/>
          </a:prstGeom>
        </p:spPr>
      </p:pic>
      <p:graphicFrame>
        <p:nvGraphicFramePr>
          <p:cNvPr id="618" name="table 618"/>
          <p:cNvGraphicFramePr>
            <a:graphicFrameLocks noGrp="1"/>
          </p:cNvGraphicFramePr>
          <p:nvPr/>
        </p:nvGraphicFramePr>
        <p:xfrm>
          <a:off x="485140" y="4855844"/>
          <a:ext cx="5392419" cy="1607185"/>
        </p:xfrm>
        <a:graphic>
          <a:graphicData uri="http://schemas.openxmlformats.org/drawingml/2006/table">
            <a:tbl>
              <a:tblPr/>
              <a:tblGrid>
                <a:gridCol w="5392419"/>
              </a:tblGrid>
              <a:tr h="16008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5265" algn="l" rtl="0" eaLnBrk="0">
                        <a:lnSpc>
                          <a:spcPts val="2282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7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Imagine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（想象</a:t>
                      </a: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</a:t>
                      </a:r>
                      <a:r>
                        <a:rPr sz="1700" kern="0" spc="-3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700" kern="0" spc="-3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鼓励超越常规的思考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215265" algn="l" rtl="0" eaLnBrk="0">
                        <a:lnSpc>
                          <a:spcPts val="2282"/>
                        </a:lnSpc>
                        <a:spcBef>
                          <a:spcPts val="523"/>
                        </a:spcBef>
                        <a:tabLst/>
                      </a:pP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7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Diverge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（发散</a:t>
                      </a: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</a:t>
                      </a:r>
                      <a:r>
                        <a:rPr sz="17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700" kern="0" spc="-3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探索多个可能性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215265" algn="l" rtl="0" eaLnBrk="0">
                        <a:lnSpc>
                          <a:spcPts val="2410"/>
                        </a:lnSpc>
                        <a:spcBef>
                          <a:spcPts val="523"/>
                        </a:spcBef>
                        <a:tabLst/>
                      </a:pP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7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Expand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（扩展</a:t>
                      </a: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</a:t>
                      </a:r>
                      <a:r>
                        <a:rPr sz="1700" kern="0" spc="-3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7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深化和拓展初始想法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215265" algn="l" rtl="0" eaLnBrk="0">
                        <a:lnSpc>
                          <a:spcPts val="2410"/>
                        </a:lnSpc>
                        <a:spcBef>
                          <a:spcPts val="395"/>
                        </a:spcBef>
                        <a:tabLst/>
                      </a:pPr>
                      <a:r>
                        <a:rPr sz="17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   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Alternate</a:t>
                      </a:r>
                      <a:r>
                        <a:rPr sz="17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（替代</a:t>
                      </a:r>
                      <a:r>
                        <a:rPr sz="17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</a:t>
                      </a:r>
                      <a:r>
                        <a:rPr sz="1700" kern="0" spc="-3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7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寻找替代方案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0" name="group 100"/>
          <p:cNvGrpSpPr/>
          <p:nvPr/>
        </p:nvGrpSpPr>
        <p:grpSpPr>
          <a:xfrm rot="21600000">
            <a:off x="6449694" y="4855844"/>
            <a:ext cx="5130800" cy="1606550"/>
            <a:chOff x="0" y="0"/>
            <a:chExt cx="5130800" cy="1606550"/>
          </a:xfrm>
        </p:grpSpPr>
        <p:pic>
          <p:nvPicPr>
            <p:cNvPr id="620" name="picture 6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5130800" cy="1606550"/>
            </a:xfrm>
            <a:prstGeom prst="rect">
              <a:avLst/>
            </a:prstGeom>
          </p:spPr>
        </p:pic>
        <p:sp>
          <p:nvSpPr>
            <p:cNvPr id="622" name="textbox 622"/>
            <p:cNvSpPr/>
            <p:nvPr/>
          </p:nvSpPr>
          <p:spPr>
            <a:xfrm>
              <a:off x="-12700" y="-12700"/>
              <a:ext cx="5156200" cy="16478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6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26364" algn="l" rtl="0" eaLnBrk="0">
                <a:lnSpc>
                  <a:spcPct val="90000"/>
                </a:lnSpc>
                <a:spcBef>
                  <a:spcPts val="3"/>
                </a:spcBef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1.     使用“假设情景</a:t>
              </a:r>
              <a:r>
                <a:rPr sz="12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”提示激发想象力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13664" algn="l" rtl="0" eaLnBrk="0">
                <a:lnSpc>
                  <a:spcPct val="90000"/>
                </a:lnSpc>
                <a:spcBef>
                  <a:spcPts val="904"/>
                </a:spcBef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2.     应用“</a:t>
              </a:r>
              <a:r>
                <a:rPr sz="1200" kern="0" spc="-1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多</a:t>
              </a:r>
              <a:r>
                <a:rPr sz="1200" kern="0" spc="-2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角度</a:t>
              </a:r>
              <a:r>
                <a:rPr sz="1200" kern="0" spc="-1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”提示探索不同视角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14300" algn="l" rtl="0" eaLnBrk="0">
                <a:lnSpc>
                  <a:spcPct val="90000"/>
                </a:lnSpc>
                <a:spcBef>
                  <a:spcPts val="904"/>
                </a:spcBef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3.     使用“</a:t>
              </a:r>
              <a:r>
                <a:rPr sz="1200" kern="0" spc="-2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深化</a:t>
              </a:r>
              <a:r>
                <a:rPr sz="1200" kern="0" spc="-1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”提示拓展初始想法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6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marL="109854" algn="l" rtl="0" eaLnBrk="0">
                <a:lnSpc>
                  <a:spcPct val="91000"/>
                </a:lnSpc>
                <a:spcBef>
                  <a:spcPts val="4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4.     设计“反转</a:t>
              </a:r>
              <a:r>
                <a:rPr sz="1200" kern="0" spc="-1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”提示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寻找替代方案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624" name="textbox 624"/>
          <p:cNvSpPr/>
          <p:nvPr/>
        </p:nvSpPr>
        <p:spPr>
          <a:xfrm>
            <a:off x="6946366" y="4371873"/>
            <a:ext cx="2075179" cy="2628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27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1000"/>
              </a:lnSpc>
              <a:tabLst/>
            </a:pPr>
            <a:r>
              <a:rPr sz="1700" b="1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实战技巧：</a:t>
            </a:r>
            <a:r>
              <a:rPr sz="1700" b="1" kern="0" spc="-3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b="1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操作方法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2"/>
          <p:cNvGrpSpPr/>
          <p:nvPr/>
        </p:nvGrpSpPr>
        <p:grpSpPr>
          <a:xfrm rot="21600000">
            <a:off x="6223634" y="1955800"/>
            <a:ext cx="5594984" cy="2694940"/>
            <a:chOff x="0" y="0"/>
            <a:chExt cx="5594984" cy="2694940"/>
          </a:xfrm>
        </p:grpSpPr>
        <p:pic>
          <p:nvPicPr>
            <p:cNvPr id="626" name="picture 6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594984" cy="2694940"/>
            </a:xfrm>
            <a:prstGeom prst="rect">
              <a:avLst/>
            </a:prstGeom>
          </p:spPr>
        </p:pic>
        <p:sp>
          <p:nvSpPr>
            <p:cNvPr id="628" name="textbox 628"/>
            <p:cNvSpPr/>
            <p:nvPr/>
          </p:nvSpPr>
          <p:spPr>
            <a:xfrm>
              <a:off x="-12700" y="-12700"/>
              <a:ext cx="5620384" cy="27209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  <a:tabLst/>
              </a:pPr>
              <a:endParaRPr sz="9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8429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227965" algn="l" rtl="0" eaLnBrk="0">
                <a:lnSpc>
                  <a:spcPts val="2410"/>
                </a:lnSpc>
                <a:tabLst/>
              </a:pP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</a:t>
              </a:r>
              <a:r>
                <a:rPr sz="1700" kern="0" spc="11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Blend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（混合</a:t>
              </a:r>
              <a:r>
                <a:rPr sz="17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</a:t>
              </a:r>
              <a:r>
                <a:rPr sz="1700" kern="0" spc="-3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：</a:t>
              </a:r>
              <a:r>
                <a:rPr sz="1700" kern="0" spc="-3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融合不同领域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的概念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227965" algn="l" rtl="0" eaLnBrk="0">
                <a:lnSpc>
                  <a:spcPts val="2282"/>
                </a:lnSpc>
                <a:spcBef>
                  <a:spcPts val="395"/>
                </a:spcBef>
                <a:tabLst/>
              </a:pPr>
              <a:r>
                <a:rPr sz="1700" kern="0" spc="10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</a:t>
              </a:r>
              <a:r>
                <a:rPr sz="1700" kern="0" spc="11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Reframe</a:t>
              </a:r>
              <a:r>
                <a:rPr sz="1700" kern="0" spc="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（重构</a:t>
              </a:r>
              <a:r>
                <a:rPr sz="17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</a:t>
              </a:r>
              <a:r>
                <a:rPr sz="1700" kern="0" spc="-3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：</a:t>
              </a:r>
              <a:r>
                <a:rPr sz="1700" kern="0" spc="-3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用新视角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看待问题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227965" algn="l" rtl="0" eaLnBrk="0">
                <a:lnSpc>
                  <a:spcPts val="2410"/>
                </a:lnSpc>
                <a:spcBef>
                  <a:spcPts val="523"/>
                </a:spcBef>
                <a:tabLst/>
              </a:pP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</a:t>
              </a:r>
              <a:r>
                <a:rPr sz="1700" kern="0" spc="12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Interconnect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</a:t>
              </a:r>
              <a:r>
                <a:rPr sz="1700" kern="0" spc="-1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互联</a:t>
              </a:r>
              <a:r>
                <a:rPr sz="1700" kern="0" spc="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</a:t>
              </a:r>
              <a:r>
                <a:rPr sz="1700" kern="0" spc="-3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：</a:t>
              </a:r>
              <a:r>
                <a:rPr sz="1700" kern="0" spc="-3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建立领域间的联系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509269" indent="-281304" algn="l" rtl="0" eaLnBrk="0">
                <a:lnSpc>
                  <a:spcPct val="123000"/>
                </a:lnSpc>
                <a:spcBef>
                  <a:spcPts val="381"/>
                </a:spcBef>
                <a:tabLst/>
              </a:pPr>
              <a:r>
                <a:rPr sz="1700" kern="0" spc="12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  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Decontextualize</a:t>
              </a:r>
              <a:r>
                <a:rPr sz="1700" kern="0" spc="1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（去情境化</a:t>
              </a:r>
              <a:r>
                <a:rPr sz="17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</a:t>
              </a:r>
              <a:r>
                <a:rPr sz="1700" kern="0" spc="-3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：</a:t>
              </a:r>
              <a:r>
                <a:rPr sz="1700" kern="0" spc="-3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1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将概念从原始环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境中抽离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227965" algn="l" rtl="0" eaLnBrk="0">
                <a:lnSpc>
                  <a:spcPts val="2282"/>
                </a:lnSpc>
                <a:spcBef>
                  <a:spcPts val="606"/>
                </a:spcBef>
                <a:tabLst/>
              </a:pPr>
              <a:r>
                <a:rPr sz="1700" kern="0" spc="11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  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Generalize</a:t>
              </a:r>
              <a:r>
                <a:rPr sz="1700" kern="0" spc="1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（泛化</a:t>
              </a:r>
              <a:r>
                <a:rPr sz="17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</a:t>
              </a:r>
              <a:r>
                <a:rPr sz="1700" kern="0" spc="-3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：</a:t>
              </a:r>
              <a:r>
                <a:rPr sz="1700" kern="0" spc="-3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1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寻找</a:t>
              </a:r>
              <a:r>
                <a:rPr sz="1700" kern="0" spc="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普适原则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8000"/>
                </a:lnSpc>
                <a:tabLst/>
              </a:pPr>
              <a:endParaRPr sz="400" dirty="0">
                <a:latin typeface="Arial"/>
                <a:ea typeface="Arial"/>
                <a:cs typeface="Arial"/>
              </a:endParaRPr>
            </a:p>
            <a:p>
              <a:pPr marL="227965" algn="l" rtl="0" eaLnBrk="0">
                <a:lnSpc>
                  <a:spcPts val="2410"/>
                </a:lnSpc>
                <a:spcBef>
                  <a:spcPts val="4"/>
                </a:spcBef>
                <a:tabLst/>
              </a:pPr>
              <a:r>
                <a:rPr sz="1700" kern="0" spc="11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  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Extrapolate</a:t>
              </a:r>
              <a:r>
                <a:rPr sz="1700" kern="0" spc="1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（推演</a:t>
              </a:r>
              <a:r>
                <a:rPr sz="17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</a:t>
              </a:r>
              <a:r>
                <a:rPr sz="1700" kern="0" spc="-3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：</a:t>
              </a:r>
              <a:r>
                <a:rPr sz="1700" kern="0" spc="-3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1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将原理应用到新</a:t>
              </a:r>
              <a:r>
                <a:rPr sz="1700" kern="0" spc="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领域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104" name="group 104"/>
          <p:cNvGrpSpPr/>
          <p:nvPr/>
        </p:nvGrpSpPr>
        <p:grpSpPr>
          <a:xfrm rot="21600000">
            <a:off x="318770" y="1955800"/>
            <a:ext cx="5594984" cy="1985644"/>
            <a:chOff x="0" y="0"/>
            <a:chExt cx="5594984" cy="1985644"/>
          </a:xfrm>
        </p:grpSpPr>
        <p:pic>
          <p:nvPicPr>
            <p:cNvPr id="630" name="picture 6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5594984" cy="1985644"/>
            </a:xfrm>
            <a:prstGeom prst="rect">
              <a:avLst/>
            </a:prstGeom>
          </p:spPr>
        </p:pic>
        <p:sp>
          <p:nvSpPr>
            <p:cNvPr id="632" name="textbox 632"/>
            <p:cNvSpPr/>
            <p:nvPr/>
          </p:nvSpPr>
          <p:spPr>
            <a:xfrm>
              <a:off x="-12700" y="-12700"/>
              <a:ext cx="5620384" cy="201104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227965" algn="l" rtl="0" eaLnBrk="0">
                <a:lnSpc>
                  <a:spcPts val="2410"/>
                </a:lnSpc>
                <a:spcBef>
                  <a:spcPts val="1"/>
                </a:spcBef>
                <a:tabLst/>
              </a:pP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</a:t>
              </a:r>
              <a:r>
                <a:rPr sz="1700" kern="0" spc="11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Filter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（筛选</a:t>
              </a:r>
              <a:r>
                <a:rPr sz="1700" kern="0" spc="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</a:t>
              </a:r>
              <a:r>
                <a:rPr sz="1700" kern="0" spc="-3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：</a:t>
              </a:r>
              <a:r>
                <a:rPr sz="1700" kern="0" spc="-3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评估和选择最佳想法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227965" algn="l" rtl="0" eaLnBrk="0">
                <a:lnSpc>
                  <a:spcPts val="2410"/>
                </a:lnSpc>
                <a:spcBef>
                  <a:spcPts val="395"/>
                </a:spcBef>
                <a:tabLst/>
              </a:pPr>
              <a:r>
                <a:rPr sz="1700" kern="0" spc="10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  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Optimize</a:t>
              </a:r>
              <a:r>
                <a:rPr sz="1700" kern="0" spc="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（优化</a:t>
              </a:r>
              <a:r>
                <a:rPr sz="17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</a:t>
              </a:r>
              <a:r>
                <a:rPr sz="1700" kern="0" spc="-3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：</a:t>
              </a:r>
              <a:r>
                <a:rPr sz="1700" kern="0" spc="-3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改进选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定的想法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227965" algn="l" rtl="0" eaLnBrk="0">
                <a:lnSpc>
                  <a:spcPts val="2410"/>
                </a:lnSpc>
                <a:spcBef>
                  <a:spcPts val="395"/>
                </a:spcBef>
                <a:tabLst/>
              </a:pPr>
              <a:r>
                <a:rPr sz="1700" kern="0" spc="10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  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Combine</a:t>
              </a:r>
              <a:r>
                <a:rPr sz="1700" kern="0" spc="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（组合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</a:t>
              </a:r>
              <a:r>
                <a:rPr sz="1700" kern="0" spc="-3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：</a:t>
              </a:r>
              <a:r>
                <a:rPr sz="1700" kern="0" spc="-3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整合多个想法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227965" algn="l" rtl="0" eaLnBrk="0">
                <a:lnSpc>
                  <a:spcPts val="2282"/>
                </a:lnSpc>
                <a:spcBef>
                  <a:spcPts val="395"/>
                </a:spcBef>
                <a:tabLst/>
              </a:pP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  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Unify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（统一</a:t>
              </a:r>
              <a:r>
                <a:rPr sz="1700" kern="0" spc="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</a:t>
              </a:r>
              <a:r>
                <a:rPr sz="1700" kern="0" spc="-3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：</a:t>
              </a:r>
              <a:r>
                <a:rPr sz="1700" kern="0" spc="-3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创建一致的叙述或解决方案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8000"/>
                </a:lnSpc>
                <a:tabLst/>
              </a:pPr>
              <a:endParaRPr sz="400" dirty="0">
                <a:latin typeface="Arial"/>
                <a:ea typeface="Arial"/>
                <a:cs typeface="Arial"/>
              </a:endParaRPr>
            </a:p>
            <a:p>
              <a:pPr marL="227965" algn="l" rtl="0" eaLnBrk="0">
                <a:lnSpc>
                  <a:spcPts val="2410"/>
                </a:lnSpc>
                <a:spcBef>
                  <a:spcPts val="4"/>
                </a:spcBef>
                <a:tabLst/>
              </a:pPr>
              <a:r>
                <a:rPr sz="1700" kern="0" spc="11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  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Synthesize</a:t>
              </a:r>
              <a:r>
                <a:rPr sz="1700" kern="0" spc="1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（综合</a:t>
              </a:r>
              <a:r>
                <a:rPr sz="17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</a:t>
              </a:r>
              <a:r>
                <a:rPr sz="1700" kern="0" spc="-3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：</a:t>
              </a:r>
              <a:r>
                <a:rPr sz="1700" kern="0" spc="-3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1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形成</a:t>
              </a:r>
              <a:r>
                <a:rPr sz="1700" kern="0" spc="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最终结论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aphicFrame>
        <p:nvGraphicFramePr>
          <p:cNvPr id="634" name="table 634"/>
          <p:cNvGraphicFramePr>
            <a:graphicFrameLocks noGrp="1"/>
          </p:cNvGraphicFramePr>
          <p:nvPr/>
        </p:nvGraphicFramePr>
        <p:xfrm>
          <a:off x="318770" y="4628514"/>
          <a:ext cx="5594350" cy="1804670"/>
        </p:xfrm>
        <a:graphic>
          <a:graphicData uri="http://schemas.openxmlformats.org/drawingml/2006/table">
            <a:tbl>
              <a:tblPr/>
              <a:tblGrid>
                <a:gridCol w="5594350"/>
              </a:tblGrid>
              <a:tr h="17983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3664" algn="l" rtl="0" eaLnBrk="0">
                        <a:lnSpc>
                          <a:spcPct val="9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1.     使用“评估矩阵</a:t>
                      </a:r>
                      <a:r>
                        <a:rPr sz="12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”提示进行系统性筛选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0964" algn="l" rtl="0" eaLnBrk="0">
                        <a:lnSpc>
                          <a:spcPct val="90000"/>
                        </a:lnSpc>
                        <a:spcBef>
                          <a:spcPts val="904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2.     应用“优化循环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”提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示迭代改进想法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1600" algn="l" rtl="0" eaLnBrk="0">
                        <a:lnSpc>
                          <a:spcPct val="91000"/>
                        </a:lnSpc>
                        <a:spcBef>
                          <a:spcPts val="894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3.     设计“创意组合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提示融合不同概念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97155" algn="l" rtl="0" eaLnBrk="0">
                        <a:lnSpc>
                          <a:spcPct val="90000"/>
                        </a:lnSpc>
                        <a:spcBef>
                          <a:spcPts val="899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4.     使用“叙事架构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”提示创建统一的故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事线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3504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5.     应用“</a:t>
                      </a:r>
                      <a:r>
                        <a:rPr sz="12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综合提炼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”提示形成最终观点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36" name="table 636"/>
          <p:cNvGraphicFramePr>
            <a:graphicFrameLocks noGrp="1"/>
          </p:cNvGraphicFramePr>
          <p:nvPr/>
        </p:nvGraphicFramePr>
        <p:xfrm>
          <a:off x="6223634" y="5152390"/>
          <a:ext cx="5594350" cy="1280794"/>
        </p:xfrm>
        <a:graphic>
          <a:graphicData uri="http://schemas.openxmlformats.org/drawingml/2006/table">
            <a:tbl>
              <a:tblPr/>
              <a:tblGrid>
                <a:gridCol w="5594350"/>
              </a:tblGrid>
              <a:tr h="12744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3664" algn="l" rtl="0" eaLnBrk="0">
                        <a:lnSpc>
                          <a:spcPct val="9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1.     使用“</a:t>
                      </a:r>
                      <a:r>
                        <a:rPr sz="12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随机输入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”提示引入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跨领域元素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0964" algn="l" rtl="0" eaLnBrk="0">
                        <a:lnSpc>
                          <a:spcPct val="90000"/>
                        </a:lnSpc>
                        <a:spcBef>
                          <a:spcPts val="904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2.     应用“</a:t>
                      </a:r>
                      <a:r>
                        <a:rPr sz="12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类比映射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”提示建立领域间的联系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1600" algn="l" rtl="0" eaLnBrk="0">
                        <a:lnSpc>
                          <a:spcPct val="91000"/>
                        </a:lnSpc>
                        <a:spcBef>
                          <a:spcPts val="893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3.     设计“抽象化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”提示提取核心原理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155" algn="l" rtl="0" eaLnBrk="0">
                        <a:lnSpc>
                          <a:spcPct val="9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4.     使用“跨域应用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”提示探索新的应用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场景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38" name="textbox 638"/>
          <p:cNvSpPr/>
          <p:nvPr/>
        </p:nvSpPr>
        <p:spPr>
          <a:xfrm>
            <a:off x="387193" y="320059"/>
            <a:ext cx="5977254" cy="5499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56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3900" b="1" kern="0" spc="36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思维拓展的提示语链设</a:t>
            </a:r>
            <a:r>
              <a:rPr sz="3900" b="1" kern="0" spc="35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计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640" name="textbox 640"/>
          <p:cNvSpPr/>
          <p:nvPr/>
        </p:nvSpPr>
        <p:spPr>
          <a:xfrm>
            <a:off x="6702446" y="1260963"/>
            <a:ext cx="2817495" cy="5949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88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3334" algn="l" rtl="0" eaLnBrk="0">
              <a:lnSpc>
                <a:spcPct val="88000"/>
              </a:lnSpc>
              <a:tabLst/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跨界思维的提示语链设计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ct val="86000"/>
              </a:lnSpc>
              <a:spcBef>
                <a:spcPts val="308"/>
              </a:spcBef>
              <a:tabLst/>
            </a:pPr>
            <a:r>
              <a:rPr sz="2000" b="1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基于“</a:t>
            </a:r>
            <a:r>
              <a:rPr sz="2000" b="1" kern="0" spc="-4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b="1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BRIDGE</a:t>
            </a:r>
            <a:r>
              <a:rPr sz="2000" b="1" kern="0" spc="-2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”框</a:t>
            </a:r>
            <a:r>
              <a:rPr sz="2000" b="1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架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642" name="textbox 642"/>
          <p:cNvSpPr/>
          <p:nvPr/>
        </p:nvSpPr>
        <p:spPr>
          <a:xfrm>
            <a:off x="635022" y="1260963"/>
            <a:ext cx="2817495" cy="5949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34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3970" algn="l" rtl="0" eaLnBrk="0">
              <a:lnSpc>
                <a:spcPct val="86000"/>
              </a:lnSpc>
              <a:tabLst/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聚合思维的提示语链设计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ct val="86000"/>
              </a:lnSpc>
              <a:spcBef>
                <a:spcPts val="352"/>
              </a:spcBef>
              <a:tabLst/>
            </a:pPr>
            <a:r>
              <a:rPr sz="2000" b="1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基于“</a:t>
            </a:r>
            <a:r>
              <a:rPr sz="2000" b="1" kern="0" spc="-4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b="1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FOCUS</a:t>
            </a:r>
            <a:r>
              <a:rPr sz="2000" b="1" kern="0" spc="-2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”框架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644" name="textbox 644"/>
          <p:cNvSpPr/>
          <p:nvPr/>
        </p:nvSpPr>
        <p:spPr>
          <a:xfrm>
            <a:off x="673201" y="4215663"/>
            <a:ext cx="2075179" cy="2628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27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1000"/>
              </a:lnSpc>
              <a:tabLst/>
            </a:pPr>
            <a:r>
              <a:rPr sz="1700" b="1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实战技巧：</a:t>
            </a:r>
            <a:r>
              <a:rPr sz="1700" b="1" kern="0" spc="-3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b="1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操作方法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646" name="textbox 646"/>
          <p:cNvSpPr/>
          <p:nvPr/>
        </p:nvSpPr>
        <p:spPr>
          <a:xfrm>
            <a:off x="6720306" y="4800498"/>
            <a:ext cx="2075179" cy="2628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27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1000"/>
              </a:lnSpc>
              <a:tabLst/>
            </a:pPr>
            <a:r>
              <a:rPr sz="1700" b="1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实战技巧：</a:t>
            </a:r>
            <a:r>
              <a:rPr sz="1700" b="1" kern="0" spc="-3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b="1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操作方法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textbox 648"/>
          <p:cNvSpPr/>
          <p:nvPr/>
        </p:nvSpPr>
        <p:spPr>
          <a:xfrm>
            <a:off x="385671" y="320059"/>
            <a:ext cx="11445875" cy="17780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5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3900" b="1" kern="0" spc="33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深度融合</a:t>
            </a:r>
            <a:r>
              <a:rPr sz="3900" b="1" kern="0" spc="-6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3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5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3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整合知识与创意的提示语</a:t>
            </a:r>
            <a:r>
              <a:rPr sz="3900" b="1" kern="0" spc="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链优化策略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260984" indent="-635" algn="l" rtl="0" eaLnBrk="0">
              <a:lnSpc>
                <a:spcPct val="127000"/>
              </a:lnSpc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优化提示语链不仅在于提示语的微调，</a:t>
            </a:r>
            <a:r>
              <a:rPr sz="1700" kern="0" spc="-3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更在于逻辑链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、知识链与创意链的有效整合与融合</a:t>
            </a:r>
            <a:r>
              <a:rPr sz="1700" kern="0" spc="-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。通过整合这三条链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条，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可以提升生成内容的逻辑严谨性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、知识广度与创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新深度，</a:t>
            </a:r>
            <a:r>
              <a:rPr sz="1700" kern="0" spc="-3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达到最佳平衡</a:t>
            </a:r>
            <a:r>
              <a:rPr sz="1700" kern="0" spc="-2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106" name="group 106"/>
          <p:cNvGrpSpPr/>
          <p:nvPr/>
        </p:nvGrpSpPr>
        <p:grpSpPr>
          <a:xfrm rot="21600000">
            <a:off x="393191" y="2296667"/>
            <a:ext cx="7834820" cy="1775904"/>
            <a:chOff x="0" y="0"/>
            <a:chExt cx="7834820" cy="1775904"/>
          </a:xfrm>
        </p:grpSpPr>
        <p:pic>
          <p:nvPicPr>
            <p:cNvPr id="650" name="picture 6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834820" cy="1775904"/>
            </a:xfrm>
            <a:prstGeom prst="rect">
              <a:avLst/>
            </a:prstGeom>
          </p:spPr>
        </p:pic>
        <p:sp>
          <p:nvSpPr>
            <p:cNvPr id="652" name="textbox 652"/>
            <p:cNvSpPr/>
            <p:nvPr/>
          </p:nvSpPr>
          <p:spPr>
            <a:xfrm>
              <a:off x="-12700" y="-12700"/>
              <a:ext cx="7860665" cy="180149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2000"/>
                </a:lnSpc>
                <a:tabLst/>
              </a:pPr>
              <a:endParaRPr sz="400" dirty="0">
                <a:latin typeface="Arial"/>
                <a:ea typeface="Arial"/>
                <a:cs typeface="Arial"/>
              </a:endParaRPr>
            </a:p>
            <a:p>
              <a:pPr marL="342265" algn="l" rtl="0" eaLnBrk="0">
                <a:lnSpc>
                  <a:spcPct val="90000"/>
                </a:lnSpc>
                <a:tabLst/>
              </a:pPr>
              <a:r>
                <a:rPr sz="1700" b="1" kern="0" spc="8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三链融合模型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2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31445" algn="l" rtl="0" eaLnBrk="0">
                <a:lnSpc>
                  <a:spcPts val="2282"/>
                </a:lnSpc>
                <a:spcBef>
                  <a:spcPts val="518"/>
                </a:spcBef>
                <a:tabLst/>
              </a:pP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 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逻辑链（</a:t>
              </a:r>
              <a:r>
                <a:rPr sz="1700" kern="0" spc="-1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Logic</a:t>
              </a:r>
              <a:r>
                <a:rPr sz="1700" kern="0" spc="1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Chain</a:t>
              </a:r>
              <a:r>
                <a:rPr sz="1700" kern="0" spc="-1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-1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）：</a:t>
              </a:r>
              <a:r>
                <a:rPr sz="1700" kern="0" spc="-3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确保推理的严密性和论证的连贯性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131445" algn="l" rtl="0" eaLnBrk="0">
                <a:lnSpc>
                  <a:spcPts val="2282"/>
                </a:lnSpc>
                <a:spcBef>
                  <a:spcPts val="523"/>
                </a:spcBef>
                <a:tabLst/>
              </a:pPr>
              <a:r>
                <a:rPr sz="1700" kern="0" spc="10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  </a:t>
              </a:r>
              <a:r>
                <a:rPr sz="1700" kern="0" spc="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知识链（</a:t>
              </a:r>
              <a:r>
                <a:rPr sz="1700" kern="0" spc="-1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Knowledge</a:t>
              </a:r>
              <a:r>
                <a:rPr sz="1700" kern="0" spc="1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Chain</a:t>
              </a:r>
              <a:r>
                <a:rPr sz="1700" kern="0" spc="-1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-1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）：</a:t>
              </a:r>
              <a:r>
                <a:rPr sz="1700" kern="0" spc="-3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激活和应用相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关领域知识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8000"/>
                </a:lnSpc>
                <a:tabLst/>
              </a:pPr>
              <a:endParaRPr sz="400" dirty="0">
                <a:latin typeface="Arial"/>
                <a:ea typeface="Arial"/>
                <a:cs typeface="Arial"/>
              </a:endParaRPr>
            </a:p>
            <a:p>
              <a:pPr marL="131445" algn="l" rtl="0" eaLnBrk="0">
                <a:lnSpc>
                  <a:spcPts val="2282"/>
                </a:lnSpc>
                <a:spcBef>
                  <a:spcPts val="4"/>
                </a:spcBef>
                <a:tabLst/>
              </a:pP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 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创意链（</a:t>
              </a:r>
              <a:r>
                <a:rPr sz="1700" kern="0" spc="-1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Creativity</a:t>
              </a:r>
              <a:r>
                <a:rPr sz="1700" kern="0" spc="1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Chain</a:t>
              </a:r>
              <a:r>
                <a:rPr sz="1700" kern="0" spc="-1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-1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）：</a:t>
              </a:r>
              <a:r>
                <a:rPr sz="1700" kern="0" spc="-3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促进创新思维和独特见解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654" name="textbox 654"/>
          <p:cNvSpPr/>
          <p:nvPr/>
        </p:nvSpPr>
        <p:spPr>
          <a:xfrm>
            <a:off x="8496350" y="2626258"/>
            <a:ext cx="3270884" cy="38246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4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98450" indent="-285750" algn="l" rtl="0" eaLnBrk="0">
              <a:lnSpc>
                <a:spcPct val="118000"/>
              </a:lnSpc>
              <a:tabLst/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平衡评估器：</a:t>
            </a:r>
            <a:r>
              <a:rPr sz="1700" kern="0" spc="-3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实时评估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三链的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贡献度，</a:t>
            </a:r>
            <a:r>
              <a:rPr sz="1700" kern="0" spc="-3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确保均衡发展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297815" indent="-285115" algn="l" rtl="0" eaLnBrk="0">
              <a:lnSpc>
                <a:spcPct val="123000"/>
              </a:lnSpc>
              <a:spcBef>
                <a:spcPts val="771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适应性切换机制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1700" kern="0" spc="-4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根据任务需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求和当前输出，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动态切换侧重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点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297815" indent="-285115" algn="l" rtl="0" eaLnBrk="0">
              <a:lnSpc>
                <a:spcPct val="122000"/>
              </a:lnSpc>
              <a:spcBef>
                <a:spcPts val="949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交叉强化策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略：</a:t>
            </a:r>
            <a:r>
              <a:rPr sz="1700" kern="0" spc="-3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利用一个链条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的强点来补强另一个链条的弱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点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293370" indent="-280670" algn="l" rtl="0" eaLnBrk="0">
              <a:lnSpc>
                <a:spcPct val="122000"/>
              </a:lnSpc>
              <a:spcBef>
                <a:spcPts val="6"/>
              </a:spcBef>
              <a:tabLst/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整合检查点：</a:t>
            </a:r>
            <a:r>
              <a:rPr sz="1700" kern="0" spc="-2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定期综合评估输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出的逻辑性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、知识深度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和创新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度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656" name="textbox 656"/>
          <p:cNvSpPr/>
          <p:nvPr/>
        </p:nvSpPr>
        <p:spPr>
          <a:xfrm>
            <a:off x="408431" y="4274820"/>
            <a:ext cx="2032000" cy="327659"/>
          </a:xfrm>
          <a:prstGeom prst="rect">
            <a:avLst/>
          </a:prstGeom>
          <a:solidFill>
            <a:srgbClr val="0B80D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222250" algn="l" rtl="0" eaLnBrk="0">
              <a:lnSpc>
                <a:spcPct val="90000"/>
              </a:lnSpc>
              <a:spcBef>
                <a:spcPts val="4"/>
              </a:spcBef>
              <a:tabLst/>
            </a:pPr>
            <a:r>
              <a:rPr sz="1700" b="1" kern="0" spc="9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逻辑链优化策略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658" name="picture 6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08617" y="4597082"/>
            <a:ext cx="2595879" cy="1778634"/>
          </a:xfrm>
          <a:prstGeom prst="rect">
            <a:avLst/>
          </a:prstGeom>
        </p:spPr>
      </p:pic>
      <p:graphicFrame>
        <p:nvGraphicFramePr>
          <p:cNvPr id="660" name="table 660"/>
          <p:cNvGraphicFramePr>
            <a:graphicFrameLocks noGrp="1"/>
          </p:cNvGraphicFramePr>
          <p:nvPr/>
        </p:nvGraphicFramePr>
        <p:xfrm>
          <a:off x="404177" y="4597082"/>
          <a:ext cx="5099684" cy="1778000"/>
        </p:xfrm>
        <a:graphic>
          <a:graphicData uri="http://schemas.openxmlformats.org/drawingml/2006/table">
            <a:tbl>
              <a:tblPr/>
              <a:tblGrid>
                <a:gridCol w="2388870"/>
                <a:gridCol w="2710814"/>
              </a:tblGrid>
              <a:tr h="1778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应用形式逻辑原理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7950" algn="l" rtl="0" eaLnBrk="0">
                        <a:lnSpc>
                          <a:spcPct val="90000"/>
                        </a:lnSpc>
                        <a:spcBef>
                          <a:spcPts val="972"/>
                        </a:spcBef>
                        <a:tabLst/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构建论证结构图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9254" indent="-281304" algn="l" rtl="0" eaLnBrk="0">
                        <a:lnSpc>
                          <a:spcPct val="114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使用逻辑关系词强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化连接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B8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8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8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8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4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3520" algn="l" rtl="0" eaLnBrk="0">
                        <a:lnSpc>
                          <a:spcPct val="9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7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构建多层次知识图谱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223520" algn="l" rtl="0" eaLnBrk="0">
                        <a:lnSpc>
                          <a:spcPct val="91000"/>
                        </a:lnSpc>
                        <a:spcBef>
                          <a:spcPts val="934"/>
                        </a:spcBef>
                        <a:tabLst/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7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实施知识检索与集成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3520" algn="l" rtl="0" eaLnBrk="0">
                        <a:lnSpc>
                          <a:spcPct val="91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进行跨域知识映射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B8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108" name="group 108"/>
          <p:cNvGrpSpPr/>
          <p:nvPr/>
        </p:nvGrpSpPr>
        <p:grpSpPr>
          <a:xfrm rot="21600000">
            <a:off x="5617527" y="4274820"/>
            <a:ext cx="2611120" cy="2100897"/>
            <a:chOff x="0" y="0"/>
            <a:chExt cx="2611120" cy="2100897"/>
          </a:xfrm>
        </p:grpSpPr>
        <p:pic>
          <p:nvPicPr>
            <p:cNvPr id="662" name="picture 6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2611120" cy="2100897"/>
            </a:xfrm>
            <a:prstGeom prst="rect">
              <a:avLst/>
            </a:prstGeom>
          </p:spPr>
        </p:pic>
        <p:sp>
          <p:nvSpPr>
            <p:cNvPr id="664" name="textbox 664"/>
            <p:cNvSpPr/>
            <p:nvPr/>
          </p:nvSpPr>
          <p:spPr>
            <a:xfrm>
              <a:off x="-12700" y="-12700"/>
              <a:ext cx="2637154" cy="214820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  <a:tabLst/>
              </a:pPr>
              <a:endParaRPr sz="400" dirty="0">
                <a:latin typeface="Arial"/>
                <a:ea typeface="Arial"/>
                <a:cs typeface="Arial"/>
              </a:endParaRPr>
            </a:p>
            <a:p>
              <a:pPr marL="227329" algn="l" rtl="0" eaLnBrk="0">
                <a:lnSpc>
                  <a:spcPct val="91000"/>
                </a:lnSpc>
                <a:spcBef>
                  <a:spcPts val="1"/>
                </a:spcBef>
                <a:tabLst/>
              </a:pPr>
              <a:r>
                <a:rPr sz="1700" b="1" kern="0" spc="9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创意链优化策略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3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3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20650" algn="l" rtl="0" eaLnBrk="0">
                <a:lnSpc>
                  <a:spcPct val="92000"/>
                </a:lnSpc>
                <a:spcBef>
                  <a:spcPts val="519"/>
                </a:spcBef>
                <a:tabLst/>
              </a:pP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</a:t>
              </a:r>
              <a:r>
                <a:rPr sz="1700" kern="0" spc="10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</a:t>
              </a: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应用创造性思维技巧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120650" algn="l" rtl="0" eaLnBrk="0">
                <a:lnSpc>
                  <a:spcPct val="91000"/>
                </a:lnSpc>
                <a:spcBef>
                  <a:spcPts val="932"/>
                </a:spcBef>
                <a:tabLst/>
              </a:pP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</a:t>
              </a:r>
              <a:r>
                <a:rPr sz="1700" kern="0" spc="10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</a:t>
              </a: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实施概念重组与融合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12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marL="120650" algn="l" rtl="0" eaLnBrk="0">
                <a:lnSpc>
                  <a:spcPct val="92000"/>
                </a:lnSpc>
                <a:tabLst/>
              </a:pP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</a:t>
              </a:r>
              <a:r>
                <a:rPr sz="1700" kern="0" spc="10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</a:t>
              </a: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进行情境转换与类比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666" name="textbox 666"/>
          <p:cNvSpPr/>
          <p:nvPr/>
        </p:nvSpPr>
        <p:spPr>
          <a:xfrm>
            <a:off x="8476488" y="2165604"/>
            <a:ext cx="3263265" cy="326390"/>
          </a:xfrm>
          <a:prstGeom prst="rect">
            <a:avLst/>
          </a:prstGeom>
          <a:solidFill>
            <a:srgbClr val="0B80D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9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382270" algn="l" rtl="0" eaLnBrk="0">
              <a:lnSpc>
                <a:spcPct val="92000"/>
              </a:lnSpc>
              <a:tabLst/>
            </a:pPr>
            <a:r>
              <a:rPr sz="1700" b="1" kern="0" spc="9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三链融合的动态优化系统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668" name="textbox 668"/>
          <p:cNvSpPr/>
          <p:nvPr/>
        </p:nvSpPr>
        <p:spPr>
          <a:xfrm>
            <a:off x="2913887" y="4274820"/>
            <a:ext cx="2010410" cy="327659"/>
          </a:xfrm>
          <a:prstGeom prst="rect">
            <a:avLst/>
          </a:prstGeom>
          <a:solidFill>
            <a:srgbClr val="0B80D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212090" algn="l" rtl="0" eaLnBrk="0">
              <a:lnSpc>
                <a:spcPct val="90000"/>
              </a:lnSpc>
              <a:spcBef>
                <a:spcPts val="2"/>
              </a:spcBef>
              <a:tabLst/>
            </a:pPr>
            <a:r>
              <a:rPr sz="1700" b="1" kern="0" spc="9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知识链优化策略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0" name="table 670"/>
          <p:cNvGraphicFramePr>
            <a:graphicFrameLocks noGrp="1"/>
          </p:cNvGraphicFramePr>
          <p:nvPr/>
        </p:nvGraphicFramePr>
        <p:xfrm>
          <a:off x="459001" y="3347734"/>
          <a:ext cx="7801609" cy="2454910"/>
        </p:xfrm>
        <a:graphic>
          <a:graphicData uri="http://schemas.openxmlformats.org/drawingml/2006/table">
            <a:tbl>
              <a:tblPr/>
              <a:tblGrid>
                <a:gridCol w="2353945"/>
                <a:gridCol w="3343275"/>
                <a:gridCol w="2104389"/>
              </a:tblGrid>
              <a:tr h="24549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81940" indent="-1270" algn="l" rtl="0" eaLnBrk="0">
                        <a:lnSpc>
                          <a:spcPct val="124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在分析阶段，</a:t>
                      </a:r>
                      <a:r>
                        <a:rPr sz="1500" kern="0" spc="-3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首先明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确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任务目标和关键问题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6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81940" indent="-1270" algn="l" rtl="0" eaLnBrk="0">
                        <a:lnSpc>
                          <a:spcPct val="130000"/>
                        </a:lnSpc>
                        <a:spcBef>
                          <a:spcPts val="458"/>
                        </a:spcBef>
                        <a:tabLst/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在发展阶段，</a:t>
                      </a:r>
                      <a:r>
                        <a:rPr sz="15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逐步深化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构思并形成具体的内容</a:t>
                      </a: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方案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5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执行技巧与注意事项</a:t>
                      </a:r>
                      <a:endParaRPr sz="20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4930" algn="l" rtl="0" eaLnBrk="0">
                        <a:lnSpc>
                          <a:spcPct val="133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构思阶段注重创新性思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维，</a:t>
                      </a:r>
                      <a:r>
                        <a:rPr sz="1500" kern="0" spc="-3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探索多种解决方案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0644" indent="1270" algn="just" rtl="0" eaLnBrk="0">
                        <a:lnSpc>
                          <a:spcPct val="133000"/>
                        </a:lnSpc>
                        <a:tabLst/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最后的评估阶段用于反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思和优化，</a:t>
                      </a:r>
                      <a:r>
                        <a:rPr sz="1500" kern="0" spc="-3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确保生成内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容符合预期标准并持续</a:t>
                      </a: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改进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72" name="textbox 672"/>
          <p:cNvSpPr/>
          <p:nvPr/>
        </p:nvSpPr>
        <p:spPr>
          <a:xfrm>
            <a:off x="397205" y="2050655"/>
            <a:ext cx="8263255" cy="11296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43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3334" algn="l" rtl="0" eaLnBrk="0">
              <a:lnSpc>
                <a:spcPct val="86000"/>
              </a:lnSpc>
              <a:tabLst/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整体提示语链设计框架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31000"/>
              </a:lnSpc>
              <a:spcBef>
                <a:spcPts val="4"/>
              </a:spcBef>
              <a:tabLst/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通过四个关键步骤：</a:t>
            </a:r>
            <a:r>
              <a:rPr sz="1700" kern="0" spc="-3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分析（</a:t>
            </a:r>
            <a:r>
              <a:rPr sz="1700" kern="0" spc="-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Analysis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 、构思（</a:t>
            </a:r>
            <a:r>
              <a:rPr sz="1700" kern="0" spc="-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Ideation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 、发展（</a:t>
            </a:r>
            <a:r>
              <a:rPr sz="1700" kern="0" spc="-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Development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和评估（</a:t>
            </a:r>
            <a:r>
              <a:rPr sz="1700" kern="0" spc="-2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Assessment</a:t>
            </a:r>
            <a:r>
              <a:rPr sz="17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</a:t>
            </a:r>
            <a:r>
              <a:rPr sz="1700" kern="0" spc="-3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700" kern="0" spc="-3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为提示语链的设计提供系统化的指导</a:t>
            </a:r>
            <a:r>
              <a:rPr sz="1700" kern="0" spc="-2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674" name="picture 6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859068" y="3347734"/>
            <a:ext cx="3221596" cy="2073278"/>
          </a:xfrm>
          <a:prstGeom prst="rect">
            <a:avLst/>
          </a:prstGeom>
        </p:spPr>
      </p:pic>
      <p:grpSp>
        <p:nvGrpSpPr>
          <p:cNvPr id="110" name="group 110"/>
          <p:cNvGrpSpPr/>
          <p:nvPr/>
        </p:nvGrpSpPr>
        <p:grpSpPr>
          <a:xfrm rot="21600000">
            <a:off x="9293542" y="3594417"/>
            <a:ext cx="2177415" cy="2850515"/>
            <a:chOff x="0" y="0"/>
            <a:chExt cx="2177415" cy="2850515"/>
          </a:xfrm>
        </p:grpSpPr>
        <p:pic>
          <p:nvPicPr>
            <p:cNvPr id="676" name="picture 67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2177415" cy="2850515"/>
            </a:xfrm>
            <a:prstGeom prst="rect">
              <a:avLst/>
            </a:prstGeom>
          </p:spPr>
        </p:pic>
        <p:sp>
          <p:nvSpPr>
            <p:cNvPr id="678" name="textbox 678"/>
            <p:cNvSpPr/>
            <p:nvPr/>
          </p:nvSpPr>
          <p:spPr>
            <a:xfrm>
              <a:off x="-12700" y="-12700"/>
              <a:ext cx="2203450" cy="289623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7000"/>
                </a:lnSpc>
                <a:tabLst/>
              </a:pPr>
              <a:endParaRPr sz="800" dirty="0">
                <a:latin typeface="Arial"/>
                <a:ea typeface="Arial"/>
                <a:cs typeface="Arial"/>
              </a:endParaRPr>
            </a:p>
            <a:p>
              <a:pPr marL="703580" algn="l" rtl="0" eaLnBrk="0">
                <a:lnSpc>
                  <a:spcPct val="92000"/>
                </a:lnSpc>
                <a:spcBef>
                  <a:spcPts val="5"/>
                </a:spcBef>
                <a:tabLst/>
              </a:pP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创新洞见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38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703580" algn="l" rtl="0" eaLnBrk="0">
                <a:lnSpc>
                  <a:spcPct val="91000"/>
                </a:lnSpc>
                <a:spcBef>
                  <a:spcPts val="451"/>
                </a:spcBef>
                <a:tabLst/>
              </a:pP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实践指导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39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598805" algn="l" rtl="0" eaLnBrk="0">
                <a:lnSpc>
                  <a:spcPct val="92000"/>
                </a:lnSpc>
                <a:spcBef>
                  <a:spcPts val="454"/>
                </a:spcBef>
                <a:tabLst/>
              </a:pP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结构清晰度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5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700405" algn="l" rtl="0" eaLnBrk="0">
                <a:lnSpc>
                  <a:spcPct val="90000"/>
                </a:lnSpc>
                <a:spcBef>
                  <a:spcPts val="460"/>
                </a:spcBef>
                <a:tabLst/>
              </a:pP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语言表达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5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598169" algn="l" rtl="0" eaLnBrk="0">
                <a:lnSpc>
                  <a:spcPct val="90000"/>
                </a:lnSpc>
                <a:spcBef>
                  <a:spcPts val="457"/>
                </a:spcBef>
                <a:tabLst/>
              </a:pP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跨学科整合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5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25000"/>
                </a:lnSpc>
                <a:tabLst/>
              </a:pPr>
              <a:endParaRPr sz="300" dirty="0">
                <a:latin typeface="Arial"/>
                <a:ea typeface="Arial"/>
                <a:cs typeface="Arial"/>
              </a:endParaRPr>
            </a:p>
            <a:p>
              <a:pPr marL="699769" algn="l" rtl="0" eaLnBrk="0">
                <a:lnSpc>
                  <a:spcPct val="91000"/>
                </a:lnSpc>
                <a:spcBef>
                  <a:spcPts val="1"/>
                </a:spcBef>
                <a:tabLst/>
              </a:pP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未来展望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112" name="group 112"/>
          <p:cNvGrpSpPr/>
          <p:nvPr/>
        </p:nvGrpSpPr>
        <p:grpSpPr>
          <a:xfrm rot="21600000">
            <a:off x="425196" y="6045708"/>
            <a:ext cx="8141589" cy="614172"/>
            <a:chOff x="0" y="0"/>
            <a:chExt cx="8141589" cy="614172"/>
          </a:xfrm>
        </p:grpSpPr>
        <p:pic>
          <p:nvPicPr>
            <p:cNvPr id="680" name="picture 68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8141589" cy="614172"/>
            </a:xfrm>
            <a:prstGeom prst="rect">
              <a:avLst/>
            </a:prstGeom>
          </p:spPr>
        </p:pic>
        <p:sp>
          <p:nvSpPr>
            <p:cNvPr id="682" name="textbox 682"/>
            <p:cNvSpPr/>
            <p:nvPr/>
          </p:nvSpPr>
          <p:spPr>
            <a:xfrm>
              <a:off x="-12700" y="-12700"/>
              <a:ext cx="8167369" cy="65849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70814" algn="l" rtl="0" eaLnBrk="0">
                <a:lnSpc>
                  <a:spcPct val="92000"/>
                </a:lnSpc>
                <a:spcBef>
                  <a:spcPts val="1"/>
                </a:spcBef>
                <a:tabLst/>
              </a:pPr>
              <a:r>
                <a:rPr sz="1500" kern="0" spc="5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递进式深化             动态调整               定期回顾         </a:t>
              </a:r>
              <a:r>
                <a:rPr sz="1500" kern="0" spc="4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交互式改进             平衡控制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684" name="textbox 684"/>
          <p:cNvSpPr/>
          <p:nvPr/>
        </p:nvSpPr>
        <p:spPr>
          <a:xfrm>
            <a:off x="401400" y="320059"/>
            <a:ext cx="9789794" cy="5524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703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3900" b="1" kern="0" spc="3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即学即用</a:t>
            </a:r>
            <a:r>
              <a:rPr sz="3900" b="1" kern="0" spc="-6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5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复杂任务的提示语</a:t>
            </a:r>
            <a:r>
              <a:rPr sz="3900" b="1" kern="0" spc="3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链设计实战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686" name="textbox 686"/>
          <p:cNvSpPr/>
          <p:nvPr/>
        </p:nvSpPr>
        <p:spPr>
          <a:xfrm>
            <a:off x="406400" y="1254759"/>
            <a:ext cx="1993264" cy="652780"/>
          </a:xfrm>
          <a:prstGeom prst="rect">
            <a:avLst/>
          </a:prstGeom>
          <a:solidFill>
            <a:srgbClr val="0B80D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5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211454" algn="l" rtl="0" eaLnBrk="0">
              <a:lnSpc>
                <a:spcPct val="91000"/>
              </a:lnSpc>
              <a:spcBef>
                <a:spcPts val="6"/>
              </a:spcBef>
              <a:tabLst/>
            </a:pPr>
            <a:r>
              <a:rPr sz="1700" b="1" kern="0" spc="8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需要考虑的因素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aphicFrame>
        <p:nvGraphicFramePr>
          <p:cNvPr id="688" name="table 688"/>
          <p:cNvGraphicFramePr>
            <a:graphicFrameLocks noGrp="1"/>
          </p:cNvGraphicFramePr>
          <p:nvPr/>
        </p:nvGraphicFramePr>
        <p:xfrm>
          <a:off x="2371089" y="1264284"/>
          <a:ext cx="6203950" cy="633729"/>
        </p:xfrm>
        <a:graphic>
          <a:graphicData uri="http://schemas.openxmlformats.org/drawingml/2006/table">
            <a:tbl>
              <a:tblPr/>
              <a:tblGrid>
                <a:gridCol w="6203950"/>
              </a:tblGrid>
              <a:tr h="614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65759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7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任务目标</a:t>
                      </a:r>
                      <a:r>
                        <a:rPr sz="17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、目标受众</a:t>
                      </a:r>
                      <a:r>
                        <a:rPr sz="17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、文章类型</a:t>
                      </a:r>
                      <a:r>
                        <a:rPr sz="17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、字数要求</a:t>
                      </a:r>
                      <a:r>
                        <a:rPr sz="17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、特殊要</a:t>
                      </a:r>
                      <a:r>
                        <a:rPr sz="17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求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B8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B8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8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8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0" name="textbox 690"/>
          <p:cNvSpPr/>
          <p:nvPr/>
        </p:nvSpPr>
        <p:spPr>
          <a:xfrm>
            <a:off x="8979031" y="1397239"/>
            <a:ext cx="2852420" cy="10737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85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6669" algn="l" rtl="0" eaLnBrk="0">
              <a:lnSpc>
                <a:spcPct val="86000"/>
              </a:lnSpc>
              <a:tabLst/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成果展示与改进建议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2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621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7145" indent="-5080" algn="l" rtl="0" eaLnBrk="0">
              <a:lnSpc>
                <a:spcPct val="129000"/>
              </a:lnSpc>
              <a:tabLst/>
            </a:pP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通过以下反思和评估的框架对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生成内容进行审查与质量评估：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114" name="group 114"/>
          <p:cNvGrpSpPr/>
          <p:nvPr/>
        </p:nvGrpSpPr>
        <p:grpSpPr>
          <a:xfrm rot="21600000">
            <a:off x="9304337" y="2638107"/>
            <a:ext cx="2172334" cy="408304"/>
            <a:chOff x="0" y="0"/>
            <a:chExt cx="2172334" cy="408304"/>
          </a:xfrm>
        </p:grpSpPr>
        <p:pic>
          <p:nvPicPr>
            <p:cNvPr id="692" name="picture 69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2172334" cy="408304"/>
            </a:xfrm>
            <a:prstGeom prst="rect">
              <a:avLst/>
            </a:prstGeom>
          </p:spPr>
        </p:pic>
        <p:sp>
          <p:nvSpPr>
            <p:cNvPr id="694" name="textbox 694"/>
            <p:cNvSpPr/>
            <p:nvPr/>
          </p:nvSpPr>
          <p:spPr>
            <a:xfrm>
              <a:off x="-12700" y="-12700"/>
              <a:ext cx="2197735" cy="4540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7000"/>
                </a:lnSpc>
                <a:tabLst/>
              </a:pPr>
              <a:endParaRPr sz="800" dirty="0">
                <a:latin typeface="Arial"/>
                <a:ea typeface="Arial"/>
                <a:cs typeface="Arial"/>
              </a:endParaRPr>
            </a:p>
            <a:p>
              <a:pPr marL="615315" algn="l" rtl="0" eaLnBrk="0">
                <a:lnSpc>
                  <a:spcPct val="91000"/>
                </a:lnSpc>
                <a:spcBef>
                  <a:spcPts val="4"/>
                </a:spcBef>
                <a:tabLst/>
              </a:pPr>
              <a:r>
                <a:rPr sz="1500" kern="0" spc="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内容全面性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116" name="group 116"/>
          <p:cNvGrpSpPr/>
          <p:nvPr/>
        </p:nvGrpSpPr>
        <p:grpSpPr>
          <a:xfrm rot="21600000">
            <a:off x="9293542" y="3116262"/>
            <a:ext cx="2172334" cy="408304"/>
            <a:chOff x="0" y="0"/>
            <a:chExt cx="2172334" cy="408304"/>
          </a:xfrm>
        </p:grpSpPr>
        <p:pic>
          <p:nvPicPr>
            <p:cNvPr id="696" name="picture 69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2172334" cy="408304"/>
            </a:xfrm>
            <a:prstGeom prst="rect">
              <a:avLst/>
            </a:prstGeom>
          </p:spPr>
        </p:pic>
        <p:sp>
          <p:nvSpPr>
            <p:cNvPr id="698" name="textbox 698"/>
            <p:cNvSpPr/>
            <p:nvPr/>
          </p:nvSpPr>
          <p:spPr>
            <a:xfrm>
              <a:off x="-12700" y="-12700"/>
              <a:ext cx="2197735" cy="4540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  <a:tabLst/>
              </a:pPr>
              <a:endParaRPr sz="800" dirty="0">
                <a:latin typeface="Arial"/>
                <a:ea typeface="Arial"/>
                <a:cs typeface="Arial"/>
              </a:endParaRPr>
            </a:p>
            <a:p>
              <a:pPr marL="700405" algn="l" rtl="0" eaLnBrk="0">
                <a:lnSpc>
                  <a:spcPct val="92000"/>
                </a:lnSpc>
                <a:spcBef>
                  <a:spcPts val="7"/>
                </a:spcBef>
                <a:tabLst/>
              </a:pP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论证深度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pic>
        <p:nvPicPr>
          <p:cNvPr id="700" name="picture 70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8744902" y="1224279"/>
            <a:ext cx="28575" cy="5424804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picture 7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195694" y="2336291"/>
            <a:ext cx="5422265" cy="4368673"/>
          </a:xfrm>
          <a:prstGeom prst="rect">
            <a:avLst/>
          </a:prstGeom>
        </p:spPr>
      </p:pic>
      <p:sp>
        <p:nvSpPr>
          <p:cNvPr id="704" name="textbox 704"/>
          <p:cNvSpPr/>
          <p:nvPr/>
        </p:nvSpPr>
        <p:spPr>
          <a:xfrm>
            <a:off x="6260210" y="3928592"/>
            <a:ext cx="5337175" cy="27057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43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2000"/>
              </a:lnSpc>
              <a:tabLst/>
            </a:pP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任务目标：</a:t>
            </a:r>
            <a:r>
              <a:rPr sz="1200" kern="0" spc="-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创作一篇关于气候变化的文章， 旨在提高</a:t>
            </a: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公众意识并促进行动。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ts val="2200"/>
              </a:lnSpc>
              <a:tabLst/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主要语用意图：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339725" algn="l" rtl="0" eaLnBrk="0">
              <a:lnSpc>
                <a:spcPct val="88000"/>
              </a:lnSpc>
              <a:spcBef>
                <a:spcPts val="1015"/>
              </a:spcBef>
              <a:tabLst/>
            </a:pP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（1）</a:t>
            </a:r>
            <a:r>
              <a:rPr sz="1200" kern="0" spc="-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陈述型（强度8</a:t>
            </a: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）：</a:t>
            </a:r>
            <a:r>
              <a:rPr sz="1200" kern="0" spc="-2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提供可靠的气候变化数据和科学发现。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339725" algn="l" rtl="0" eaLnBrk="0">
              <a:lnSpc>
                <a:spcPct val="88000"/>
              </a:lnSpc>
              <a:spcBef>
                <a:spcPts val="933"/>
              </a:spcBef>
              <a:tabLst/>
            </a:pP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（2）</a:t>
            </a:r>
            <a:r>
              <a:rPr sz="1200" kern="0" spc="-2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指令型（强度7</a:t>
            </a:r>
            <a:r>
              <a:rPr sz="1200" kern="0" spc="-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）：</a:t>
            </a:r>
            <a:r>
              <a:rPr sz="1200" kern="0" spc="-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鼓励读</a:t>
            </a: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者采取具体的环保行动。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339725" algn="l" rtl="0" eaLnBrk="0">
              <a:lnSpc>
                <a:spcPct val="88000"/>
              </a:lnSpc>
              <a:spcBef>
                <a:spcPts val="933"/>
              </a:spcBef>
              <a:tabLst/>
            </a:pP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（3）</a:t>
            </a:r>
            <a:r>
              <a:rPr sz="1200" kern="0" spc="-2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表达型（强度6</a:t>
            </a:r>
            <a:r>
              <a:rPr sz="1200" kern="0" spc="-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）：</a:t>
            </a:r>
            <a:r>
              <a:rPr sz="1200" kern="0" spc="-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传达对气候变</a:t>
            </a: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化威胁的紧迫感。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351790" algn="l" rtl="0" eaLnBrk="0">
              <a:lnSpc>
                <a:spcPct val="91000"/>
              </a:lnSpc>
              <a:spcBef>
                <a:spcPts val="930"/>
              </a:spcBef>
              <a:tabLst/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请确保文章：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376554" algn="l" rtl="0" eaLnBrk="0">
              <a:lnSpc>
                <a:spcPct val="90000"/>
              </a:lnSpc>
              <a:spcBef>
                <a:spcPts val="896"/>
              </a:spcBef>
              <a:tabLst/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包含来自权威来源的最新气候数据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353695" algn="l" rtl="0" eaLnBrk="0">
              <a:lnSpc>
                <a:spcPct val="91000"/>
              </a:lnSpc>
              <a:spcBef>
                <a:spcPts val="898"/>
              </a:spcBef>
              <a:tabLst/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解释气候变化的原因和影响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344170" algn="l" rtl="0" eaLnBrk="0">
              <a:lnSpc>
                <a:spcPct val="91000"/>
              </a:lnSpc>
              <a:spcBef>
                <a:spcPts val="890"/>
              </a:spcBef>
              <a:tabLst/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提供至少5个读者可以立即采取的行动建议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353695" algn="l" rtl="0" eaLnBrk="0">
              <a:lnSpc>
                <a:spcPct val="90000"/>
              </a:lnSpc>
              <a:spcBef>
                <a:spcPts val="2"/>
              </a:spcBef>
              <a:tabLst/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使用引人入胜的语言来激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发读者的环保意识。</a:t>
            </a:r>
            <a:endParaRPr sz="12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706" name="textbox 706"/>
          <p:cNvSpPr/>
          <p:nvPr/>
        </p:nvSpPr>
        <p:spPr>
          <a:xfrm>
            <a:off x="599871" y="4642973"/>
            <a:ext cx="5306059" cy="18332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92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26059" algn="l" rtl="0" eaLnBrk="0">
              <a:lnSpc>
                <a:spcPct val="86000"/>
              </a:lnSpc>
              <a:tabLst/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PIA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实施步骤：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34290" algn="l" rtl="0" eaLnBrk="0">
              <a:lnSpc>
                <a:spcPct val="91000"/>
              </a:lnSpc>
              <a:spcBef>
                <a:spcPts val="521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1.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识别主要语用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意图：</a:t>
            </a:r>
            <a:r>
              <a:rPr sz="1700" kern="0" spc="-3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确定任务的首要目的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5875" algn="l" rtl="0" eaLnBrk="0">
              <a:lnSpc>
                <a:spcPct val="91000"/>
              </a:lnSpc>
              <a:spcBef>
                <a:spcPts val="949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2.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分析次要语用意图：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识别可能的辅助目的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9050" algn="l" rtl="0" eaLnBrk="0">
              <a:lnSpc>
                <a:spcPct val="91000"/>
              </a:lnSpc>
              <a:spcBef>
                <a:spcPts val="949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3.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评估语用意图的强度：</a:t>
            </a:r>
            <a:r>
              <a:rPr sz="1700" kern="0" spc="-3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量化每种意图的强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度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672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1000"/>
              </a:lnSpc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4.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构建语用意图矩阵：</a:t>
            </a:r>
            <a:r>
              <a:rPr sz="1700" kern="0" spc="-3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建语用意图及其强度的矩阵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aphicFrame>
        <p:nvGraphicFramePr>
          <p:cNvPr id="708" name="table 708"/>
          <p:cNvGraphicFramePr>
            <a:graphicFrameLocks noGrp="1"/>
          </p:cNvGraphicFramePr>
          <p:nvPr/>
        </p:nvGraphicFramePr>
        <p:xfrm>
          <a:off x="6192520" y="2329179"/>
          <a:ext cx="5427344" cy="1426209"/>
        </p:xfrm>
        <a:graphic>
          <a:graphicData uri="http://schemas.openxmlformats.org/drawingml/2006/table">
            <a:tbl>
              <a:tblPr/>
              <a:tblGrid>
                <a:gridCol w="1006475"/>
                <a:gridCol w="1410969"/>
                <a:gridCol w="3009900"/>
              </a:tblGrid>
              <a:tr h="2419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2409" algn="l" rtl="0" eaLnBrk="0">
                        <a:lnSpc>
                          <a:spcPct val="8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语用意图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94004" algn="l" rtl="0" eaLnBrk="0">
                        <a:lnSpc>
                          <a:spcPts val="1401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强度（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1-10</a:t>
                      </a:r>
                      <a:r>
                        <a:rPr sz="11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67789" algn="l" rtl="0" eaLnBrk="0">
                        <a:lnSpc>
                          <a:spcPct val="8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说明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09245" algn="l" rtl="0" eaLnBrk="0">
                        <a:lnSpc>
                          <a:spcPct val="86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陈述型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72465" algn="l" rtl="0" eaLnBrk="0">
                        <a:lnSpc>
                          <a:spcPct val="8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27684" algn="l" rtl="0" eaLnBrk="0">
                        <a:lnSpc>
                          <a:spcPct val="87000"/>
                        </a:lnSpc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提供关于气候变化的事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实和数据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00990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指令型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73100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08355" algn="l" rtl="0" eaLnBrk="0">
                        <a:lnSpc>
                          <a:spcPct val="87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鼓励读者采取环保行动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00354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表达型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71830" algn="l" rtl="0" eaLnBrk="0">
                        <a:lnSpc>
                          <a:spcPct val="8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7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07084" algn="l" rtl="0" eaLnBrk="0">
                        <a:lnSpc>
                          <a:spcPct val="8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表达对气候变化的关切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00354" algn="l" rtl="0" eaLnBrk="0">
                        <a:lnSpc>
                          <a:spcPct val="8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承诺型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72465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76935" algn="l" rtl="0" eaLnBrk="0">
                        <a:lnSpc>
                          <a:spcPct val="8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提出未来行动的建议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04165" algn="l" rtl="0" eaLnBrk="0">
                        <a:lnSpc>
                          <a:spcPct val="8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宣告型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81990" algn="l" rtl="0" eaLnBrk="0">
                        <a:lnSpc>
                          <a:spcPct val="8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7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19810" algn="l" rtl="0" eaLnBrk="0">
                        <a:lnSpc>
                          <a:spcPct val="87000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不适用于此文章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0" name="textbox 710"/>
          <p:cNvSpPr/>
          <p:nvPr/>
        </p:nvSpPr>
        <p:spPr>
          <a:xfrm>
            <a:off x="547014" y="1190478"/>
            <a:ext cx="5251450" cy="14135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63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78765" algn="l" rtl="0" eaLnBrk="0">
              <a:lnSpc>
                <a:spcPct val="87000"/>
              </a:lnSpc>
              <a:tabLst/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PIA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的理论基础：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8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730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indent="10795" algn="l" rtl="0" eaLnBrk="0">
              <a:lnSpc>
                <a:spcPct val="128000"/>
              </a:lnSpc>
              <a:tabLst/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PIA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建立在语用学和言语行为理论的基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础上，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通过分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析任务的语用意图，</a:t>
            </a:r>
            <a:r>
              <a:rPr sz="1700" kern="0" spc="-2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为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7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设定明确的任务目标，</a:t>
            </a:r>
            <a:r>
              <a:rPr sz="1700" kern="0" spc="-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并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提出了以下分类：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712" name="textbox 712"/>
          <p:cNvSpPr/>
          <p:nvPr/>
        </p:nvSpPr>
        <p:spPr>
          <a:xfrm>
            <a:off x="384656" y="226704"/>
            <a:ext cx="10221594" cy="6692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065"/>
              </a:lnSpc>
              <a:tabLst/>
            </a:pPr>
            <a:r>
              <a:rPr sz="3900" b="1" kern="0" spc="3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语用意图分析</a:t>
            </a:r>
            <a:r>
              <a:rPr sz="3900" b="1" kern="0" spc="-10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 </a:t>
            </a:r>
            <a:r>
              <a:rPr sz="3900" b="1" kern="0" spc="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PIA</a:t>
            </a:r>
            <a:r>
              <a:rPr sz="3900" b="1" kern="0" spc="-14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900" b="1" kern="0" spc="-34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</a:t>
            </a:r>
            <a:r>
              <a:rPr sz="3900" b="1" kern="0" spc="-8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-34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55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解码</a:t>
            </a:r>
            <a:r>
              <a:rPr sz="3900" b="1" kern="0" spc="3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内容生成目的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714" name="textbox 714"/>
          <p:cNvSpPr/>
          <p:nvPr/>
        </p:nvSpPr>
        <p:spPr>
          <a:xfrm>
            <a:off x="6249342" y="1630578"/>
            <a:ext cx="5285740" cy="5981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48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6990" algn="l" rtl="0" eaLnBrk="0">
              <a:lnSpc>
                <a:spcPct val="90000"/>
              </a:lnSpc>
              <a:tabLst/>
            </a:pPr>
            <a:r>
              <a:rPr sz="1700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假设需要撰写一篇关于</a:t>
            </a:r>
            <a:r>
              <a:rPr sz="1700" kern="0" spc="-3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1700" kern="0" spc="-3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气候变化</a:t>
            </a:r>
            <a:r>
              <a:rPr sz="1700" kern="0" spc="-3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1700" kern="0" spc="-2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的文章，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目的是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49530" algn="l" rtl="0" eaLnBrk="0">
              <a:lnSpc>
                <a:spcPts val="2679"/>
              </a:lnSpc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增强公众意识并促进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行动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aphicFrame>
        <p:nvGraphicFramePr>
          <p:cNvPr id="716" name="table 716"/>
          <p:cNvGraphicFramePr>
            <a:graphicFrameLocks noGrp="1"/>
          </p:cNvGraphicFramePr>
          <p:nvPr/>
        </p:nvGraphicFramePr>
        <p:xfrm>
          <a:off x="503872" y="3363912"/>
          <a:ext cx="2577464" cy="436245"/>
        </p:xfrm>
        <a:graphic>
          <a:graphicData uri="http://schemas.openxmlformats.org/drawingml/2006/table">
            <a:tbl>
              <a:tblPr/>
              <a:tblGrid>
                <a:gridCol w="2577464"/>
              </a:tblGrid>
              <a:tr h="407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80670" algn="l" rtl="0" eaLnBrk="0">
                        <a:lnSpc>
                          <a:spcPts val="241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指令型（</a:t>
                      </a:r>
                      <a:r>
                        <a:rPr sz="17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Directive</a:t>
                      </a:r>
                      <a:r>
                        <a:rPr sz="17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18" name="table 718"/>
          <p:cNvGraphicFramePr>
            <a:graphicFrameLocks noGrp="1"/>
          </p:cNvGraphicFramePr>
          <p:nvPr/>
        </p:nvGraphicFramePr>
        <p:xfrm>
          <a:off x="503872" y="3950017"/>
          <a:ext cx="2577464" cy="427354"/>
        </p:xfrm>
        <a:graphic>
          <a:graphicData uri="http://schemas.openxmlformats.org/drawingml/2006/table">
            <a:tbl>
              <a:tblPr/>
              <a:tblGrid>
                <a:gridCol w="2577464"/>
              </a:tblGrid>
              <a:tr h="3987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1600" algn="l" rtl="0" eaLnBrk="0">
                        <a:lnSpc>
                          <a:spcPts val="2282"/>
                        </a:lnSpc>
                        <a:tabLst/>
                      </a:pPr>
                      <a:r>
                        <a:rPr sz="17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承诺型（</a:t>
                      </a:r>
                      <a:r>
                        <a:rPr sz="17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Commissive</a:t>
                      </a:r>
                      <a:r>
                        <a:rPr sz="17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20" name="table 720"/>
          <p:cNvGraphicFramePr>
            <a:graphicFrameLocks noGrp="1"/>
          </p:cNvGraphicFramePr>
          <p:nvPr/>
        </p:nvGraphicFramePr>
        <p:xfrm>
          <a:off x="3179762" y="3370897"/>
          <a:ext cx="2576830" cy="427354"/>
        </p:xfrm>
        <a:graphic>
          <a:graphicData uri="http://schemas.openxmlformats.org/drawingml/2006/table">
            <a:tbl>
              <a:tblPr/>
              <a:tblGrid>
                <a:gridCol w="2576830"/>
              </a:tblGrid>
              <a:tr h="3987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8750" algn="l" rtl="0" eaLnBrk="0">
                        <a:lnSpc>
                          <a:spcPts val="2410"/>
                        </a:lnSpc>
                        <a:tabLst/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宣告型（</a:t>
                      </a:r>
                      <a:r>
                        <a:rPr sz="17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Declarative</a:t>
                      </a:r>
                      <a:r>
                        <a:rPr sz="17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22" name="table 722"/>
          <p:cNvGraphicFramePr>
            <a:graphicFrameLocks noGrp="1"/>
          </p:cNvGraphicFramePr>
          <p:nvPr/>
        </p:nvGraphicFramePr>
        <p:xfrm>
          <a:off x="503872" y="2777172"/>
          <a:ext cx="2577464" cy="426720"/>
        </p:xfrm>
        <a:graphic>
          <a:graphicData uri="http://schemas.openxmlformats.org/drawingml/2006/table">
            <a:tbl>
              <a:tblPr/>
              <a:tblGrid>
                <a:gridCol w="2577464"/>
              </a:tblGrid>
              <a:tr h="4013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68604" algn="l" rtl="0" eaLnBrk="0">
                        <a:lnSpc>
                          <a:spcPts val="2410"/>
                        </a:lnSpc>
                        <a:tabLst/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陈述型（</a:t>
                      </a:r>
                      <a:r>
                        <a:rPr sz="17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Assertive</a:t>
                      </a:r>
                      <a:r>
                        <a:rPr sz="17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24" name="table 724"/>
          <p:cNvGraphicFramePr>
            <a:graphicFrameLocks noGrp="1"/>
          </p:cNvGraphicFramePr>
          <p:nvPr/>
        </p:nvGraphicFramePr>
        <p:xfrm>
          <a:off x="3179762" y="2779077"/>
          <a:ext cx="2576830" cy="426720"/>
        </p:xfrm>
        <a:graphic>
          <a:graphicData uri="http://schemas.openxmlformats.org/drawingml/2006/table">
            <a:tbl>
              <a:tblPr/>
              <a:tblGrid>
                <a:gridCol w="2576830"/>
              </a:tblGrid>
              <a:tr h="3981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5100" algn="l" rtl="0" eaLnBrk="0">
                        <a:lnSpc>
                          <a:spcPts val="2282"/>
                        </a:lnSpc>
                        <a:tabLst/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表达型（</a:t>
                      </a:r>
                      <a:r>
                        <a:rPr sz="17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Expressive</a:t>
                      </a:r>
                      <a:r>
                        <a:rPr sz="17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26" name="textbox 726"/>
          <p:cNvSpPr/>
          <p:nvPr/>
        </p:nvSpPr>
        <p:spPr>
          <a:xfrm>
            <a:off x="6199504" y="1150620"/>
            <a:ext cx="2106929" cy="349250"/>
          </a:xfrm>
          <a:prstGeom prst="rect">
            <a:avLst/>
          </a:prstGeom>
          <a:solidFill>
            <a:srgbClr val="0B80D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2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604519" algn="l" rtl="0" eaLnBrk="0">
              <a:lnSpc>
                <a:spcPct val="93000"/>
              </a:lnSpc>
              <a:spcBef>
                <a:spcPts val="5"/>
              </a:spcBef>
              <a:tabLst/>
            </a:pPr>
            <a:r>
              <a:rPr sz="1700" b="1" kern="0" spc="8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应用示例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textbox 728"/>
          <p:cNvSpPr/>
          <p:nvPr/>
        </p:nvSpPr>
        <p:spPr>
          <a:xfrm>
            <a:off x="599871" y="4319123"/>
            <a:ext cx="5417820" cy="21704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92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12725" algn="l" rtl="0" eaLnBrk="0">
              <a:lnSpc>
                <a:spcPct val="86000"/>
              </a:lnSpc>
              <a:tabLst/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TFM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实施步骤：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34290" algn="l" rtl="0" eaLnBrk="0">
              <a:lnSpc>
                <a:spcPct val="92000"/>
              </a:lnSpc>
              <a:spcBef>
                <a:spcPts val="519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1.</a:t>
            </a:r>
            <a:r>
              <a:rPr sz="17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定义主题原型：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列出主题的关键特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征和代表性例子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5875" algn="l" rtl="0" eaLnBrk="0">
              <a:lnSpc>
                <a:spcPct val="91000"/>
              </a:lnSpc>
              <a:spcBef>
                <a:spcPts val="938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2.</a:t>
            </a:r>
            <a:r>
              <a:rPr sz="17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构建语义框架：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创建与主题相关的概念图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9050" algn="l" rtl="0" eaLnBrk="0">
              <a:lnSpc>
                <a:spcPct val="91000"/>
              </a:lnSpc>
              <a:spcBef>
                <a:spcPts val="954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3.</a:t>
            </a:r>
            <a:r>
              <a:rPr sz="17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设置重点梯度：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按重要性排序相关概念和子主题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363220" indent="-351154" algn="l" rtl="0" eaLnBrk="0">
              <a:lnSpc>
                <a:spcPct val="115000"/>
              </a:lnSpc>
              <a:spcBef>
                <a:spcPts val="2"/>
              </a:spcBef>
              <a:tabLst/>
            </a:pP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4. 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创建主题引导符：</a:t>
            </a:r>
            <a:r>
              <a:rPr sz="1700" kern="0" spc="-3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设计特定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的关键词或短语来保持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主题聚焦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730" name="picture 7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408164" y="2610611"/>
            <a:ext cx="4544568" cy="1882140"/>
          </a:xfrm>
          <a:prstGeom prst="rect">
            <a:avLst/>
          </a:prstGeom>
        </p:spPr>
      </p:pic>
      <p:sp>
        <p:nvSpPr>
          <p:cNvPr id="732" name="textbox 732"/>
          <p:cNvSpPr/>
          <p:nvPr/>
        </p:nvSpPr>
        <p:spPr>
          <a:xfrm>
            <a:off x="389730" y="226704"/>
            <a:ext cx="9319894" cy="6692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065"/>
              </a:lnSpc>
              <a:tabLst/>
            </a:pPr>
            <a:r>
              <a:rPr sz="3900" b="1" kern="0" spc="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主题聚焦机制</a:t>
            </a:r>
            <a:r>
              <a:rPr sz="3900" b="1" kern="0" spc="-9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</a:t>
            </a:r>
            <a:r>
              <a:rPr sz="3900" b="1" kern="0" spc="-14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TFM</a:t>
            </a:r>
            <a:r>
              <a:rPr sz="3900" b="1" kern="0" spc="-14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900" b="1" kern="0" spc="-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</a:t>
            </a:r>
            <a:r>
              <a:rPr sz="3900" b="1" kern="0" spc="-8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-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55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锁定核心内容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734" name="textbox 734"/>
          <p:cNvSpPr/>
          <p:nvPr/>
        </p:nvSpPr>
        <p:spPr>
          <a:xfrm>
            <a:off x="545642" y="1190478"/>
            <a:ext cx="5252720" cy="10744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63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67334" algn="l" rtl="0" eaLnBrk="0">
              <a:lnSpc>
                <a:spcPct val="87000"/>
              </a:lnSpc>
              <a:tabLst/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TFM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的理论基础：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600" dirty="0">
              <a:latin typeface="Arial"/>
              <a:ea typeface="Arial"/>
              <a:cs typeface="Arial"/>
            </a:endParaRPr>
          </a:p>
          <a:p>
            <a:pPr marL="20320" indent="-7620" algn="l" rtl="0" eaLnBrk="0">
              <a:lnSpc>
                <a:spcPct val="132000"/>
              </a:lnSpc>
              <a:spcBef>
                <a:spcPts val="2"/>
              </a:spcBef>
              <a:tabLst/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TFM</a:t>
            </a:r>
            <a:r>
              <a:rPr sz="17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借鉴了认知语言学中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1700" kern="0" spc="-3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原型理论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1700" kern="0" spc="-3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和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框架语义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学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700" kern="0" spc="-3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可开发以下技巧：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736" name="textbox 736"/>
          <p:cNvSpPr/>
          <p:nvPr/>
        </p:nvSpPr>
        <p:spPr>
          <a:xfrm>
            <a:off x="2584678" y="2525293"/>
            <a:ext cx="3220085" cy="14649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97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确定主题的核心特征和典型例子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5240" algn="l" rtl="0" eaLnBrk="0">
              <a:lnSpc>
                <a:spcPts val="4783"/>
              </a:lnSpc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创建与主题相关的概念网络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13970" algn="l" rtl="0" eaLnBrk="0">
              <a:lnSpc>
                <a:spcPct val="92000"/>
              </a:lnSpc>
              <a:spcBef>
                <a:spcPts val="4"/>
              </a:spcBef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设定主题相关性的层级结构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738" name="textbox 738"/>
          <p:cNvSpPr/>
          <p:nvPr/>
        </p:nvSpPr>
        <p:spPr>
          <a:xfrm>
            <a:off x="6292102" y="4631553"/>
            <a:ext cx="2421889" cy="1082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01600" algn="l" rtl="0" eaLnBrk="0">
              <a:lnSpc>
                <a:spcPts val="1781"/>
              </a:lnSpc>
              <a:tabLst/>
            </a:pPr>
            <a:r>
              <a:rPr sz="1400" kern="0" spc="-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 </a:t>
            </a:r>
            <a:r>
              <a:rPr sz="1400" kern="0" spc="-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）气候变化的科学证据</a:t>
            </a:r>
            <a:endParaRPr sz="1400" dirty="0">
              <a:latin typeface="Microsoft YaHei"/>
              <a:ea typeface="Microsoft YaHei"/>
              <a:cs typeface="Microsoft YaHei"/>
            </a:endParaRPr>
          </a:p>
          <a:p>
            <a:pPr marL="101600" algn="l" rtl="0" eaLnBrk="0">
              <a:lnSpc>
                <a:spcPts val="1781"/>
              </a:lnSpc>
              <a:spcBef>
                <a:spcPts val="398"/>
              </a:spcBef>
              <a:tabLst/>
            </a:pPr>
            <a:r>
              <a:rPr sz="1400" kern="0" spc="-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</a:t>
            </a:r>
            <a:r>
              <a:rPr sz="1400" kern="0" spc="-2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-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 </a:t>
            </a:r>
            <a:r>
              <a:rPr sz="1400" kern="0" spc="-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）当前和预期的影响</a:t>
            </a:r>
            <a:endParaRPr sz="1400" dirty="0">
              <a:latin typeface="Microsoft YaHei"/>
              <a:ea typeface="Microsoft YaHei"/>
              <a:cs typeface="Microsoft YaHei"/>
            </a:endParaRPr>
          </a:p>
          <a:p>
            <a:pPr marL="101600" algn="l" rtl="0" eaLnBrk="0">
              <a:lnSpc>
                <a:spcPts val="1781"/>
              </a:lnSpc>
              <a:spcBef>
                <a:spcPts val="398"/>
              </a:spcBef>
              <a:tabLst/>
            </a:pPr>
            <a:r>
              <a:rPr sz="13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</a:t>
            </a:r>
            <a:r>
              <a:rPr sz="1300" kern="0" spc="-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3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</a:t>
            </a:r>
            <a:r>
              <a:rPr sz="1300" kern="0" spc="-1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3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）减缓和适应策略</a:t>
            </a:r>
            <a:endParaRPr sz="1300" dirty="0">
              <a:latin typeface="Microsoft YaHei"/>
              <a:ea typeface="Microsoft YaHei"/>
              <a:cs typeface="Microsoft YaHei"/>
            </a:endParaRPr>
          </a:p>
          <a:p>
            <a:pPr algn="r" rtl="0" eaLnBrk="0">
              <a:lnSpc>
                <a:spcPts val="1781"/>
              </a:lnSpc>
              <a:spcBef>
                <a:spcPts val="398"/>
              </a:spcBef>
              <a:tabLst/>
            </a:pPr>
            <a:r>
              <a:rPr sz="1400" kern="0" spc="-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</a:t>
            </a:r>
            <a:r>
              <a:rPr sz="1400" kern="0" spc="-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-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4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）个人和集体行动的重要性</a:t>
            </a:r>
            <a:endParaRPr sz="14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740" name="textbox 740"/>
          <p:cNvSpPr/>
          <p:nvPr/>
        </p:nvSpPr>
        <p:spPr>
          <a:xfrm>
            <a:off x="6286432" y="1973076"/>
            <a:ext cx="5103495" cy="4889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27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关键特征：全球变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暖</a:t>
            </a:r>
            <a:r>
              <a:rPr sz="1400" kern="0" spc="-2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、极端天气</a:t>
            </a:r>
            <a:r>
              <a:rPr sz="1400" kern="0" spc="-2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、海平面上升</a:t>
            </a:r>
            <a:r>
              <a:rPr sz="14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、生态系统变化</a:t>
            </a:r>
            <a:endParaRPr sz="14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8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spcBef>
                <a:spcPts val="4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代表性例子：北极冰盖融化</a:t>
            </a:r>
            <a:r>
              <a:rPr sz="1400" kern="0" spc="-1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、热带雨林减少</a:t>
            </a:r>
            <a:r>
              <a:rPr sz="1400" kern="0" spc="-2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、珊瑚白化</a:t>
            </a:r>
            <a:endParaRPr sz="14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742" name="textbox 742"/>
          <p:cNvSpPr/>
          <p:nvPr/>
        </p:nvSpPr>
        <p:spPr>
          <a:xfrm>
            <a:off x="6286432" y="6127703"/>
            <a:ext cx="4036695" cy="4883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1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4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主要关键词：气候变化</a:t>
            </a:r>
            <a:r>
              <a:rPr sz="1400" kern="0" spc="-2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、全球变暖</a:t>
            </a:r>
            <a:r>
              <a:rPr sz="14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、环境保护</a:t>
            </a:r>
            <a:endParaRPr sz="14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9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spcBef>
                <a:spcPts val="1"/>
              </a:spcBef>
              <a:tabLst/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4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次要关键词：碳排放</a:t>
            </a:r>
            <a:r>
              <a:rPr sz="14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、可再生能源</a:t>
            </a:r>
            <a:r>
              <a:rPr sz="14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、可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持续发展</a:t>
            </a:r>
            <a:endParaRPr sz="1400" dirty="0">
              <a:latin typeface="Microsoft YaHei"/>
              <a:ea typeface="Microsoft YaHei"/>
              <a:cs typeface="Microsoft YaHei"/>
            </a:endParaRPr>
          </a:p>
        </p:txBody>
      </p:sp>
      <p:graphicFrame>
        <p:nvGraphicFramePr>
          <p:cNvPr id="744" name="table 744"/>
          <p:cNvGraphicFramePr>
            <a:graphicFrameLocks noGrp="1"/>
          </p:cNvGraphicFramePr>
          <p:nvPr/>
        </p:nvGraphicFramePr>
        <p:xfrm>
          <a:off x="503872" y="3034347"/>
          <a:ext cx="1898650" cy="436245"/>
        </p:xfrm>
        <a:graphic>
          <a:graphicData uri="http://schemas.openxmlformats.org/drawingml/2006/table">
            <a:tbl>
              <a:tblPr/>
              <a:tblGrid>
                <a:gridCol w="1898650"/>
              </a:tblGrid>
              <a:tr h="407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241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语义框架设置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46" name="table 746"/>
          <p:cNvGraphicFramePr>
            <a:graphicFrameLocks noGrp="1"/>
          </p:cNvGraphicFramePr>
          <p:nvPr/>
        </p:nvGraphicFramePr>
        <p:xfrm>
          <a:off x="503872" y="2419032"/>
          <a:ext cx="1898650" cy="436245"/>
        </p:xfrm>
        <a:graphic>
          <a:graphicData uri="http://schemas.openxmlformats.org/drawingml/2006/table">
            <a:tbl>
              <a:tblPr/>
              <a:tblGrid>
                <a:gridCol w="1898650"/>
              </a:tblGrid>
              <a:tr h="407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432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主题原型构建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48" name="table 748"/>
          <p:cNvGraphicFramePr>
            <a:graphicFrameLocks noGrp="1"/>
          </p:cNvGraphicFramePr>
          <p:nvPr/>
        </p:nvGraphicFramePr>
        <p:xfrm>
          <a:off x="503872" y="3631882"/>
          <a:ext cx="1898650" cy="435610"/>
        </p:xfrm>
        <a:graphic>
          <a:graphicData uri="http://schemas.openxmlformats.org/drawingml/2006/table">
            <a:tbl>
              <a:tblPr/>
              <a:tblGrid>
                <a:gridCol w="1898650"/>
              </a:tblGrid>
              <a:tr h="4070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3050" algn="l" rtl="0" eaLnBrk="0">
                        <a:lnSpc>
                          <a:spcPct val="9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重点梯度建立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50" name="textbox 750"/>
          <p:cNvSpPr/>
          <p:nvPr/>
        </p:nvSpPr>
        <p:spPr>
          <a:xfrm>
            <a:off x="6199504" y="1150620"/>
            <a:ext cx="2106929" cy="349250"/>
          </a:xfrm>
          <a:prstGeom prst="rect">
            <a:avLst/>
          </a:prstGeom>
          <a:solidFill>
            <a:srgbClr val="0B80D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2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604519" algn="l" rtl="0" eaLnBrk="0">
              <a:lnSpc>
                <a:spcPct val="93000"/>
              </a:lnSpc>
              <a:spcBef>
                <a:spcPts val="5"/>
              </a:spcBef>
              <a:tabLst/>
            </a:pPr>
            <a:r>
              <a:rPr sz="1700" b="1" kern="0" spc="8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应用示例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118" name="group 118"/>
          <p:cNvGrpSpPr/>
          <p:nvPr/>
        </p:nvGrpSpPr>
        <p:grpSpPr>
          <a:xfrm rot="21600000">
            <a:off x="6158864" y="5734684"/>
            <a:ext cx="1692910" cy="356870"/>
            <a:chOff x="0" y="0"/>
            <a:chExt cx="1692910" cy="356870"/>
          </a:xfrm>
        </p:grpSpPr>
        <p:pic>
          <p:nvPicPr>
            <p:cNvPr id="752" name="picture 7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1692910" cy="356870"/>
            </a:xfrm>
            <a:prstGeom prst="rect">
              <a:avLst/>
            </a:prstGeom>
          </p:spPr>
        </p:pic>
        <p:sp>
          <p:nvSpPr>
            <p:cNvPr id="754" name="textbox 754"/>
            <p:cNvSpPr/>
            <p:nvPr/>
          </p:nvSpPr>
          <p:spPr>
            <a:xfrm>
              <a:off x="-12700" y="-12700"/>
              <a:ext cx="1718945" cy="40385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147320" algn="l" rtl="0" eaLnBrk="0">
                <a:lnSpc>
                  <a:spcPct val="90000"/>
                </a:lnSpc>
                <a:spcBef>
                  <a:spcPts val="1"/>
                </a:spcBef>
                <a:tabLst/>
              </a:pPr>
              <a:r>
                <a:rPr sz="1700" b="1" kern="0" spc="6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4.</a:t>
              </a:r>
              <a:r>
                <a:rPr sz="1700" b="1" kern="0" spc="15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700" b="1" kern="0" spc="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主题引导符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120" name="group 120"/>
          <p:cNvGrpSpPr/>
          <p:nvPr/>
        </p:nvGrpSpPr>
        <p:grpSpPr>
          <a:xfrm rot="21600000">
            <a:off x="6162040" y="1584959"/>
            <a:ext cx="1478914" cy="356235"/>
            <a:chOff x="0" y="0"/>
            <a:chExt cx="1478914" cy="356235"/>
          </a:xfrm>
        </p:grpSpPr>
        <p:pic>
          <p:nvPicPr>
            <p:cNvPr id="756" name="picture 7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1478914" cy="356235"/>
            </a:xfrm>
            <a:prstGeom prst="rect">
              <a:avLst/>
            </a:prstGeom>
          </p:spPr>
        </p:pic>
        <p:sp>
          <p:nvSpPr>
            <p:cNvPr id="758" name="textbox 758"/>
            <p:cNvSpPr/>
            <p:nvPr/>
          </p:nvSpPr>
          <p:spPr>
            <a:xfrm>
              <a:off x="-12700" y="-12700"/>
              <a:ext cx="1504314" cy="4032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4000"/>
                </a:lnSpc>
                <a:tabLst/>
              </a:pPr>
              <a:endParaRPr sz="400" dirty="0">
                <a:latin typeface="Arial"/>
                <a:ea typeface="Arial"/>
                <a:cs typeface="Arial"/>
              </a:endParaRPr>
            </a:p>
            <a:p>
              <a:pPr marL="158114" algn="l" rtl="0" eaLnBrk="0">
                <a:lnSpc>
                  <a:spcPct val="91000"/>
                </a:lnSpc>
                <a:spcBef>
                  <a:spcPts val="4"/>
                </a:spcBef>
                <a:tabLst/>
              </a:pPr>
              <a:r>
                <a:rPr sz="1700" b="1" kern="0" spc="4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1.</a:t>
              </a:r>
              <a:r>
                <a:rPr sz="1700" b="1" kern="0" spc="11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700" b="1" kern="0" spc="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主题原型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122" name="group 122"/>
          <p:cNvGrpSpPr/>
          <p:nvPr/>
        </p:nvGrpSpPr>
        <p:grpSpPr>
          <a:xfrm rot="21600000">
            <a:off x="6158864" y="2510155"/>
            <a:ext cx="1478915" cy="356234"/>
            <a:chOff x="0" y="0"/>
            <a:chExt cx="1478915" cy="356234"/>
          </a:xfrm>
        </p:grpSpPr>
        <p:pic>
          <p:nvPicPr>
            <p:cNvPr id="760" name="picture 76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1478915" cy="356234"/>
            </a:xfrm>
            <a:prstGeom prst="rect">
              <a:avLst/>
            </a:prstGeom>
          </p:spPr>
        </p:pic>
        <p:sp>
          <p:nvSpPr>
            <p:cNvPr id="762" name="textbox 762"/>
            <p:cNvSpPr/>
            <p:nvPr/>
          </p:nvSpPr>
          <p:spPr>
            <a:xfrm>
              <a:off x="-12700" y="-12700"/>
              <a:ext cx="1504950" cy="40449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4000"/>
                </a:lnSpc>
                <a:tabLst/>
              </a:pPr>
              <a:endParaRPr sz="400" dirty="0">
                <a:latin typeface="Arial"/>
                <a:ea typeface="Arial"/>
                <a:cs typeface="Arial"/>
              </a:endParaRPr>
            </a:p>
            <a:p>
              <a:pPr marL="149225" algn="l" rtl="0" eaLnBrk="0">
                <a:lnSpc>
                  <a:spcPct val="90000"/>
                </a:lnSpc>
                <a:spcBef>
                  <a:spcPts val="3"/>
                </a:spcBef>
                <a:tabLst/>
              </a:pPr>
              <a:r>
                <a:rPr sz="1700" b="1" kern="0" spc="5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2.</a:t>
              </a:r>
              <a:r>
                <a:rPr sz="1700" b="1" kern="0" spc="15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700" b="1" kern="0" spc="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语义框架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124" name="group 124"/>
          <p:cNvGrpSpPr/>
          <p:nvPr/>
        </p:nvGrpSpPr>
        <p:grpSpPr>
          <a:xfrm rot="21600000">
            <a:off x="6162675" y="4268470"/>
            <a:ext cx="1478915" cy="356234"/>
            <a:chOff x="0" y="0"/>
            <a:chExt cx="1478915" cy="356234"/>
          </a:xfrm>
        </p:grpSpPr>
        <p:pic>
          <p:nvPicPr>
            <p:cNvPr id="764" name="picture 76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1478915" cy="356234"/>
            </a:xfrm>
            <a:prstGeom prst="rect">
              <a:avLst/>
            </a:prstGeom>
          </p:spPr>
        </p:pic>
        <p:sp>
          <p:nvSpPr>
            <p:cNvPr id="766" name="textbox 766"/>
            <p:cNvSpPr/>
            <p:nvPr/>
          </p:nvSpPr>
          <p:spPr>
            <a:xfrm>
              <a:off x="-12700" y="-12700"/>
              <a:ext cx="1504950" cy="4032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147954" algn="l" rtl="0" eaLnBrk="0">
                <a:lnSpc>
                  <a:spcPct val="91000"/>
                </a:lnSpc>
                <a:spcBef>
                  <a:spcPts val="4"/>
                </a:spcBef>
                <a:tabLst/>
              </a:pPr>
              <a:r>
                <a:rPr sz="1700" b="1" kern="0" spc="5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3.</a:t>
              </a:r>
              <a:r>
                <a:rPr sz="1700" b="1" kern="0" spc="13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700" b="1" kern="0" spc="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重点梯度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textbox 768"/>
          <p:cNvSpPr/>
          <p:nvPr/>
        </p:nvSpPr>
        <p:spPr>
          <a:xfrm>
            <a:off x="6281216" y="3429533"/>
            <a:ext cx="5361940" cy="31127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69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4290" algn="l" rtl="0" eaLnBrk="0">
              <a:lnSpc>
                <a:spcPct val="92000"/>
              </a:lnSpc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1.</a:t>
            </a:r>
            <a:r>
              <a:rPr sz="17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识别关键概念：</a:t>
            </a:r>
            <a:r>
              <a:rPr sz="1700" kern="0" spc="-3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确定需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要详细阐述的核心想法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362584" indent="-346709" algn="l" rtl="0" eaLnBrk="0">
              <a:lnSpc>
                <a:spcPct val="114000"/>
              </a:lnSpc>
              <a:spcBef>
                <a:spcPts val="952"/>
              </a:spcBef>
              <a:tabLst/>
            </a:pP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2.  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设计细节矩阵：</a:t>
            </a:r>
            <a:r>
              <a:rPr sz="1700" kern="0" spc="-2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为每</a:t>
            </a:r>
            <a:r>
              <a:rPr sz="1700" kern="0" spc="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个关键概念创建多维度的细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节要求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360045" indent="-340995" algn="l" rtl="0" eaLnBrk="0">
              <a:lnSpc>
                <a:spcPct val="114000"/>
              </a:lnSpc>
              <a:spcBef>
                <a:spcPts val="966"/>
              </a:spcBef>
              <a:tabLst/>
            </a:pP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3.  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构建微观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宏观桥接：</a:t>
            </a:r>
            <a:r>
              <a:rPr sz="1700" kern="0" spc="-3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设计连接具体事例和抽象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概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念的提示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361315" indent="-348615" algn="l" rtl="0" eaLnBrk="0">
              <a:lnSpc>
                <a:spcPct val="114000"/>
              </a:lnSpc>
              <a:spcBef>
                <a:spcPts val="951"/>
              </a:spcBef>
              <a:tabLst/>
            </a:pP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4.  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创建感官描述指南：</a:t>
            </a:r>
            <a:r>
              <a:rPr sz="1700" kern="0" spc="-2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为抽象</a:t>
            </a:r>
            <a:r>
              <a:rPr sz="1700" kern="0" spc="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概念设计具体的感官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描述要求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800" dirty="0">
              <a:latin typeface="Arial"/>
              <a:ea typeface="Arial"/>
              <a:cs typeface="Arial"/>
            </a:endParaRPr>
          </a:p>
          <a:p>
            <a:pPr marL="374015" indent="-354965" algn="l" rtl="0" eaLnBrk="0">
              <a:lnSpc>
                <a:spcPct val="114000"/>
              </a:lnSpc>
              <a:spcBef>
                <a:spcPts val="5"/>
              </a:spcBef>
              <a:tabLst/>
            </a:pP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5.  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制定数据展示策略：</a:t>
            </a:r>
            <a:r>
              <a:rPr sz="1700" kern="0" spc="-3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规划如</a:t>
            </a:r>
            <a:r>
              <a:rPr sz="1700" kern="0" spc="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何将数据转化为生动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的叙述或可视化形式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770" name="textbox 770"/>
          <p:cNvSpPr/>
          <p:nvPr/>
        </p:nvSpPr>
        <p:spPr>
          <a:xfrm>
            <a:off x="381612" y="226704"/>
            <a:ext cx="9329419" cy="16814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065"/>
              </a:lnSpc>
              <a:tabLst/>
            </a:pPr>
            <a:r>
              <a:rPr sz="3900" b="1" kern="0" spc="2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细节增强策略</a:t>
            </a:r>
            <a:r>
              <a:rPr sz="3900" b="1" kern="0" spc="-9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2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 </a:t>
            </a:r>
            <a:r>
              <a:rPr sz="3900" b="1" kern="0" spc="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DES</a:t>
            </a:r>
            <a:r>
              <a:rPr sz="3900" b="1" kern="0" spc="-14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900" b="1" kern="0" spc="-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</a:t>
            </a:r>
            <a:r>
              <a:rPr sz="3900" b="1" kern="0" spc="-8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-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5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2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深化内容质量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5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43865" algn="l" rtl="0" eaLnBrk="0">
              <a:lnSpc>
                <a:spcPct val="87000"/>
              </a:lnSpc>
              <a:spcBef>
                <a:spcPts val="604"/>
              </a:spcBef>
              <a:tabLst/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DES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的理论基础：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1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9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88595" algn="l" rtl="0" eaLnBrk="0">
              <a:lnSpc>
                <a:spcPct val="98000"/>
              </a:lnSpc>
              <a:tabLst/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DES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整合了认知叙事学和信息处理理论，</a:t>
            </a:r>
            <a:r>
              <a:rPr sz="1700" kern="0" spc="-3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开发了以下策略：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aphicFrame>
        <p:nvGraphicFramePr>
          <p:cNvPr id="772" name="table 772"/>
          <p:cNvGraphicFramePr>
            <a:graphicFrameLocks noGrp="1"/>
          </p:cNvGraphicFramePr>
          <p:nvPr/>
        </p:nvGraphicFramePr>
        <p:xfrm>
          <a:off x="511809" y="4579620"/>
          <a:ext cx="5534660" cy="1963420"/>
        </p:xfrm>
        <a:graphic>
          <a:graphicData uri="http://schemas.openxmlformats.org/drawingml/2006/table">
            <a:tbl>
              <a:tblPr/>
              <a:tblGrid>
                <a:gridCol w="630555"/>
                <a:gridCol w="1193165"/>
                <a:gridCol w="1232535"/>
                <a:gridCol w="1271269"/>
                <a:gridCol w="1207135"/>
              </a:tblGrid>
              <a:tr h="241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0339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概念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80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60375" algn="l" rtl="0" eaLnBrk="0">
                        <a:lnSpc>
                          <a:spcPct val="84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数据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80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81330" algn="l" rtl="0" eaLnBrk="0">
                        <a:lnSpc>
                          <a:spcPct val="8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案例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80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60045" algn="l" rtl="0" eaLnBrk="0">
                        <a:lnSpc>
                          <a:spcPct val="8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感官描述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80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64819" algn="l" rtl="0" eaLnBrk="0">
                        <a:lnSpc>
                          <a:spcPct val="8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对比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80DF"/>
                    </a:solidFill>
                  </a:tcPr>
                </a:tc>
              </a:tr>
              <a:tr h="5721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60984" indent="-147954" algn="l" rtl="0" eaLnBrk="0">
                        <a:lnSpc>
                          <a:spcPct val="93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全球变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暖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5414" indent="-10160" algn="l" rtl="0" eaLnBrk="0">
                        <a:lnSpc>
                          <a:spcPct val="94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过去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100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年平均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温度上升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1.1</a:t>
                      </a:r>
                      <a:r>
                        <a:rPr sz="11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°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2564" algn="l" rtl="0" eaLnBrk="0">
                        <a:lnSpc>
                          <a:spcPct val="8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北极冰盖融化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99084" indent="-216534" algn="l" rtl="0" eaLnBrk="0">
                        <a:lnSpc>
                          <a:spcPct val="9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夏日的炎热，冬天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的反常温暖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64159" indent="-114300" algn="l" rtl="0" eaLnBrk="0">
                        <a:lnSpc>
                          <a:spcPct val="94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100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年前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vs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现在</a:t>
                      </a:r>
                      <a:r>
                        <a:rPr sz="1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的平均温度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4150" indent="-71119" algn="l" rtl="0" eaLnBrk="0">
                        <a:lnSpc>
                          <a:spcPct val="94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海平面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上升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26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6360" algn="l" rtl="0" eaLnBrk="0">
                        <a:lnSpc>
                          <a:spcPct val="88000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每年上升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3.3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毫米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1145" indent="-137160" algn="l" rtl="0" eaLnBrk="0">
                        <a:lnSpc>
                          <a:spcPct val="9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马尔代夫岛屿被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淹没的风险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9535" indent="-8254" algn="l" rtl="0" eaLnBrk="0">
                        <a:lnSpc>
                          <a:spcPct val="9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海浪拍打着曾经的</a:t>
                      </a:r>
                      <a:r>
                        <a:rPr sz="1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陆地，咸涩的海风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47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94970" indent="-285750" algn="l" rtl="0" eaLnBrk="0">
                        <a:lnSpc>
                          <a:spcPct val="94000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50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年前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vs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现在的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海岸线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5784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87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3365" indent="-141604" algn="l" rtl="0" eaLnBrk="0">
                        <a:lnSpc>
                          <a:spcPct val="93000"/>
                        </a:lnSpc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极端天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气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21309" indent="-206375" algn="l" rtl="0" eaLnBrk="0">
                        <a:lnSpc>
                          <a:spcPct val="102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强飓风发生频率  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增加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20%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5570" algn="l" rtl="0" eaLnBrk="0">
                        <a:lnSpc>
                          <a:spcPct val="88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2022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年欧洲热浪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1280" algn="l" rtl="0" eaLnBrk="0">
                        <a:lnSpc>
                          <a:spcPct val="9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狂风呼啸，暴雨如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81914" algn="l" rtl="0" eaLnBrk="0">
                        <a:lnSpc>
                          <a:spcPct val="93000"/>
                        </a:lnSpc>
                        <a:spcBef>
                          <a:spcPts val="90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注，令人窒息的高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69594" algn="l" rtl="0" eaLnBrk="0">
                        <a:lnSpc>
                          <a:spcPct val="83000"/>
                        </a:lnSpc>
                        <a:spcBef>
                          <a:spcPts val="131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温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66725" indent="-349884" algn="l" rtl="0" eaLnBrk="0">
                        <a:lnSpc>
                          <a:spcPct val="94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正常夏天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vs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热浪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天气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</a:tbl>
          </a:graphicData>
        </a:graphic>
      </p:graphicFrame>
      <p:sp>
        <p:nvSpPr>
          <p:cNvPr id="774" name="textbox 774"/>
          <p:cNvSpPr/>
          <p:nvPr/>
        </p:nvSpPr>
        <p:spPr>
          <a:xfrm>
            <a:off x="550875" y="3498113"/>
            <a:ext cx="5250815" cy="9779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5894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indent="6350" algn="l" rtl="0" eaLnBrk="0">
              <a:lnSpc>
                <a:spcPct val="123000"/>
              </a:lnSpc>
              <a:tabLst/>
            </a:pP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为了使生成的气候变化文章变得更加深度和细节</a:t>
            </a:r>
            <a:r>
              <a:rPr sz="17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2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可以利用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DES</a:t>
            </a:r>
            <a:r>
              <a:rPr sz="1700" kern="0" spc="2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Detailed</a:t>
            </a:r>
            <a:r>
              <a:rPr sz="1700" kern="0" spc="2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Explanation</a:t>
            </a:r>
            <a:r>
              <a:rPr sz="1700" kern="0" spc="1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Strategy</a:t>
            </a:r>
            <a:r>
              <a:rPr sz="1700" kern="0" spc="2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kern="0" spc="2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）来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构建一个关键概念细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节矩阵</a:t>
            </a:r>
            <a:r>
              <a:rPr sz="1700" kern="0" spc="-2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aphicFrame>
        <p:nvGraphicFramePr>
          <p:cNvPr id="776" name="table 776"/>
          <p:cNvGraphicFramePr>
            <a:graphicFrameLocks noGrp="1"/>
          </p:cNvGraphicFramePr>
          <p:nvPr/>
        </p:nvGraphicFramePr>
        <p:xfrm>
          <a:off x="3344227" y="2119312"/>
          <a:ext cx="2577465" cy="436245"/>
        </p:xfrm>
        <a:graphic>
          <a:graphicData uri="http://schemas.openxmlformats.org/drawingml/2006/table">
            <a:tbl>
              <a:tblPr/>
              <a:tblGrid>
                <a:gridCol w="2577465"/>
              </a:tblGrid>
              <a:tr h="407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94665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微观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—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宏观连接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78" name="table 778"/>
          <p:cNvGraphicFramePr>
            <a:graphicFrameLocks noGrp="1"/>
          </p:cNvGraphicFramePr>
          <p:nvPr/>
        </p:nvGraphicFramePr>
        <p:xfrm>
          <a:off x="503872" y="2119312"/>
          <a:ext cx="2577464" cy="427354"/>
        </p:xfrm>
        <a:graphic>
          <a:graphicData uri="http://schemas.openxmlformats.org/drawingml/2006/table">
            <a:tbl>
              <a:tblPr/>
              <a:tblGrid>
                <a:gridCol w="2577464"/>
              </a:tblGrid>
              <a:tr h="3987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29615" algn="l" rtl="0" eaLnBrk="0">
                        <a:lnSpc>
                          <a:spcPct val="91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多模态描述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80" name="table 780"/>
          <p:cNvGraphicFramePr>
            <a:graphicFrameLocks noGrp="1"/>
          </p:cNvGraphicFramePr>
          <p:nvPr/>
        </p:nvGraphicFramePr>
        <p:xfrm>
          <a:off x="6189027" y="2128202"/>
          <a:ext cx="2577464" cy="426720"/>
        </p:xfrm>
        <a:graphic>
          <a:graphicData uri="http://schemas.openxmlformats.org/drawingml/2006/table">
            <a:tbl>
              <a:tblPr/>
              <a:tblGrid>
                <a:gridCol w="2577464"/>
              </a:tblGrid>
              <a:tr h="3981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38835" algn="l" rtl="0" eaLnBrk="0">
                        <a:lnSpc>
                          <a:spcPct val="9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对比强化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82" name="table 782"/>
          <p:cNvGraphicFramePr>
            <a:graphicFrameLocks noGrp="1"/>
          </p:cNvGraphicFramePr>
          <p:nvPr/>
        </p:nvGraphicFramePr>
        <p:xfrm>
          <a:off x="503237" y="2779077"/>
          <a:ext cx="2577464" cy="426720"/>
        </p:xfrm>
        <a:graphic>
          <a:graphicData uri="http://schemas.openxmlformats.org/drawingml/2006/table">
            <a:tbl>
              <a:tblPr/>
              <a:tblGrid>
                <a:gridCol w="2577464"/>
              </a:tblGrid>
              <a:tr h="3981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23265" algn="l" rtl="0" eaLnBrk="0">
                        <a:lnSpc>
                          <a:spcPct val="90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数据可视化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84" name="table 784"/>
          <p:cNvGraphicFramePr>
            <a:graphicFrameLocks noGrp="1"/>
          </p:cNvGraphicFramePr>
          <p:nvPr/>
        </p:nvGraphicFramePr>
        <p:xfrm>
          <a:off x="9033827" y="2128202"/>
          <a:ext cx="2577465" cy="426720"/>
        </p:xfrm>
        <a:graphic>
          <a:graphicData uri="http://schemas.openxmlformats.org/drawingml/2006/table">
            <a:tbl>
              <a:tblPr/>
              <a:tblGrid>
                <a:gridCol w="2577465"/>
              </a:tblGrid>
              <a:tr h="3981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54075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7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时空定位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86" name="textbox 786"/>
          <p:cNvSpPr/>
          <p:nvPr/>
        </p:nvSpPr>
        <p:spPr>
          <a:xfrm>
            <a:off x="6551214" y="2963398"/>
            <a:ext cx="1753870" cy="2876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84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0000"/>
              </a:lnSpc>
              <a:tabLst/>
            </a:pPr>
            <a:r>
              <a:rPr sz="1900" b="1" kern="0" spc="-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DES</a:t>
            </a:r>
            <a:r>
              <a:rPr sz="1900" b="1" kern="0" spc="-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实施步骤：</a:t>
            </a:r>
            <a:endParaRPr sz="19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" name="table 788"/>
          <p:cNvGraphicFramePr>
            <a:graphicFrameLocks noGrp="1"/>
          </p:cNvGraphicFramePr>
          <p:nvPr/>
        </p:nvGraphicFramePr>
        <p:xfrm>
          <a:off x="5860414" y="972184"/>
          <a:ext cx="5989320" cy="5721984"/>
        </p:xfrm>
        <a:graphic>
          <a:graphicData uri="http://schemas.openxmlformats.org/drawingml/2006/table">
            <a:tbl>
              <a:tblPr/>
              <a:tblGrid>
                <a:gridCol w="5989320"/>
              </a:tblGrid>
              <a:tr h="57188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7164" algn="l" rtl="0" eaLnBrk="0">
                        <a:lnSpc>
                          <a:spcPct val="95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（2）</a:t>
                      </a:r>
                      <a:r>
                        <a:rPr sz="11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逐层展开类比：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226059" algn="l" rtl="0" eaLnBrk="0">
                        <a:lnSpc>
                          <a:spcPct val="90000"/>
                        </a:lnSpc>
                        <a:spcBef>
                          <a:spcPts val="948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a.将防火墙和访问控制比作皮肤和黏膜，</a:t>
                      </a:r>
                      <a:r>
                        <a:rPr sz="12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解释它们如何作为第一道防线。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228600" algn="l" rtl="0" eaLnBrk="0">
                        <a:lnSpc>
                          <a:spcPct val="91000"/>
                        </a:lnSpc>
                        <a:spcBef>
                          <a:spcPts val="892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b.描述入侵检测系统如何像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白细胞一样在网络中“</a:t>
                      </a:r>
                      <a:r>
                        <a:rPr sz="1200" kern="0" spc="-2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巡逻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”，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识别和应对威胁。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226059" algn="l" rtl="0" eaLnBrk="0">
                        <a:lnSpc>
                          <a:spcPct val="90000"/>
                        </a:lnSpc>
                        <a:spcBef>
                          <a:spcPts val="901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c.解释签名式防御如何类似于抗体，</a:t>
                      </a:r>
                      <a:r>
                        <a:rPr sz="12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能够快速识别和中和已知威胁。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225425" algn="l" rtl="0" eaLnBrk="0">
                        <a:lnSpc>
                          <a:spcPct val="90000"/>
                        </a:lnSpc>
                        <a:spcBef>
                          <a:spcPts val="905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d.比较系统隔离和清理过程与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人体发烧的相似性，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都是为了控制“</a:t>
                      </a:r>
                      <a:r>
                        <a:rPr sz="12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感染</a:t>
                      </a:r>
                      <a:r>
                        <a:rPr sz="12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”扩散。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r" rtl="0" eaLnBrk="0">
                        <a:lnSpc>
                          <a:spcPct val="90000"/>
                        </a:lnSpc>
                        <a:spcBef>
                          <a:spcPts val="899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e.讨论威胁情报数据库如何类似于免疫记忆，</a:t>
                      </a:r>
                      <a:r>
                        <a:rPr sz="12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使系统能够更快地应对重复出现的威胁。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77164" algn="l" rtl="0" eaLnBrk="0">
                        <a:lnSpc>
                          <a:spcPct val="95000"/>
                        </a:lnSpc>
                        <a:spcBef>
                          <a:spcPts val="907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（3）</a:t>
                      </a:r>
                      <a:r>
                        <a:rPr sz="11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深入探讨启示：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263525" algn="l" rtl="0" eaLnBrk="0">
                        <a:lnSpc>
                          <a:spcPct val="90000"/>
                        </a:lnSpc>
                        <a:spcBef>
                          <a:spcPts val="947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a.</a:t>
                      </a:r>
                      <a:r>
                        <a:rPr sz="12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分析免疫系统的适应性如何启发自适应安全系统的设计。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266065" algn="l" rtl="0" eaLnBrk="0">
                        <a:lnSpc>
                          <a:spcPct val="90000"/>
                        </a:lnSpc>
                        <a:spcBef>
                          <a:spcPts val="904"/>
                        </a:spcBef>
                        <a:tabLst/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b.探讨免疫系统的分层防御策略如何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应用于网络安全的纵深防御概念。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263525" algn="l" rtl="0" eaLnBrk="0">
                        <a:lnSpc>
                          <a:spcPct val="88000"/>
                        </a:lnSpc>
                        <a:spcBef>
                          <a:spcPts val="897"/>
                        </a:spcBef>
                        <a:tabLst/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c.讨论过度免疫反应（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如过敏）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可能对应的网络安全问题（如误报或过度限制）</a:t>
                      </a:r>
                      <a:r>
                        <a:rPr sz="12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77164" algn="l" rtl="0" eaLnBrk="0">
                        <a:lnSpc>
                          <a:spcPct val="95000"/>
                        </a:lnSpc>
                        <a:spcBef>
                          <a:spcPts val="939"/>
                        </a:spcBef>
                        <a:tabLst/>
                      </a:pP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（4）</a:t>
                      </a:r>
                      <a:r>
                        <a:rPr sz="11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创新思路：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263525" algn="l" rtl="0" eaLnBrk="0">
                        <a:lnSpc>
                          <a:spcPct val="90000"/>
                        </a:lnSpc>
                        <a:spcBef>
                          <a:spcPts val="943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a.提出“</a:t>
                      </a:r>
                      <a:r>
                        <a:rPr sz="1200" kern="0" spc="-2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数字疫苗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”概念，</a:t>
                      </a:r>
                      <a:r>
                        <a:rPr sz="12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探讨如何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通过模拟攻击来增强系统抵抗力。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266065" algn="l" rtl="0" eaLnBrk="0">
                        <a:lnSpc>
                          <a:spcPct val="90000"/>
                        </a:lnSpc>
                        <a:spcBef>
                          <a:spcPts val="910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b.讨论“</a:t>
                      </a:r>
                      <a:r>
                        <a:rPr sz="12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网络卫生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”概念，</a:t>
                      </a:r>
                      <a:r>
                        <a:rPr sz="12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类比个人卫生如何预防疾病。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74930" indent="187960" algn="l" rtl="0" eaLnBrk="0">
                        <a:lnSpc>
                          <a:spcPct val="144000"/>
                        </a:lnSpc>
                        <a:spcBef>
                          <a:spcPts val="265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c.探索“</a:t>
                      </a:r>
                      <a:r>
                        <a:rPr sz="1200" kern="0" spc="-2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数字共生</a:t>
                      </a:r>
                      <a:r>
                        <a:rPr sz="12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”理念，</a:t>
                      </a:r>
                      <a:r>
                        <a:rPr sz="12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类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比人体中的有益菌群，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讨论如何利用良性AI来增强网络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安全。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77164" algn="l" rtl="0" eaLnBrk="0">
                        <a:lnSpc>
                          <a:spcPct val="95000"/>
                        </a:lnSpc>
                        <a:spcBef>
                          <a:spcPts val="890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（5）挑战与展望：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228600" indent="-2540" algn="l" rtl="0" eaLnBrk="0">
                        <a:lnSpc>
                          <a:spcPct val="143000"/>
                        </a:lnSpc>
                        <a:spcBef>
                          <a:spcPts val="328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a.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分析这种类比的局限性，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指出人体免疫系统和网络安全系统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的关键差异。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         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b.展望未来：</a:t>
                      </a:r>
                      <a:r>
                        <a:rPr sz="12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讨论如何进一步借鉴生物系统的其他特性来增强网络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安全。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81280" indent="3175" algn="l" rtl="0" eaLnBrk="0">
                        <a:lnSpc>
                          <a:spcPct val="143000"/>
                        </a:lnSpc>
                        <a:spcBef>
                          <a:spcPts val="282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注意：</a:t>
                      </a:r>
                      <a:r>
                        <a:rPr sz="12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在使用类比时，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应保持科学准确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性，</a:t>
                      </a:r>
                      <a:r>
                        <a:rPr sz="12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避免过度简化复杂的技术概念。确保文章既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生动有趣，</a:t>
                      </a:r>
                      <a:r>
                        <a:rPr sz="12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又具有实质性的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技术深度。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90" name="textbox 790"/>
          <p:cNvSpPr/>
          <p:nvPr/>
        </p:nvSpPr>
        <p:spPr>
          <a:xfrm>
            <a:off x="543356" y="2909423"/>
            <a:ext cx="5104129" cy="21539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92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47015" algn="l" rtl="0" eaLnBrk="0">
              <a:lnSpc>
                <a:spcPct val="86000"/>
              </a:lnSpc>
              <a:tabLst/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CMM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实施步骤：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marL="34290" algn="l" rtl="0" eaLnBrk="0">
              <a:lnSpc>
                <a:spcPct val="91000"/>
              </a:lnSpc>
              <a:spcBef>
                <a:spcPts val="1609"/>
              </a:spcBef>
              <a:tabLst/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1.</a:t>
            </a:r>
            <a:r>
              <a:rPr sz="1700" kern="0" spc="2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源域选择：</a:t>
            </a:r>
            <a:r>
              <a:rPr sz="1700" kern="0" spc="-4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根据任务选择合适的类比源域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5875" algn="l" rtl="0" eaLnBrk="0">
              <a:lnSpc>
                <a:spcPct val="92000"/>
              </a:lnSpc>
              <a:spcBef>
                <a:spcPts val="928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2.</a:t>
            </a:r>
            <a:r>
              <a:rPr sz="1700" kern="0" spc="2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映射点识别：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确定源域和目标域间关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键对应点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9050" algn="l" rtl="0" eaLnBrk="0">
              <a:lnSpc>
                <a:spcPct val="92000"/>
              </a:lnSpc>
              <a:spcBef>
                <a:spcPts val="929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3.</a:t>
            </a:r>
            <a:r>
              <a:rPr sz="17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类比生成：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创造性地将源域概念应用于目标域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800" dirty="0">
              <a:latin typeface="Arial"/>
              <a:ea typeface="Arial"/>
              <a:cs typeface="Arial"/>
            </a:endParaRPr>
          </a:p>
          <a:p>
            <a:pPr marL="358775" indent="-346709" algn="l" rtl="0" eaLnBrk="0">
              <a:lnSpc>
                <a:spcPct val="114000"/>
              </a:lnSpc>
              <a:spcBef>
                <a:spcPts val="1"/>
              </a:spcBef>
              <a:tabLst/>
            </a:pPr>
            <a:r>
              <a:rPr sz="17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4.  </a:t>
            </a:r>
            <a:r>
              <a:rPr sz="1700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类比细化：</a:t>
            </a:r>
            <a:r>
              <a:rPr sz="1700" kern="0" spc="-2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调整和优化类比，</a:t>
            </a:r>
            <a:r>
              <a:rPr sz="1700" kern="0" spc="-3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确保其恰当性和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新颖性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126" name="group 126"/>
          <p:cNvGrpSpPr/>
          <p:nvPr/>
        </p:nvGrpSpPr>
        <p:grpSpPr>
          <a:xfrm rot="21600000">
            <a:off x="428625" y="5147944"/>
            <a:ext cx="5271769" cy="1546859"/>
            <a:chOff x="0" y="0"/>
            <a:chExt cx="5271769" cy="1546859"/>
          </a:xfrm>
        </p:grpSpPr>
        <p:pic>
          <p:nvPicPr>
            <p:cNvPr id="792" name="picture 79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271769" cy="1546859"/>
            </a:xfrm>
            <a:prstGeom prst="rect">
              <a:avLst/>
            </a:prstGeom>
          </p:spPr>
        </p:pic>
        <p:sp>
          <p:nvSpPr>
            <p:cNvPr id="794" name="textbox 794"/>
            <p:cNvSpPr/>
            <p:nvPr/>
          </p:nvSpPr>
          <p:spPr>
            <a:xfrm>
              <a:off x="-12700" y="-12700"/>
              <a:ext cx="5297170" cy="158813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621030" algn="l" rtl="0" eaLnBrk="0">
                <a:lnSpc>
                  <a:spcPct val="93000"/>
                </a:lnSpc>
                <a:tabLst/>
              </a:pPr>
              <a:r>
                <a:rPr sz="1700" b="1" kern="0" spc="8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应用示例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123189" indent="-13334" algn="l" rtl="0" eaLnBrk="0">
                <a:lnSpc>
                  <a:spcPct val="143000"/>
                </a:lnSpc>
                <a:spcBef>
                  <a:spcPts val="752"/>
                </a:spcBef>
                <a:tabLst/>
              </a:pP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任务：</a:t>
              </a:r>
              <a:r>
                <a:rPr sz="1200" kern="0" spc="-1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创作一篇探讨现代网络安全策略的文章，</a:t>
              </a:r>
              <a:r>
                <a:rPr sz="1200" kern="0" spc="-1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运用人体免疫系统作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为核心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</a:t>
              </a: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类比。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16839" indent="99060" algn="l" rtl="0" eaLnBrk="0">
                <a:lnSpc>
                  <a:spcPct val="143000"/>
                </a:lnSpc>
                <a:spcBef>
                  <a:spcPts val="287"/>
                </a:spcBef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（1）</a:t>
              </a:r>
              <a:r>
                <a:rPr sz="1200" kern="0" spc="-1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开篇以</a:t>
              </a:r>
              <a:r>
                <a:rPr sz="1200" kern="0" spc="-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简洁的方式介绍人体免疫系统和网络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安全系统的相似性， 为整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篇文章设定基调。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796" name="textbox 796"/>
          <p:cNvSpPr/>
          <p:nvPr/>
        </p:nvSpPr>
        <p:spPr>
          <a:xfrm>
            <a:off x="383134" y="226704"/>
            <a:ext cx="9495155" cy="6692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065"/>
              </a:lnSpc>
              <a:tabLst/>
            </a:pPr>
            <a:r>
              <a:rPr sz="3900" b="1" kern="0" spc="3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跨域映射机制</a:t>
            </a:r>
            <a:r>
              <a:rPr sz="3900" b="1" kern="0" spc="-9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 </a:t>
            </a:r>
            <a:r>
              <a:rPr sz="3900" b="1" kern="0" spc="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CMM</a:t>
            </a:r>
            <a:r>
              <a:rPr sz="3900" b="1" kern="0" spc="-15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900" b="1" kern="0" spc="-34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</a:t>
            </a:r>
            <a:r>
              <a:rPr sz="3900" b="1" kern="0" spc="-8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-34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57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激发创新思</a:t>
            </a:r>
            <a:r>
              <a:rPr sz="3900" b="1" kern="0" spc="2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维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798" name="textbox 798"/>
          <p:cNvSpPr/>
          <p:nvPr/>
        </p:nvSpPr>
        <p:spPr>
          <a:xfrm>
            <a:off x="549757" y="1190478"/>
            <a:ext cx="4909184" cy="10572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63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69875" algn="l" rtl="0" eaLnBrk="0">
              <a:lnSpc>
                <a:spcPct val="87000"/>
              </a:lnSpc>
              <a:tabLst/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CMM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的理论基础：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4000"/>
              </a:lnSpc>
              <a:tabLst/>
            </a:pPr>
            <a:endParaRPr sz="600" dirty="0">
              <a:latin typeface="Arial"/>
              <a:ea typeface="Arial"/>
              <a:cs typeface="Arial"/>
            </a:endParaRPr>
          </a:p>
          <a:p>
            <a:pPr marL="12700" indent="1905" algn="l" rtl="0" eaLnBrk="0">
              <a:lnSpc>
                <a:spcPct val="128000"/>
              </a:lnSpc>
              <a:spcBef>
                <a:spcPts val="2"/>
              </a:spcBef>
              <a:tabLst/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CMM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的理论基础借鉴了认知语言学中的概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念隐喻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理论和认知科学中的类比推理方法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论：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aphicFrame>
        <p:nvGraphicFramePr>
          <p:cNvPr id="800" name="table 800"/>
          <p:cNvGraphicFramePr>
            <a:graphicFrameLocks noGrp="1"/>
          </p:cNvGraphicFramePr>
          <p:nvPr/>
        </p:nvGraphicFramePr>
        <p:xfrm>
          <a:off x="492442" y="2302192"/>
          <a:ext cx="5161279" cy="426720"/>
        </p:xfrm>
        <a:graphic>
          <a:graphicData uri="http://schemas.openxmlformats.org/drawingml/2006/table">
            <a:tbl>
              <a:tblPr/>
              <a:tblGrid>
                <a:gridCol w="1198244"/>
                <a:gridCol w="1184910"/>
                <a:gridCol w="1183005"/>
                <a:gridCol w="1595120"/>
              </a:tblGrid>
              <a:tr h="4267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04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2400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结构映射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1604" algn="l" rtl="0" eaLnBrk="0">
                        <a:lnSpc>
                          <a:spcPct val="9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属性转移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0495" algn="l" rtl="0" eaLnBrk="0">
                        <a:lnSpc>
                          <a:spcPct val="92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关系对应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09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9379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抽象模式提取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28"/>
          <p:cNvGrpSpPr/>
          <p:nvPr/>
        </p:nvGrpSpPr>
        <p:grpSpPr>
          <a:xfrm rot="21600000">
            <a:off x="6367144" y="2116835"/>
            <a:ext cx="5439409" cy="4461764"/>
            <a:chOff x="0" y="0"/>
            <a:chExt cx="5439409" cy="4461764"/>
          </a:xfrm>
        </p:grpSpPr>
        <p:pic>
          <p:nvPicPr>
            <p:cNvPr id="802" name="picture 80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439409" cy="4461764"/>
            </a:xfrm>
            <a:prstGeom prst="rect">
              <a:avLst/>
            </a:prstGeom>
          </p:spPr>
        </p:pic>
        <p:sp>
          <p:nvSpPr>
            <p:cNvPr id="804" name="textbox 804"/>
            <p:cNvSpPr/>
            <p:nvPr/>
          </p:nvSpPr>
          <p:spPr>
            <a:xfrm>
              <a:off x="-12700" y="-12700"/>
              <a:ext cx="5464809" cy="450342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621030" algn="l" rtl="0" eaLnBrk="0">
                <a:lnSpc>
                  <a:spcPct val="93000"/>
                </a:lnSpc>
                <a:spcBef>
                  <a:spcPts val="2"/>
                </a:spcBef>
                <a:tabLst/>
              </a:pPr>
              <a:r>
                <a:rPr sz="1700" b="1" kern="0" spc="8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应用示例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19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09854" algn="l" rtl="0" eaLnBrk="0">
                <a:lnSpc>
                  <a:spcPct val="90000"/>
                </a:lnSpc>
                <a:spcBef>
                  <a:spcPts val="361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任务： 尝试将“社交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媒体</a:t>
              </a:r>
              <a:r>
                <a:rPr sz="1200" kern="0" spc="-1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”和“</a:t>
              </a:r>
              <a:r>
                <a:rPr sz="1200" kern="0" spc="-2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传统图书馆</a:t>
              </a:r>
              <a:r>
                <a:rPr sz="1200" kern="0" spc="-1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”这两个概念进行嫁接， 以设计一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16204" algn="l" rtl="0" eaLnBrk="0">
                <a:lnSpc>
                  <a:spcPct val="91000"/>
                </a:lnSpc>
                <a:spcBef>
                  <a:spcPts val="899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个创新的知识共享平台。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216534" algn="l" rtl="0" eaLnBrk="0">
                <a:lnSpc>
                  <a:spcPct val="95000"/>
                </a:lnSpc>
                <a:spcBef>
                  <a:spcPts val="892"/>
                </a:spcBef>
                <a:tabLst/>
              </a:pPr>
              <a:r>
                <a:rPr sz="11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（1）</a:t>
              </a:r>
              <a:r>
                <a:rPr sz="11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1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输入概念：</a:t>
              </a:r>
              <a:endParaRPr sz="1100" dirty="0">
                <a:latin typeface="Microsoft YaHei"/>
                <a:ea typeface="Microsoft YaHei"/>
                <a:cs typeface="Microsoft YaHei"/>
              </a:endParaRPr>
            </a:p>
            <a:p>
              <a:pPr marL="115570" algn="l" rtl="0" eaLnBrk="0">
                <a:lnSpc>
                  <a:spcPct val="91000"/>
                </a:lnSpc>
                <a:spcBef>
                  <a:spcPts val="939"/>
                </a:spcBef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 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社交媒体： 即时性、</a:t>
              </a:r>
              <a:r>
                <a:rPr sz="1200" kern="0" spc="-2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互动性、</a:t>
              </a:r>
              <a:r>
                <a:rPr sz="1200" kern="0" spc="-2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个性化、</a:t>
              </a:r>
              <a:r>
                <a:rPr sz="1200" kern="0" spc="-2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病毒传播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15570" algn="l" rtl="0" eaLnBrk="0">
                <a:lnSpc>
                  <a:spcPct val="90000"/>
                </a:lnSpc>
                <a:spcBef>
                  <a:spcPts val="899"/>
                </a:spcBef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 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传统图书馆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：</a:t>
              </a:r>
              <a:r>
                <a:rPr sz="1200" kern="0" spc="-1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知识储备、</a:t>
              </a: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系统分类、安静学习、</a:t>
              </a:r>
              <a:r>
                <a:rPr sz="1200" kern="0" spc="-2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专业指导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216534" algn="l" rtl="0" eaLnBrk="0">
                <a:lnSpc>
                  <a:spcPct val="95000"/>
                </a:lnSpc>
                <a:spcBef>
                  <a:spcPts val="901"/>
                </a:spcBef>
                <a:tabLst/>
              </a:pPr>
              <a:r>
                <a:rPr sz="11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（2）</a:t>
              </a:r>
              <a:r>
                <a:rPr sz="11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1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共同特征：</a:t>
              </a:r>
              <a:endParaRPr sz="1100" dirty="0">
                <a:latin typeface="Microsoft YaHei"/>
                <a:ea typeface="Microsoft YaHei"/>
                <a:cs typeface="Microsoft YaHei"/>
              </a:endParaRPr>
            </a:p>
            <a:p>
              <a:pPr marL="115570" algn="l" rtl="0" eaLnBrk="0">
                <a:lnSpc>
                  <a:spcPct val="91000"/>
                </a:lnSpc>
                <a:spcBef>
                  <a:spcPts val="939"/>
                </a:spcBef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 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信息存储和检索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15570" algn="l" rtl="0" eaLnBrk="0">
                <a:lnSpc>
                  <a:spcPct val="90000"/>
                </a:lnSpc>
                <a:spcBef>
                  <a:spcPts val="898"/>
                </a:spcBef>
                <a:tabLst/>
              </a:pP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</a:t>
              </a:r>
              <a:r>
                <a:rPr sz="1200" kern="0" spc="3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用户群体链接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15570" algn="l" rtl="0" eaLnBrk="0">
                <a:lnSpc>
                  <a:spcPct val="91000"/>
                </a:lnSpc>
                <a:spcBef>
                  <a:spcPts val="894"/>
                </a:spcBef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</a:t>
              </a:r>
              <a:r>
                <a:rPr sz="1200" kern="0" spc="16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知识分享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216534" algn="l" rtl="0" eaLnBrk="0">
                <a:lnSpc>
                  <a:spcPct val="95000"/>
                </a:lnSpc>
                <a:spcBef>
                  <a:spcPts val="898"/>
                </a:spcBef>
                <a:tabLst/>
              </a:pPr>
              <a:r>
                <a:rPr sz="1100" kern="0" spc="-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（3）</a:t>
              </a:r>
              <a:r>
                <a:rPr sz="1100" kern="0" spc="-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100" kern="0" spc="-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融合点：</a:t>
              </a:r>
              <a:endParaRPr sz="1100" dirty="0">
                <a:latin typeface="Microsoft YaHei"/>
                <a:ea typeface="Microsoft YaHei"/>
                <a:cs typeface="Microsoft YaHei"/>
              </a:endParaRPr>
            </a:p>
            <a:p>
              <a:pPr marL="115570" algn="l" rtl="0" eaLnBrk="0">
                <a:lnSpc>
                  <a:spcPct val="91000"/>
                </a:lnSpc>
                <a:spcBef>
                  <a:spcPts val="936"/>
                </a:spcBef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 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实时知识互动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15570" algn="l" rtl="0" eaLnBrk="0">
                <a:lnSpc>
                  <a:spcPct val="91000"/>
                </a:lnSpc>
                <a:spcBef>
                  <a:spcPts val="893"/>
                </a:spcBef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</a:t>
              </a:r>
              <a:r>
                <a:rPr sz="1200" kern="0" spc="17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知识深度社交网络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15570" algn="l" rtl="0" eaLnBrk="0">
                <a:lnSpc>
                  <a:spcPct val="90000"/>
                </a:lnSpc>
                <a:spcBef>
                  <a:spcPts val="894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 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数字化图书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馆员服务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7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marL="115570" algn="l" rtl="0" eaLnBrk="0">
                <a:lnSpc>
                  <a:spcPct val="91000"/>
                </a:lnSpc>
                <a:spcBef>
                  <a:spcPts val="2"/>
                </a:spcBef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 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个性化学习路径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806" name="textbox 806"/>
          <p:cNvSpPr/>
          <p:nvPr/>
        </p:nvSpPr>
        <p:spPr>
          <a:xfrm>
            <a:off x="372480" y="226704"/>
            <a:ext cx="8847455" cy="16814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065"/>
              </a:lnSpc>
              <a:tabLst/>
            </a:pPr>
            <a:r>
              <a:rPr sz="3900" b="1" kern="0" spc="2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概念嫁接策略</a:t>
            </a:r>
            <a:r>
              <a:rPr sz="3900" b="1" kern="0" spc="-9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2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 </a:t>
            </a:r>
            <a:r>
              <a:rPr sz="3900" b="1" kern="0" spc="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CGS</a:t>
            </a:r>
            <a:r>
              <a:rPr sz="3900" b="1" kern="0" spc="-14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900" b="1" kern="0" spc="-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</a:t>
            </a:r>
            <a:r>
              <a:rPr sz="3900" b="1" kern="0" spc="-8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-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54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2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创造性融合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5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47040" algn="l" rtl="0" eaLnBrk="0">
              <a:lnSpc>
                <a:spcPct val="87000"/>
              </a:lnSpc>
              <a:spcBef>
                <a:spcPts val="604"/>
              </a:spcBef>
              <a:tabLst/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CGS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的理论基础：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100" dirty="0">
              <a:latin typeface="Arial"/>
              <a:ea typeface="Arial"/>
              <a:cs typeface="Arial"/>
            </a:endParaRPr>
          </a:p>
          <a:p>
            <a:pPr marL="191770" algn="l" rtl="0" eaLnBrk="0">
              <a:lnSpc>
                <a:spcPct val="98000"/>
              </a:lnSpc>
              <a:spcBef>
                <a:spcPts val="3"/>
              </a:spcBef>
              <a:tabLst/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CGS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借鉴了认知科学中的概念整合理论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，概念嫁接策略的基本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构成如下：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808" name="textbox 808"/>
          <p:cNvSpPr/>
          <p:nvPr/>
        </p:nvSpPr>
        <p:spPr>
          <a:xfrm>
            <a:off x="543356" y="4434058"/>
            <a:ext cx="5623559" cy="21361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92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47015" algn="l" rtl="0" eaLnBrk="0">
              <a:lnSpc>
                <a:spcPct val="86000"/>
              </a:lnSpc>
              <a:tabLst/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CGS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实施步骤：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marL="34290" algn="l" rtl="0" eaLnBrk="0">
              <a:lnSpc>
                <a:spcPct val="92000"/>
              </a:lnSpc>
              <a:spcBef>
                <a:spcPts val="1457"/>
              </a:spcBef>
              <a:tabLst/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1.</a:t>
            </a:r>
            <a:r>
              <a:rPr sz="17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选择输入概念：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确定要融合的核心概念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5875" algn="l" rtl="0" eaLnBrk="0">
              <a:lnSpc>
                <a:spcPct val="92000"/>
              </a:lnSpc>
              <a:spcBef>
                <a:spcPts val="930"/>
              </a:spcBef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2.</a:t>
            </a:r>
            <a:r>
              <a:rPr sz="17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分析概念特征：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列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出每个输入概念的关键特征和属性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9050" algn="l" rtl="0" eaLnBrk="0">
              <a:lnSpc>
                <a:spcPct val="91000"/>
              </a:lnSpc>
              <a:spcBef>
                <a:spcPts val="943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3.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寻找共同点：</a:t>
            </a:r>
            <a:r>
              <a:rPr sz="1700" kern="0" spc="-3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识别输入概念之间的共享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特征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ct val="92000"/>
              </a:lnSpc>
              <a:spcBef>
                <a:spcPts val="932"/>
              </a:spcBef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4. 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创造融合点：</a:t>
            </a:r>
            <a:r>
              <a:rPr sz="1700" kern="0" spc="-3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设计概念间的创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新性连接点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19050" algn="l" rtl="0" eaLnBrk="0">
              <a:lnSpc>
                <a:spcPct val="91000"/>
              </a:lnSpc>
              <a:spcBef>
                <a:spcPts val="1"/>
              </a:spcBef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5.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构建融合提示：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创建引导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进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行概念嫁接的提示语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810" name="textbox 810"/>
          <p:cNvSpPr/>
          <p:nvPr/>
        </p:nvSpPr>
        <p:spPr>
          <a:xfrm>
            <a:off x="2582316" y="2240813"/>
            <a:ext cx="3451225" cy="18688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31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1750" algn="l" rtl="0" eaLnBrk="0">
              <a:lnSpc>
                <a:spcPct val="92000"/>
              </a:lnSpc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明确要融合的两个或多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个概念领域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4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8415" algn="l" rtl="0" eaLnBrk="0">
              <a:lnSpc>
                <a:spcPct val="91000"/>
              </a:lnSpc>
              <a:spcBef>
                <a:spcPts val="517"/>
              </a:spcBef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找出输入空间之间的共同特征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2700" indent="1905" algn="l" rtl="0" eaLnBrk="0">
              <a:lnSpc>
                <a:spcPct val="202000"/>
              </a:lnSpc>
              <a:spcBef>
                <a:spcPts val="317"/>
              </a:spcBef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从输入空间选择相关元素进行融合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在融合空间中创造新的</a:t>
            </a:r>
            <a:r>
              <a:rPr sz="1700" kern="0" spc="-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、创新结构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aphicFrame>
        <p:nvGraphicFramePr>
          <p:cNvPr id="812" name="table 812"/>
          <p:cNvGraphicFramePr>
            <a:graphicFrameLocks noGrp="1"/>
          </p:cNvGraphicFramePr>
          <p:nvPr/>
        </p:nvGraphicFramePr>
        <p:xfrm>
          <a:off x="503237" y="3205162"/>
          <a:ext cx="1899285" cy="966470"/>
        </p:xfrm>
        <a:graphic>
          <a:graphicData uri="http://schemas.openxmlformats.org/drawingml/2006/table">
            <a:tbl>
              <a:tblPr/>
              <a:tblGrid>
                <a:gridCol w="1899285"/>
              </a:tblGrid>
              <a:tr h="421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6079" algn="l" rtl="0" eaLnBrk="0">
                        <a:lnSpc>
                          <a:spcPct val="9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选择性投射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8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71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2415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涌现结构构建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14" name="table 814"/>
          <p:cNvGraphicFramePr>
            <a:graphicFrameLocks noGrp="1"/>
          </p:cNvGraphicFramePr>
          <p:nvPr/>
        </p:nvGraphicFramePr>
        <p:xfrm>
          <a:off x="503872" y="2134552"/>
          <a:ext cx="1898650" cy="435609"/>
        </p:xfrm>
        <a:graphic>
          <a:graphicData uri="http://schemas.openxmlformats.org/drawingml/2006/table">
            <a:tbl>
              <a:tblPr/>
              <a:tblGrid>
                <a:gridCol w="1898650"/>
              </a:tblGrid>
              <a:tr h="4070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1779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输入空间定义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16" name="table 816"/>
          <p:cNvGraphicFramePr>
            <a:graphicFrameLocks noGrp="1"/>
          </p:cNvGraphicFramePr>
          <p:nvPr/>
        </p:nvGraphicFramePr>
        <p:xfrm>
          <a:off x="503872" y="2660967"/>
          <a:ext cx="1898650" cy="435609"/>
        </p:xfrm>
        <a:graphic>
          <a:graphicData uri="http://schemas.openxmlformats.org/drawingml/2006/table">
            <a:tbl>
              <a:tblPr/>
              <a:tblGrid>
                <a:gridCol w="1898650"/>
              </a:tblGrid>
              <a:tr h="4070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0509" algn="l" rtl="0" eaLnBrk="0">
                        <a:lnSpc>
                          <a:spcPct val="91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通用空间识别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5062525" y="1660728"/>
            <a:ext cx="2596514" cy="38049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23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7779" algn="l" rtl="0" eaLnBrk="0">
              <a:lnSpc>
                <a:spcPct val="91000"/>
              </a:lnSpc>
              <a:tabLst/>
            </a:pPr>
            <a:r>
              <a:rPr sz="1700" b="1" kern="0" spc="80" dirty="0">
                <a:solidFill>
                  <a:srgbClr val="6096E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文本创作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4604" algn="l" rtl="0" eaLnBrk="0">
              <a:lnSpc>
                <a:spcPts val="1521"/>
              </a:lnSpc>
              <a:spcBef>
                <a:spcPts val="831"/>
              </a:spcBef>
              <a:tabLst/>
            </a:pPr>
            <a:r>
              <a:rPr sz="1200" kern="0" spc="-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文章/故事/诗歌写作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15240" algn="l" rtl="0" eaLnBrk="0">
              <a:lnSpc>
                <a:spcPct val="87000"/>
              </a:lnSpc>
              <a:spcBef>
                <a:spcPts val="565"/>
              </a:spcBef>
              <a:tabLst/>
            </a:pPr>
            <a:r>
              <a:rPr sz="1200" kern="0" spc="-3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营销文案</a:t>
            </a:r>
            <a:r>
              <a:rPr sz="1200" kern="0" spc="-13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3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、广告语生成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ct val="120000"/>
              </a:lnSpc>
              <a:spcBef>
                <a:spcPts val="284"/>
              </a:spcBef>
              <a:tabLst/>
            </a:pPr>
            <a:r>
              <a:rPr sz="1200" kern="0" spc="-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社交媒体内容（如推文</a:t>
            </a:r>
            <a:r>
              <a:rPr sz="1200" kern="0" spc="-13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、帖子）</a:t>
            </a:r>
            <a:r>
              <a:rPr sz="1200" kern="0" spc="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</a:t>
            </a:r>
            <a:r>
              <a:rPr sz="1200" kern="0" spc="-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剧本或对话设计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3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7145" algn="l" rtl="0" eaLnBrk="0">
              <a:lnSpc>
                <a:spcPct val="90000"/>
              </a:lnSpc>
              <a:spcBef>
                <a:spcPts val="515"/>
              </a:spcBef>
              <a:tabLst/>
            </a:pPr>
            <a:r>
              <a:rPr sz="1700" b="1" kern="0" spc="80" dirty="0">
                <a:solidFill>
                  <a:srgbClr val="58B6E5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摘要与改写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5875" algn="l" rtl="0" eaLnBrk="0">
              <a:lnSpc>
                <a:spcPts val="1521"/>
              </a:lnSpc>
              <a:spcBef>
                <a:spcPts val="862"/>
              </a:spcBef>
              <a:tabLst/>
            </a:pPr>
            <a:r>
              <a:rPr sz="1200" kern="0" spc="-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长文本摘要（论文</a:t>
            </a:r>
            <a:r>
              <a:rPr sz="1200" kern="0" spc="-1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、报告）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14604" algn="l" rtl="0" eaLnBrk="0">
              <a:lnSpc>
                <a:spcPts val="1870"/>
              </a:lnSpc>
              <a:tabLst/>
            </a:pPr>
            <a:r>
              <a:rPr sz="1200" kern="0" spc="-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文本简化（降低复杂度）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16509" algn="l" rtl="0" eaLnBrk="0">
              <a:lnSpc>
                <a:spcPts val="1695"/>
              </a:lnSpc>
              <a:tabLst/>
            </a:pPr>
            <a:r>
              <a:rPr sz="1200" kern="0" spc="-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多语言翻译与本地化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4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4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7779" algn="l" rtl="0" eaLnBrk="0">
              <a:lnSpc>
                <a:spcPct val="90000"/>
              </a:lnSpc>
              <a:spcBef>
                <a:spcPts val="512"/>
              </a:spcBef>
              <a:tabLst/>
            </a:pPr>
            <a:r>
              <a:rPr sz="1700" b="1" kern="0" spc="80" dirty="0">
                <a:solidFill>
                  <a:srgbClr val="6096E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结构化生成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1000"/>
              </a:lnSpc>
              <a:tabLst/>
            </a:pPr>
            <a:endParaRPr sz="600" dirty="0">
              <a:latin typeface="Arial"/>
              <a:ea typeface="Arial"/>
              <a:cs typeface="Arial"/>
            </a:endParaRPr>
          </a:p>
          <a:p>
            <a:pPr marL="13970" indent="-635" algn="l" rtl="0" eaLnBrk="0">
              <a:lnSpc>
                <a:spcPct val="119000"/>
              </a:lnSpc>
              <a:spcBef>
                <a:spcPts val="2"/>
              </a:spcBef>
              <a:tabLst/>
            </a:pPr>
            <a:r>
              <a:rPr sz="1200" kern="0" spc="-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表格</a:t>
            </a:r>
            <a:r>
              <a:rPr sz="1200" kern="0" spc="-2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、列表生成（如日程安</a:t>
            </a:r>
            <a:r>
              <a:rPr sz="1200" kern="0" spc="-3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排</a:t>
            </a:r>
            <a:r>
              <a:rPr sz="1200" kern="0" spc="-1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3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、菜谱）</a:t>
            </a:r>
            <a:r>
              <a:rPr sz="1200" kern="0" spc="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3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代码注释</a:t>
            </a:r>
            <a:r>
              <a:rPr sz="1200" kern="0" spc="-15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3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、文档撰写</a:t>
            </a:r>
            <a:endParaRPr sz="12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249903" y="1678381"/>
            <a:ext cx="1998246" cy="3961997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21600000">
            <a:off x="1225486" y="2624835"/>
            <a:ext cx="2070671" cy="2070671"/>
            <a:chOff x="0" y="0"/>
            <a:chExt cx="2070671" cy="2070671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2070671" cy="2070671"/>
            </a:xfrm>
            <a:prstGeom prst="rect">
              <a:avLst/>
            </a:prstGeom>
          </p:spPr>
        </p:pic>
        <p:sp>
          <p:nvSpPr>
            <p:cNvPr id="26" name="textbox 26"/>
            <p:cNvSpPr/>
            <p:nvPr/>
          </p:nvSpPr>
          <p:spPr>
            <a:xfrm>
              <a:off x="-12700" y="-12700"/>
              <a:ext cx="2096135" cy="211899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560069" algn="l" rtl="0" eaLnBrk="0">
                <a:lnSpc>
                  <a:spcPct val="91000"/>
                </a:lnSpc>
                <a:spcBef>
                  <a:spcPts val="6"/>
                </a:spcBef>
                <a:tabLst/>
              </a:pPr>
              <a:r>
                <a:rPr sz="1700" b="1" kern="0" spc="19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文本生成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28" name="textbox 28"/>
          <p:cNvSpPr/>
          <p:nvPr/>
        </p:nvSpPr>
        <p:spPr>
          <a:xfrm>
            <a:off x="212648" y="147923"/>
            <a:ext cx="2152650" cy="5518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563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3900" b="1" kern="0" spc="2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文本生成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4" name="group 4"/>
          <p:cNvGrpSpPr/>
          <p:nvPr/>
        </p:nvGrpSpPr>
        <p:grpSpPr>
          <a:xfrm rot="21600000">
            <a:off x="3393706" y="4747882"/>
            <a:ext cx="589254" cy="589242"/>
            <a:chOff x="0" y="0"/>
            <a:chExt cx="589254" cy="589242"/>
          </a:xfrm>
        </p:grpSpPr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589254" cy="589242"/>
            </a:xfrm>
            <a:prstGeom prst="rect">
              <a:avLst/>
            </a:prstGeom>
          </p:spPr>
        </p:pic>
        <p:sp>
          <p:nvSpPr>
            <p:cNvPr id="32" name="textbox 32"/>
            <p:cNvSpPr/>
            <p:nvPr/>
          </p:nvSpPr>
          <p:spPr>
            <a:xfrm>
              <a:off x="-12700" y="-12700"/>
              <a:ext cx="614680" cy="65531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204470" algn="l" rtl="0" eaLnBrk="0">
                <a:lnSpc>
                  <a:spcPct val="83000"/>
                </a:lnSpc>
                <a:spcBef>
                  <a:spcPts val="4"/>
                </a:spcBef>
                <a:tabLst/>
              </a:pPr>
              <a:r>
                <a:rPr sz="1400" b="1" kern="0" spc="-3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03</a:t>
              </a:r>
              <a:endParaRPr sz="14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21600000">
            <a:off x="3926878" y="3368268"/>
            <a:ext cx="589254" cy="589241"/>
            <a:chOff x="0" y="0"/>
            <a:chExt cx="589254" cy="589241"/>
          </a:xfrm>
        </p:grpSpPr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589254" cy="589241"/>
            </a:xfrm>
            <a:prstGeom prst="rect">
              <a:avLst/>
            </a:prstGeom>
          </p:spPr>
        </p:pic>
        <p:sp>
          <p:nvSpPr>
            <p:cNvPr id="36" name="textbox 36"/>
            <p:cNvSpPr/>
            <p:nvPr/>
          </p:nvSpPr>
          <p:spPr>
            <a:xfrm>
              <a:off x="-12700" y="-12700"/>
              <a:ext cx="614680" cy="65531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204470" algn="l" rtl="0" eaLnBrk="0">
                <a:lnSpc>
                  <a:spcPct val="83000"/>
                </a:lnSpc>
                <a:spcBef>
                  <a:spcPts val="4"/>
                </a:spcBef>
                <a:tabLst/>
              </a:pPr>
              <a:r>
                <a:rPr sz="1400" b="1" kern="0" spc="-3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02</a:t>
              </a:r>
              <a:endParaRPr sz="14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21600000">
            <a:off x="3393706" y="1988045"/>
            <a:ext cx="589254" cy="589241"/>
            <a:chOff x="0" y="0"/>
            <a:chExt cx="589254" cy="589241"/>
          </a:xfrm>
        </p:grpSpPr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589254" cy="589241"/>
            </a:xfrm>
            <a:prstGeom prst="rect">
              <a:avLst/>
            </a:prstGeom>
          </p:spPr>
        </p:pic>
        <p:sp>
          <p:nvSpPr>
            <p:cNvPr id="40" name="textbox 40"/>
            <p:cNvSpPr/>
            <p:nvPr/>
          </p:nvSpPr>
          <p:spPr>
            <a:xfrm>
              <a:off x="-12700" y="-12700"/>
              <a:ext cx="614680" cy="65531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204470" algn="l" rtl="0" eaLnBrk="0">
                <a:lnSpc>
                  <a:spcPct val="83000"/>
                </a:lnSpc>
                <a:spcBef>
                  <a:spcPts val="4"/>
                </a:spcBef>
                <a:tabLst/>
              </a:pPr>
              <a:r>
                <a:rPr sz="1400" b="1" kern="0" spc="-3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01</a:t>
              </a:r>
              <a:endParaRPr sz="1400" dirty="0">
                <a:latin typeface="Microsoft YaHei"/>
                <a:ea typeface="Microsoft YaHei"/>
                <a:cs typeface="Microsoft YaHei"/>
              </a:endParaRP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30"/>
          <p:cNvGrpSpPr/>
          <p:nvPr/>
        </p:nvGrpSpPr>
        <p:grpSpPr>
          <a:xfrm rot="21600000">
            <a:off x="6370320" y="1143000"/>
            <a:ext cx="5438139" cy="5404484"/>
            <a:chOff x="0" y="0"/>
            <a:chExt cx="5438139" cy="5404484"/>
          </a:xfrm>
        </p:grpSpPr>
        <p:pic>
          <p:nvPicPr>
            <p:cNvPr id="818" name="picture 8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438139" cy="5404484"/>
            </a:xfrm>
            <a:prstGeom prst="rect">
              <a:avLst/>
            </a:prstGeom>
          </p:spPr>
        </p:pic>
        <p:sp>
          <p:nvSpPr>
            <p:cNvPr id="820" name="textbox 820"/>
            <p:cNvSpPr/>
            <p:nvPr/>
          </p:nvSpPr>
          <p:spPr>
            <a:xfrm>
              <a:off x="-12700" y="-12700"/>
              <a:ext cx="5463540" cy="544639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621030" algn="l" rtl="0" eaLnBrk="0">
                <a:lnSpc>
                  <a:spcPct val="93000"/>
                </a:lnSpc>
                <a:spcBef>
                  <a:spcPts val="5"/>
                </a:spcBef>
                <a:tabLst/>
              </a:pPr>
              <a:r>
                <a:rPr sz="1700" b="1" kern="0" spc="8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应用示例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2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2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10489" algn="l" rtl="0" eaLnBrk="0">
                <a:lnSpc>
                  <a:spcPct val="90000"/>
                </a:lnSpc>
                <a:spcBef>
                  <a:spcPts val="366"/>
                </a:spcBef>
                <a:tabLst/>
              </a:pPr>
              <a:r>
                <a:rPr sz="1200" kern="0" spc="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假设如果想要改善在线教育平台的学生参与度，</a:t>
              </a:r>
              <a:r>
                <a:rPr sz="1200" kern="0" spc="-1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可以尝试从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游戏设计领域转移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11760" algn="l" rtl="0" eaLnBrk="0">
                <a:lnSpc>
                  <a:spcPct val="91000"/>
                </a:lnSpc>
                <a:spcBef>
                  <a:spcPts val="906"/>
                </a:spcBef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知识。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216534" algn="l" rtl="0" eaLnBrk="0">
                <a:lnSpc>
                  <a:spcPct val="88000"/>
                </a:lnSpc>
                <a:spcBef>
                  <a:spcPts val="883"/>
                </a:spcBef>
                <a:tabLst/>
              </a:pP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（1）</a:t>
              </a:r>
              <a:r>
                <a:rPr sz="1200" kern="0" spc="-1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问题定义：</a:t>
              </a:r>
              <a:r>
                <a:rPr sz="1200" kern="0" spc="-2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提高在线教育平台的学生参与度和学习动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力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16204" indent="99694" algn="l" rtl="0" eaLnBrk="0">
                <a:lnSpc>
                  <a:spcPct val="122000"/>
                </a:lnSpc>
                <a:spcBef>
                  <a:spcPts val="928"/>
                </a:spcBef>
                <a:tabLst/>
              </a:pP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（2）</a:t>
              </a:r>
              <a:r>
                <a:rPr sz="1200" kern="0" spc="-1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源域：</a:t>
              </a:r>
              <a:r>
                <a:rPr sz="1200" kern="0" spc="-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游戏设计</a:t>
              </a:r>
              <a:r>
                <a:rPr sz="1200" kern="0" spc="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关键知识：</a:t>
              </a:r>
              <a:r>
                <a:rPr sz="1200" kern="0" spc="-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游戏化机制</a:t>
              </a:r>
              <a:r>
                <a:rPr sz="1200" kern="0" spc="-2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、</a:t>
              </a:r>
              <a:r>
                <a:rPr sz="1200" kern="0" spc="-2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玩家心理学</a:t>
              </a:r>
              <a:r>
                <a:rPr sz="1200" kern="0" spc="-1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、</a:t>
              </a:r>
              <a:r>
                <a:rPr sz="1200" kern="0" spc="-1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关卡设计</a:t>
              </a:r>
              <a:r>
                <a:rPr sz="1200" kern="0" spc="-2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、</a:t>
              </a:r>
              <a:r>
                <a:rPr sz="1200" kern="0" spc="-1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即时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反馈系统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216534" algn="l" rtl="0" eaLnBrk="0">
                <a:lnSpc>
                  <a:spcPct val="88000"/>
                </a:lnSpc>
                <a:spcBef>
                  <a:spcPts val="891"/>
                </a:spcBef>
                <a:tabLst/>
              </a:pPr>
              <a:r>
                <a:rPr sz="1200" kern="0" spc="-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（3）</a:t>
              </a:r>
              <a:r>
                <a:rPr sz="1200" kern="0" spc="-2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知识提取与抽象：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15570" algn="l" rtl="0" eaLnBrk="0">
                <a:lnSpc>
                  <a:spcPct val="90000"/>
                </a:lnSpc>
                <a:spcBef>
                  <a:spcPts val="941"/>
                </a:spcBef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</a:t>
              </a:r>
              <a:r>
                <a:rPr sz="1200" kern="0" spc="17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进度可视化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15570" algn="l" rtl="0" eaLnBrk="0">
                <a:lnSpc>
                  <a:spcPct val="91000"/>
                </a:lnSpc>
                <a:spcBef>
                  <a:spcPts val="896"/>
                </a:spcBef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 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成就系统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15570" algn="l" rtl="0" eaLnBrk="0">
                <a:lnSpc>
                  <a:spcPct val="91000"/>
                </a:lnSpc>
                <a:spcBef>
                  <a:spcPts val="890"/>
                </a:spcBef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 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社交互动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15570" algn="l" rtl="0" eaLnBrk="0">
                <a:lnSpc>
                  <a:spcPct val="91000"/>
                </a:lnSpc>
                <a:spcBef>
                  <a:spcPts val="890"/>
                </a:spcBef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 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个性化挑战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15570" algn="l" rtl="0" eaLnBrk="0">
                <a:lnSpc>
                  <a:spcPct val="91000"/>
                </a:lnSpc>
                <a:spcBef>
                  <a:spcPts val="889"/>
                </a:spcBef>
                <a:tabLst/>
              </a:pP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</a:t>
              </a:r>
              <a:r>
                <a:rPr sz="1200" kern="0" spc="2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</a:t>
              </a: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即时反馈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216534" algn="l" rtl="0" eaLnBrk="0">
                <a:lnSpc>
                  <a:spcPct val="95000"/>
                </a:lnSpc>
                <a:spcBef>
                  <a:spcPts val="898"/>
                </a:spcBef>
                <a:tabLst/>
              </a:pPr>
              <a:r>
                <a:rPr sz="11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（4）</a:t>
              </a:r>
              <a:r>
                <a:rPr sz="1100" kern="0" spc="-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1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相似性分析：</a:t>
              </a:r>
              <a:endParaRPr sz="1100" dirty="0">
                <a:latin typeface="Microsoft YaHei"/>
                <a:ea typeface="Microsoft YaHei"/>
                <a:cs typeface="Microsoft YaHei"/>
              </a:endParaRPr>
            </a:p>
            <a:p>
              <a:pPr marL="115570" algn="l" rtl="0" eaLnBrk="0">
                <a:lnSpc>
                  <a:spcPct val="91000"/>
                </a:lnSpc>
                <a:spcBef>
                  <a:spcPts val="939"/>
                </a:spcBef>
                <a:tabLst/>
              </a:pPr>
              <a:r>
                <a:rPr sz="1200" kern="0" spc="-8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</a:t>
              </a:r>
              <a:r>
                <a:rPr sz="1200" kern="0" spc="-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游戏玩家 &lt;-&gt;</a:t>
              </a:r>
              <a:r>
                <a:rPr sz="1200" kern="0" spc="1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学生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15570" algn="l" rtl="0" eaLnBrk="0">
                <a:lnSpc>
                  <a:spcPct val="91000"/>
                </a:lnSpc>
                <a:spcBef>
                  <a:spcPts val="892"/>
                </a:spcBef>
                <a:tabLst/>
              </a:pP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  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游戏关卡 &lt;</a:t>
              </a: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-&gt; 课程单元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15570" algn="l" rtl="0" eaLnBrk="0">
                <a:lnSpc>
                  <a:spcPct val="91000"/>
                </a:lnSpc>
                <a:spcBef>
                  <a:spcPts val="884"/>
                </a:spcBef>
                <a:tabLst/>
              </a:pP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  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游戏技能提升 &lt;-&gt; 知识获取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6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marL="115570" algn="l" rtl="0" eaLnBrk="0">
                <a:lnSpc>
                  <a:spcPct val="91000"/>
                </a:lnSpc>
                <a:spcBef>
                  <a:spcPts val="4"/>
                </a:spcBef>
                <a:tabLst/>
              </a:pP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  </a:t>
              </a: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游戏社交系统 &lt;-&gt;</a:t>
              </a:r>
              <a:r>
                <a:rPr sz="1200" kern="0" spc="1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学习社区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822" name="textbox 822"/>
          <p:cNvSpPr/>
          <p:nvPr/>
        </p:nvSpPr>
        <p:spPr>
          <a:xfrm>
            <a:off x="543356" y="4042898"/>
            <a:ext cx="5623559" cy="24917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92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54000" algn="l" rtl="0" eaLnBrk="0">
              <a:lnSpc>
                <a:spcPct val="86000"/>
              </a:lnSpc>
              <a:tabLst/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KTT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实施步骤：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marL="34290" algn="l" rtl="0" eaLnBrk="0">
              <a:lnSpc>
                <a:spcPct val="92000"/>
              </a:lnSpc>
              <a:spcBef>
                <a:spcPts val="1457"/>
              </a:spcBef>
              <a:tabLst/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1.</a:t>
            </a:r>
            <a:r>
              <a:rPr sz="1700" kern="0" spc="1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定义问题：</a:t>
            </a:r>
            <a:r>
              <a:rPr sz="1700" kern="0" spc="-2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明确目标领域需要解决的问题或创新点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5875" algn="l" rtl="0" eaLnBrk="0">
              <a:lnSpc>
                <a:spcPct val="92000"/>
              </a:lnSpc>
              <a:spcBef>
                <a:spcPts val="928"/>
              </a:spcBef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2.</a:t>
            </a:r>
            <a:r>
              <a:rPr sz="17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寻找源域：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搜索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可能包含相关知识或方法的其他领域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9050" algn="l" rtl="0" eaLnBrk="0">
              <a:lnSpc>
                <a:spcPct val="92000"/>
              </a:lnSpc>
              <a:spcBef>
                <a:spcPts val="932"/>
              </a:spcBef>
              <a:tabLst/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3.</a:t>
            </a:r>
            <a:r>
              <a:rPr sz="17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知识提取：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从源域提取关键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的知识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、技能或方法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ct val="91000"/>
              </a:lnSpc>
              <a:spcBef>
                <a:spcPts val="941"/>
              </a:spcBef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4.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相似性分析：</a:t>
            </a:r>
            <a:r>
              <a:rPr sz="1700" kern="0" spc="-3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分析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源域和目标域之间的结构相似性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9050" algn="l" rtl="0" eaLnBrk="0">
              <a:lnSpc>
                <a:spcPct val="91000"/>
              </a:lnSpc>
              <a:spcBef>
                <a:spcPts val="941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5.</a:t>
            </a:r>
            <a:r>
              <a:rPr sz="1700" kern="0" spc="1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转移策略设计：</a:t>
            </a:r>
            <a:r>
              <a:rPr sz="1700" kern="0" spc="-3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制定知识从源域到目标域的转移策略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672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7779" algn="l" rtl="0" eaLnBrk="0">
              <a:lnSpc>
                <a:spcPct val="91000"/>
              </a:lnSpc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6.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构建转移提示：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创建引导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进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行知识转移的提示语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824" name="textbox 824"/>
          <p:cNvSpPr/>
          <p:nvPr/>
        </p:nvSpPr>
        <p:spPr>
          <a:xfrm>
            <a:off x="385164" y="226704"/>
            <a:ext cx="9268459" cy="6692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065"/>
              </a:lnSpc>
              <a:tabLst/>
            </a:pPr>
            <a:r>
              <a:rPr sz="3900" b="1" kern="0" spc="2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知识转移技术</a:t>
            </a:r>
            <a:r>
              <a:rPr sz="3900" b="1" kern="0" spc="-9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2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 </a:t>
            </a:r>
            <a:r>
              <a:rPr sz="3900" b="1" kern="0" spc="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KTT</a:t>
            </a:r>
            <a:r>
              <a:rPr sz="3900" b="1" kern="0" spc="-14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900" b="1" kern="0" spc="-34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</a:t>
            </a:r>
            <a:r>
              <a:rPr sz="3900" b="1" kern="0" spc="-8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-34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5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2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跨域智慧应用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826" name="textbox 826"/>
          <p:cNvSpPr/>
          <p:nvPr/>
        </p:nvSpPr>
        <p:spPr>
          <a:xfrm>
            <a:off x="547014" y="1190478"/>
            <a:ext cx="5533390" cy="1056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63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79400" algn="l" rtl="0" eaLnBrk="0">
              <a:lnSpc>
                <a:spcPct val="87000"/>
              </a:lnSpc>
              <a:tabLst/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KTT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的理论基础：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647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indent="9525" algn="l" rtl="0" eaLnBrk="0">
              <a:lnSpc>
                <a:spcPct val="127000"/>
              </a:lnSpc>
              <a:tabLst/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KTT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基于认知科学中的迁移学习理论和组织学习理论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提出了以下关键步骤：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aphicFrame>
        <p:nvGraphicFramePr>
          <p:cNvPr id="828" name="table 828"/>
          <p:cNvGraphicFramePr>
            <a:graphicFrameLocks noGrp="1"/>
          </p:cNvGraphicFramePr>
          <p:nvPr/>
        </p:nvGraphicFramePr>
        <p:xfrm>
          <a:off x="503872" y="2919412"/>
          <a:ext cx="2577464" cy="436245"/>
        </p:xfrm>
        <a:graphic>
          <a:graphicData uri="http://schemas.openxmlformats.org/drawingml/2006/table">
            <a:tbl>
              <a:tblPr/>
              <a:tblGrid>
                <a:gridCol w="2577464"/>
              </a:tblGrid>
              <a:tr h="407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40739" algn="l" rtl="0" eaLnBrk="0">
                        <a:lnSpc>
                          <a:spcPct val="9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知识抽象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30" name="table 830"/>
          <p:cNvGraphicFramePr>
            <a:graphicFrameLocks noGrp="1"/>
          </p:cNvGraphicFramePr>
          <p:nvPr/>
        </p:nvGraphicFramePr>
        <p:xfrm>
          <a:off x="503872" y="3505517"/>
          <a:ext cx="2577464" cy="427354"/>
        </p:xfrm>
        <a:graphic>
          <a:graphicData uri="http://schemas.openxmlformats.org/drawingml/2006/table">
            <a:tbl>
              <a:tblPr/>
              <a:tblGrid>
                <a:gridCol w="2577464"/>
              </a:tblGrid>
              <a:tr h="3987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5501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7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目标域映射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32" name="table 832"/>
          <p:cNvGraphicFramePr>
            <a:graphicFrameLocks noGrp="1"/>
          </p:cNvGraphicFramePr>
          <p:nvPr/>
        </p:nvGraphicFramePr>
        <p:xfrm>
          <a:off x="3179762" y="2926397"/>
          <a:ext cx="2576830" cy="427354"/>
        </p:xfrm>
        <a:graphic>
          <a:graphicData uri="http://schemas.openxmlformats.org/drawingml/2006/table">
            <a:tbl>
              <a:tblPr/>
              <a:tblGrid>
                <a:gridCol w="2576830"/>
              </a:tblGrid>
              <a:tr h="3987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27709" algn="l" rtl="0" eaLnBrk="0">
                        <a:lnSpc>
                          <a:spcPct val="92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应用与验证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34" name="table 834"/>
          <p:cNvGraphicFramePr>
            <a:graphicFrameLocks noGrp="1"/>
          </p:cNvGraphicFramePr>
          <p:nvPr/>
        </p:nvGraphicFramePr>
        <p:xfrm>
          <a:off x="503872" y="2332672"/>
          <a:ext cx="2577464" cy="426720"/>
        </p:xfrm>
        <a:graphic>
          <a:graphicData uri="http://schemas.openxmlformats.org/drawingml/2006/table">
            <a:tbl>
              <a:tblPr/>
              <a:tblGrid>
                <a:gridCol w="2577464"/>
              </a:tblGrid>
              <a:tr h="4013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54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40739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源域识别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36" name="table 836"/>
          <p:cNvGraphicFramePr>
            <a:graphicFrameLocks noGrp="1"/>
          </p:cNvGraphicFramePr>
          <p:nvPr/>
        </p:nvGraphicFramePr>
        <p:xfrm>
          <a:off x="3179762" y="2334577"/>
          <a:ext cx="2576830" cy="426720"/>
        </p:xfrm>
        <a:graphic>
          <a:graphicData uri="http://schemas.openxmlformats.org/drawingml/2006/table">
            <a:tbl>
              <a:tblPr/>
              <a:tblGrid>
                <a:gridCol w="2576830"/>
              </a:tblGrid>
              <a:tr h="3981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40739" algn="l" rtl="0" eaLnBrk="0">
                        <a:lnSpc>
                          <a:spcPct val="91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知识重构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textbox 838"/>
          <p:cNvSpPr/>
          <p:nvPr/>
        </p:nvSpPr>
        <p:spPr>
          <a:xfrm>
            <a:off x="410025" y="226704"/>
            <a:ext cx="11142980" cy="20199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065"/>
              </a:lnSpc>
              <a:tabLst/>
            </a:pPr>
            <a:r>
              <a:rPr sz="3900" b="1" kern="0" spc="2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随机组合机制</a:t>
            </a:r>
            <a:r>
              <a:rPr sz="3900" b="1" kern="0" spc="-9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2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 </a:t>
            </a:r>
            <a:r>
              <a:rPr sz="3900" b="1" kern="0" spc="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RCM</a:t>
            </a:r>
            <a:r>
              <a:rPr sz="3900" b="1" kern="0" spc="-14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900" b="1" kern="0" spc="-34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</a:t>
            </a:r>
            <a:r>
              <a:rPr sz="3900" b="1" kern="0" spc="-8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-34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5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2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打破常规思维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5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15925" algn="l" rtl="0" eaLnBrk="0">
              <a:lnSpc>
                <a:spcPct val="87000"/>
              </a:lnSpc>
              <a:spcBef>
                <a:spcPts val="604"/>
              </a:spcBef>
              <a:tabLst/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RCM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的理论基础：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800" dirty="0">
              <a:latin typeface="Arial"/>
              <a:ea typeface="Arial"/>
              <a:cs typeface="Arial"/>
            </a:endParaRPr>
          </a:p>
          <a:p>
            <a:pPr marL="161925" indent="-1270" algn="l" rtl="0" eaLnBrk="0">
              <a:lnSpc>
                <a:spcPct val="124000"/>
              </a:lnSpc>
              <a:spcBef>
                <a:spcPts val="7"/>
              </a:spcBef>
              <a:tabLst/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RCM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建立在创造性思维中的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强制联系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和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创意综合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理论基础上，</a:t>
            </a:r>
            <a:r>
              <a:rPr sz="1700" kern="0" spc="-3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将这些理论应用到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内容生成领域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提出了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以下步骤：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840" name="textbox 840"/>
          <p:cNvSpPr/>
          <p:nvPr/>
        </p:nvSpPr>
        <p:spPr>
          <a:xfrm>
            <a:off x="543356" y="4007338"/>
            <a:ext cx="5891529" cy="25279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92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53365" algn="l" rtl="0" eaLnBrk="0">
              <a:lnSpc>
                <a:spcPct val="86000"/>
              </a:lnSpc>
              <a:tabLst/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RCM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实施步骤：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34290" algn="l" rtl="0" eaLnBrk="0">
              <a:lnSpc>
                <a:spcPct val="92000"/>
              </a:lnSpc>
              <a:spcBef>
                <a:spcPts val="513"/>
              </a:spcBef>
              <a:tabLst/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1.</a:t>
            </a:r>
            <a:r>
              <a:rPr sz="17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定义创意领域：</a:t>
            </a:r>
            <a:r>
              <a:rPr sz="1700" kern="0" spc="-2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明确需要创新的具体领域或问题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362584" indent="-346709" algn="l" rtl="0" eaLnBrk="0">
              <a:lnSpc>
                <a:spcPct val="115000"/>
              </a:lnSpc>
              <a:spcBef>
                <a:spcPts val="919"/>
              </a:spcBef>
              <a:tabLst/>
            </a:pP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2. 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构建多元素库：</a:t>
            </a:r>
            <a:r>
              <a:rPr sz="1700" kern="0" spc="-3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收集与创意领域相关和不相关的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多样化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元素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9050" algn="l" rtl="0" eaLnBrk="0">
              <a:lnSpc>
                <a:spcPct val="92000"/>
              </a:lnSpc>
              <a:spcBef>
                <a:spcPts val="936"/>
              </a:spcBef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3.</a:t>
            </a:r>
            <a:r>
              <a:rPr sz="17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设计随机抽取机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制：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创建一个可以随机选择元素的系统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ct val="92000"/>
              </a:lnSpc>
              <a:spcBef>
                <a:spcPts val="918"/>
              </a:spcBef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4.</a:t>
            </a:r>
            <a:r>
              <a:rPr sz="17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制定组合规则：</a:t>
            </a:r>
            <a:r>
              <a:rPr sz="1700" kern="0" spc="-3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设定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如何将随机元素组合在一起的规则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19050" algn="l" rtl="0" eaLnBrk="0">
              <a:lnSpc>
                <a:spcPct val="91000"/>
              </a:lnSpc>
              <a:spcBef>
                <a:spcPts val="3"/>
              </a:spcBef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5.</a:t>
            </a:r>
            <a:r>
              <a:rPr sz="17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生成组合提示：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创建引导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进行随机组合的提示语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132" name="group 132"/>
          <p:cNvGrpSpPr/>
          <p:nvPr/>
        </p:nvGrpSpPr>
        <p:grpSpPr>
          <a:xfrm rot="21600000">
            <a:off x="6508750" y="3948429"/>
            <a:ext cx="5269865" cy="2682239"/>
            <a:chOff x="0" y="0"/>
            <a:chExt cx="5269865" cy="2682239"/>
          </a:xfrm>
        </p:grpSpPr>
        <p:pic>
          <p:nvPicPr>
            <p:cNvPr id="842" name="picture 8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269865" cy="2682239"/>
            </a:xfrm>
            <a:prstGeom prst="rect">
              <a:avLst/>
            </a:prstGeom>
          </p:spPr>
        </p:pic>
        <p:sp>
          <p:nvSpPr>
            <p:cNvPr id="844" name="textbox 844"/>
            <p:cNvSpPr/>
            <p:nvPr/>
          </p:nvSpPr>
          <p:spPr>
            <a:xfrm>
              <a:off x="-12700" y="-12700"/>
              <a:ext cx="5295900" cy="270763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621665" algn="l" rtl="0" eaLnBrk="0">
                <a:lnSpc>
                  <a:spcPct val="93000"/>
                </a:lnSpc>
                <a:tabLst/>
              </a:pPr>
              <a:r>
                <a:rPr sz="1700" b="1" kern="0" spc="8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应用示例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120014" indent="-9525" algn="l" rtl="0" eaLnBrk="0">
                <a:lnSpc>
                  <a:spcPct val="144000"/>
                </a:lnSpc>
                <a:spcBef>
                  <a:spcPts val="754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假设要为一家咖啡连锁店设计一个创新的营销活动，</a:t>
              </a:r>
              <a:r>
                <a:rPr sz="1200" kern="0" spc="-1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可以使用RCM来激发创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意。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21285" algn="l" rtl="0" eaLnBrk="0">
                <a:lnSpc>
                  <a:spcPct val="91000"/>
                </a:lnSpc>
                <a:spcBef>
                  <a:spcPts val="862"/>
                </a:spcBef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元素库构建：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23825" algn="l" rtl="0" eaLnBrk="0">
                <a:lnSpc>
                  <a:spcPct val="82000"/>
                </a:lnSpc>
                <a:spcBef>
                  <a:spcPts val="896"/>
                </a:spcBef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</a:t>
              </a:r>
              <a:r>
                <a:rPr sz="1200" kern="0" spc="2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  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咖啡相关：</a:t>
              </a:r>
              <a:r>
                <a:rPr sz="1200" kern="0" spc="-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豆种、</a:t>
              </a:r>
              <a:r>
                <a:rPr sz="1200" kern="0" spc="-2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烘焙、</a:t>
              </a:r>
              <a:r>
                <a:rPr sz="1200" kern="0" spc="-2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萃取、风味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23825" algn="l" rtl="0" eaLnBrk="0">
                <a:lnSpc>
                  <a:spcPts val="2200"/>
                </a:lnSpc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</a:t>
              </a:r>
              <a:r>
                <a:rPr sz="1200" kern="0" spc="3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  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文化艺术：</a:t>
              </a:r>
              <a:r>
                <a:rPr sz="1200" kern="0" spc="-1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音乐、绘画、舞蹈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、</a:t>
              </a:r>
              <a:r>
                <a:rPr sz="1200" kern="0" spc="-2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文学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23825" algn="l" rtl="0" eaLnBrk="0">
                <a:lnSpc>
                  <a:spcPts val="2200"/>
                </a:lnSpc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</a:t>
              </a:r>
              <a:r>
                <a:rPr sz="1200" kern="0" spc="2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  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科技：</a:t>
              </a:r>
              <a:r>
                <a:rPr sz="12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AR、VR、AI、</a:t>
              </a:r>
              <a:r>
                <a:rPr sz="1200" kern="0" spc="-2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物联网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23825" algn="l" rtl="0" eaLnBrk="0">
                <a:lnSpc>
                  <a:spcPct val="82000"/>
                </a:lnSpc>
                <a:spcBef>
                  <a:spcPts val="1019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    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环保：</a:t>
              </a:r>
              <a:r>
                <a:rPr sz="1200" kern="0" spc="-1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可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持续、</a:t>
              </a:r>
              <a:r>
                <a:rPr sz="1200" kern="0" spc="-1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回收、碳中和、</a:t>
              </a:r>
              <a:r>
                <a:rPr sz="1200" kern="0" spc="-2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生物降解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23825" algn="l" rtl="0" eaLnBrk="0">
                <a:lnSpc>
                  <a:spcPts val="2200"/>
                </a:lnSpc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    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社交：</a:t>
              </a:r>
              <a:r>
                <a:rPr sz="12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社交媒体、直播、</a:t>
              </a:r>
              <a:r>
                <a:rPr sz="1200" kern="0" spc="-2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社区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、</a:t>
              </a:r>
              <a:r>
                <a:rPr sz="1200" kern="0" spc="-2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互动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846" name="textbox 846"/>
          <p:cNvSpPr/>
          <p:nvPr/>
        </p:nvSpPr>
        <p:spPr>
          <a:xfrm>
            <a:off x="7880578" y="2693568"/>
            <a:ext cx="3677284" cy="8293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47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将随机选择的元素强制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性地联系起来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4604" algn="l" rtl="0" eaLnBrk="0">
              <a:lnSpc>
                <a:spcPts val="4636"/>
              </a:lnSpc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基于随机组合生成新的创意概念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848" name="textbox 848"/>
          <p:cNvSpPr/>
          <p:nvPr/>
        </p:nvSpPr>
        <p:spPr>
          <a:xfrm>
            <a:off x="2585821" y="2672969"/>
            <a:ext cx="2990214" cy="8299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97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创建包含多样化元素的知识库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3334" algn="l" rtl="0" eaLnBrk="0">
              <a:lnSpc>
                <a:spcPts val="4633"/>
              </a:lnSpc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从元素库中随机选择元素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aphicFrame>
        <p:nvGraphicFramePr>
          <p:cNvPr id="850" name="table 850"/>
          <p:cNvGraphicFramePr>
            <a:graphicFrameLocks noGrp="1"/>
          </p:cNvGraphicFramePr>
          <p:nvPr/>
        </p:nvGraphicFramePr>
        <p:xfrm>
          <a:off x="5799772" y="2583497"/>
          <a:ext cx="1843404" cy="445770"/>
        </p:xfrm>
        <a:graphic>
          <a:graphicData uri="http://schemas.openxmlformats.org/drawingml/2006/table">
            <a:tbl>
              <a:tblPr/>
              <a:tblGrid>
                <a:gridCol w="1843404"/>
              </a:tblGrid>
              <a:tr h="4171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77519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强制联系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52" name="table 852"/>
          <p:cNvGraphicFramePr>
            <a:graphicFrameLocks noGrp="1"/>
          </p:cNvGraphicFramePr>
          <p:nvPr/>
        </p:nvGraphicFramePr>
        <p:xfrm>
          <a:off x="503872" y="2563812"/>
          <a:ext cx="1844039" cy="445770"/>
        </p:xfrm>
        <a:graphic>
          <a:graphicData uri="http://schemas.openxmlformats.org/drawingml/2006/table">
            <a:tbl>
              <a:tblPr/>
              <a:tblGrid>
                <a:gridCol w="1844039"/>
              </a:tblGrid>
              <a:tr h="4171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60679" algn="l" rtl="0" eaLnBrk="0">
                        <a:lnSpc>
                          <a:spcPct val="92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元素库构建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54" name="table 854"/>
          <p:cNvGraphicFramePr>
            <a:graphicFrameLocks noGrp="1"/>
          </p:cNvGraphicFramePr>
          <p:nvPr/>
        </p:nvGraphicFramePr>
        <p:xfrm>
          <a:off x="503872" y="3150552"/>
          <a:ext cx="1843404" cy="445770"/>
        </p:xfrm>
        <a:graphic>
          <a:graphicData uri="http://schemas.openxmlformats.org/drawingml/2006/table">
            <a:tbl>
              <a:tblPr/>
              <a:tblGrid>
                <a:gridCol w="1843404"/>
              </a:tblGrid>
              <a:tr h="4171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8514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7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随机抽取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56" name="table 856"/>
          <p:cNvGraphicFramePr>
            <a:graphicFrameLocks noGrp="1"/>
          </p:cNvGraphicFramePr>
          <p:nvPr/>
        </p:nvGraphicFramePr>
        <p:xfrm>
          <a:off x="5799772" y="3170237"/>
          <a:ext cx="1842770" cy="445770"/>
        </p:xfrm>
        <a:graphic>
          <a:graphicData uri="http://schemas.openxmlformats.org/drawingml/2006/table">
            <a:tbl>
              <a:tblPr/>
              <a:tblGrid>
                <a:gridCol w="1842770"/>
              </a:tblGrid>
              <a:tr h="4171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89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71169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创意整合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box 858"/>
          <p:cNvSpPr/>
          <p:nvPr/>
        </p:nvSpPr>
        <p:spPr>
          <a:xfrm>
            <a:off x="543356" y="3633958"/>
            <a:ext cx="5668645" cy="28848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92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53365" algn="l" rtl="0" eaLnBrk="0">
              <a:lnSpc>
                <a:spcPct val="86000"/>
              </a:lnSpc>
              <a:tabLst/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EHS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实施步骤：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34290" algn="l" rtl="0" eaLnBrk="0">
              <a:lnSpc>
                <a:spcPct val="92000"/>
              </a:lnSpc>
              <a:spcBef>
                <a:spcPts val="513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1.</a:t>
            </a:r>
            <a:r>
              <a:rPr sz="17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识别常规假设：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列出在特定领域被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广泛接受的假设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5875" algn="l" rtl="0" eaLnBrk="0">
              <a:lnSpc>
                <a:spcPct val="92000"/>
              </a:lnSpc>
              <a:spcBef>
                <a:spcPts val="930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2.</a:t>
            </a:r>
            <a:r>
              <a:rPr sz="1700" kern="0" spc="1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生成极端假设：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将这些假设推向极端或完全颠覆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9050" algn="l" rtl="0" eaLnBrk="0">
              <a:lnSpc>
                <a:spcPct val="91000"/>
              </a:lnSpc>
              <a:spcBef>
                <a:spcPts val="942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3.</a:t>
            </a:r>
            <a:r>
              <a:rPr sz="17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构建假设场景：</a:t>
            </a:r>
            <a:r>
              <a:rPr sz="1700" kern="0" spc="-3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详细描述如果极端假设成真会怎样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ct val="92000"/>
              </a:lnSpc>
              <a:spcBef>
                <a:spcPts val="931"/>
              </a:spcBef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4.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探索影响：</a:t>
            </a:r>
            <a:r>
              <a:rPr sz="1700" kern="0" spc="-3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分析极端假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设对各个相关方面的潜在影响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9050" algn="l" rtl="0" eaLnBrk="0">
              <a:lnSpc>
                <a:spcPct val="91000"/>
              </a:lnSpc>
              <a:spcBef>
                <a:spcPts val="944"/>
              </a:spcBef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5. 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提取创新点：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从极端场景中提炼出可能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的创新机会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358140" indent="-340359" algn="l" rtl="0" eaLnBrk="0">
              <a:lnSpc>
                <a:spcPct val="115000"/>
              </a:lnSpc>
              <a:spcBef>
                <a:spcPts val="1"/>
              </a:spcBef>
              <a:tabLst/>
            </a:pP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6.  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构建极端假设提示：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创建引导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进行极端假设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思考的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860" name="textbox 860"/>
          <p:cNvSpPr/>
          <p:nvPr/>
        </p:nvSpPr>
        <p:spPr>
          <a:xfrm>
            <a:off x="376539" y="226704"/>
            <a:ext cx="9334500" cy="16814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065"/>
              </a:lnSpc>
              <a:tabLst/>
            </a:pPr>
            <a:r>
              <a:rPr sz="3900" b="1" kern="0" spc="2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极端假设策略</a:t>
            </a:r>
            <a:r>
              <a:rPr sz="3900" b="1" kern="0" spc="-10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2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 </a:t>
            </a:r>
            <a:r>
              <a:rPr sz="3900" b="1" kern="0" spc="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EHS</a:t>
            </a:r>
            <a:r>
              <a:rPr sz="3900" b="1" kern="0" spc="-13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900" b="1" kern="0" spc="-3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</a:t>
            </a:r>
            <a:r>
              <a:rPr sz="3900" b="1" kern="0" spc="-8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-3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47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2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突破思维界限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5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49580" algn="l" rtl="0" eaLnBrk="0">
              <a:lnSpc>
                <a:spcPct val="87000"/>
              </a:lnSpc>
              <a:spcBef>
                <a:spcPts val="604"/>
              </a:spcBef>
              <a:tabLst/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EHS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的理论基础：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100" dirty="0">
              <a:latin typeface="Arial"/>
              <a:ea typeface="Arial"/>
              <a:cs typeface="Arial"/>
            </a:endParaRPr>
          </a:p>
          <a:p>
            <a:pPr marL="194310" algn="l" rtl="0" eaLnBrk="0">
              <a:lnSpc>
                <a:spcPct val="98000"/>
              </a:lnSpc>
              <a:spcBef>
                <a:spcPts val="3"/>
              </a:spcBef>
              <a:tabLst/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EHS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借鉴了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逆向思维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和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假设性思考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1700" kern="0" spc="-3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的概念，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开发了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以下策略：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134" name="group 134"/>
          <p:cNvGrpSpPr/>
          <p:nvPr/>
        </p:nvGrpSpPr>
        <p:grpSpPr>
          <a:xfrm rot="21600000">
            <a:off x="6509384" y="3654552"/>
            <a:ext cx="5143500" cy="2815462"/>
            <a:chOff x="0" y="0"/>
            <a:chExt cx="5143500" cy="2815462"/>
          </a:xfrm>
        </p:grpSpPr>
        <p:pic>
          <p:nvPicPr>
            <p:cNvPr id="862" name="picture 86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143500" cy="2815462"/>
            </a:xfrm>
            <a:prstGeom prst="rect">
              <a:avLst/>
            </a:prstGeom>
          </p:spPr>
        </p:pic>
        <p:sp>
          <p:nvSpPr>
            <p:cNvPr id="864" name="textbox 864"/>
            <p:cNvSpPr/>
            <p:nvPr/>
          </p:nvSpPr>
          <p:spPr>
            <a:xfrm>
              <a:off x="-12700" y="-12700"/>
              <a:ext cx="5168900" cy="285178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621030" algn="l" rtl="0" eaLnBrk="0">
                <a:lnSpc>
                  <a:spcPct val="93000"/>
                </a:lnSpc>
                <a:spcBef>
                  <a:spcPts val="4"/>
                </a:spcBef>
                <a:tabLst/>
              </a:pPr>
              <a:r>
                <a:rPr sz="1700" b="1" kern="0" spc="8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应用示例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3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3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25095" indent="-15240" algn="l" rtl="0" eaLnBrk="0">
                <a:lnSpc>
                  <a:spcPct val="143000"/>
                </a:lnSpc>
                <a:spcBef>
                  <a:spcPts val="371"/>
                </a:spcBef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任务： 以“</a:t>
              </a:r>
              <a:r>
                <a:rPr sz="1200" kern="0" spc="-1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未来教育</a:t>
              </a:r>
              <a:r>
                <a:rPr sz="1200" kern="0" spc="-1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”为主题，</a:t>
              </a:r>
              <a:r>
                <a:rPr sz="1200" kern="0" spc="-1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运用极端假设策略来激发创新思维。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     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常规假设：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216534" algn="l" rtl="0" eaLnBrk="0">
                <a:lnSpc>
                  <a:spcPct val="88000"/>
                </a:lnSpc>
                <a:spcBef>
                  <a:spcPts val="891"/>
                </a:spcBef>
                <a:tabLst/>
              </a:pPr>
              <a:r>
                <a:rPr sz="1200" kern="0" spc="-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（1）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学校是学习的主要场所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216534" algn="l" rtl="0" eaLnBrk="0">
                <a:lnSpc>
                  <a:spcPct val="88000"/>
                </a:lnSpc>
                <a:spcBef>
                  <a:spcPts val="933"/>
                </a:spcBef>
                <a:tabLst/>
              </a:pP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（2）教师是知识的主要传播者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216534" algn="l" rtl="0" eaLnBrk="0">
                <a:lnSpc>
                  <a:spcPct val="88000"/>
                </a:lnSpc>
                <a:spcBef>
                  <a:spcPts val="933"/>
                </a:spcBef>
                <a:tabLst/>
              </a:pPr>
              <a:r>
                <a:rPr sz="1200" kern="0" spc="-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（3）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学习需要长时间的努力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11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marL="216534" algn="l" rtl="0" eaLnBrk="0">
                <a:lnSpc>
                  <a:spcPct val="88000"/>
                </a:lnSpc>
                <a:spcBef>
                  <a:spcPts val="1"/>
                </a:spcBef>
                <a:tabLst/>
              </a:pP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（4）</a:t>
              </a:r>
              <a:r>
                <a:rPr sz="12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考试是评估学习效果的主要方式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866" name="textbox 866"/>
          <p:cNvSpPr/>
          <p:nvPr/>
        </p:nvSpPr>
        <p:spPr>
          <a:xfrm>
            <a:off x="7882407" y="2302408"/>
            <a:ext cx="3675379" cy="8293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47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4604" algn="l" rtl="0" eaLnBrk="0">
              <a:lnSpc>
                <a:spcPct val="83000"/>
              </a:lnSpc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深入探讨极端假设带来的影响和机会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ts val="4636"/>
              </a:lnSpc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从极端假设中提取可能的创新点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868" name="textbox 868"/>
          <p:cNvSpPr/>
          <p:nvPr/>
        </p:nvSpPr>
        <p:spPr>
          <a:xfrm>
            <a:off x="2531338" y="2282723"/>
            <a:ext cx="3220085" cy="8521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69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9209" algn="l" rtl="0" eaLnBrk="0">
              <a:lnSpc>
                <a:spcPct val="92000"/>
              </a:lnSpc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明确当前领域的常规假设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8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2000"/>
              </a:lnSpc>
              <a:spcBef>
                <a:spcPts val="1"/>
              </a:spcBef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将常规假设推向极端或完全反转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aphicFrame>
        <p:nvGraphicFramePr>
          <p:cNvPr id="870" name="table 870"/>
          <p:cNvGraphicFramePr>
            <a:graphicFrameLocks noGrp="1"/>
          </p:cNvGraphicFramePr>
          <p:nvPr/>
        </p:nvGraphicFramePr>
        <p:xfrm>
          <a:off x="503872" y="2172652"/>
          <a:ext cx="1844039" cy="445770"/>
        </p:xfrm>
        <a:graphic>
          <a:graphicData uri="http://schemas.openxmlformats.org/drawingml/2006/table">
            <a:tbl>
              <a:tblPr/>
              <a:tblGrid>
                <a:gridCol w="1844039"/>
              </a:tblGrid>
              <a:tr h="4171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7809" algn="l" rtl="0" eaLnBrk="0">
                        <a:lnSpc>
                          <a:spcPct val="9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常规假设识别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72" name="table 872"/>
          <p:cNvGraphicFramePr>
            <a:graphicFrameLocks noGrp="1"/>
          </p:cNvGraphicFramePr>
          <p:nvPr/>
        </p:nvGraphicFramePr>
        <p:xfrm>
          <a:off x="5924232" y="2192337"/>
          <a:ext cx="1843404" cy="445770"/>
        </p:xfrm>
        <a:graphic>
          <a:graphicData uri="http://schemas.openxmlformats.org/drawingml/2006/table">
            <a:tbl>
              <a:tblPr/>
              <a:tblGrid>
                <a:gridCol w="1843404"/>
              </a:tblGrid>
              <a:tr h="4171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70534" algn="l" rtl="0" eaLnBrk="0">
                        <a:lnSpc>
                          <a:spcPct val="90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后果探索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74" name="table 874"/>
          <p:cNvGraphicFramePr>
            <a:graphicFrameLocks noGrp="1"/>
          </p:cNvGraphicFramePr>
          <p:nvPr/>
        </p:nvGraphicFramePr>
        <p:xfrm>
          <a:off x="503872" y="2759392"/>
          <a:ext cx="1843404" cy="445134"/>
        </p:xfrm>
        <a:graphic>
          <a:graphicData uri="http://schemas.openxmlformats.org/drawingml/2006/table">
            <a:tbl>
              <a:tblPr/>
              <a:tblGrid>
                <a:gridCol w="1843404"/>
              </a:tblGrid>
              <a:tr h="4165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4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69900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极端反转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76" name="table 876"/>
          <p:cNvGraphicFramePr>
            <a:graphicFrameLocks noGrp="1"/>
          </p:cNvGraphicFramePr>
          <p:nvPr/>
        </p:nvGraphicFramePr>
        <p:xfrm>
          <a:off x="5924232" y="2779077"/>
          <a:ext cx="1842770" cy="445134"/>
        </p:xfrm>
        <a:graphic>
          <a:graphicData uri="http://schemas.openxmlformats.org/drawingml/2006/table">
            <a:tbl>
              <a:tblPr/>
              <a:tblGrid>
                <a:gridCol w="1842770"/>
              </a:tblGrid>
              <a:tr h="4165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42570" algn="l" rtl="0" eaLnBrk="0">
                        <a:lnSpc>
                          <a:spcPct val="92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创新洞察提取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textbox 878"/>
          <p:cNvSpPr/>
          <p:nvPr/>
        </p:nvSpPr>
        <p:spPr>
          <a:xfrm>
            <a:off x="391760" y="226704"/>
            <a:ext cx="11043284" cy="16814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065"/>
              </a:lnSpc>
              <a:tabLst/>
            </a:pPr>
            <a:r>
              <a:rPr sz="3900" b="1" kern="0" spc="3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多重约束策略</a:t>
            </a:r>
            <a:r>
              <a:rPr sz="3900" b="1" kern="0" spc="-9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 </a:t>
            </a:r>
            <a:r>
              <a:rPr sz="3900" b="1" kern="0" spc="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MCS</a:t>
            </a:r>
            <a:r>
              <a:rPr sz="3900" b="1" kern="0" spc="-14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900" b="1" kern="0" spc="-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</a:t>
            </a:r>
            <a:r>
              <a:rPr sz="3900" b="1" kern="0" spc="-8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-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56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激发创造性问题解决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5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33705" algn="l" rtl="0" eaLnBrk="0">
              <a:lnSpc>
                <a:spcPct val="87000"/>
              </a:lnSpc>
              <a:spcBef>
                <a:spcPts val="604"/>
              </a:spcBef>
              <a:tabLst/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MCS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的理论基础：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100" dirty="0">
              <a:latin typeface="Arial"/>
              <a:ea typeface="Arial"/>
              <a:cs typeface="Arial"/>
            </a:endParaRPr>
          </a:p>
          <a:p>
            <a:pPr marL="177800" algn="l" rtl="0" eaLnBrk="0">
              <a:lnSpc>
                <a:spcPct val="98000"/>
              </a:lnSpc>
              <a:spcBef>
                <a:spcPts val="3"/>
              </a:spcBef>
              <a:tabLst/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MCS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基于创造性问题解决理论和设计思维中的有限性思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维概念，</a:t>
            </a:r>
            <a:r>
              <a:rPr sz="1700" kern="0" spc="-4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提出了以下关键步骤：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136" name="group 136"/>
          <p:cNvGrpSpPr/>
          <p:nvPr/>
        </p:nvGrpSpPr>
        <p:grpSpPr>
          <a:xfrm rot="21600000">
            <a:off x="6509384" y="3654552"/>
            <a:ext cx="5143500" cy="2771647"/>
            <a:chOff x="0" y="0"/>
            <a:chExt cx="5143500" cy="2771647"/>
          </a:xfrm>
        </p:grpSpPr>
        <p:pic>
          <p:nvPicPr>
            <p:cNvPr id="880" name="picture 88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143500" cy="2771647"/>
            </a:xfrm>
            <a:prstGeom prst="rect">
              <a:avLst/>
            </a:prstGeom>
          </p:spPr>
        </p:pic>
        <p:sp>
          <p:nvSpPr>
            <p:cNvPr id="882" name="textbox 882"/>
            <p:cNvSpPr/>
            <p:nvPr/>
          </p:nvSpPr>
          <p:spPr>
            <a:xfrm>
              <a:off x="-12700" y="-12700"/>
              <a:ext cx="5168900" cy="281241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621030" algn="l" rtl="0" eaLnBrk="0">
                <a:lnSpc>
                  <a:spcPct val="93000"/>
                </a:lnSpc>
                <a:spcBef>
                  <a:spcPts val="4"/>
                </a:spcBef>
                <a:tabLst/>
              </a:pPr>
              <a:r>
                <a:rPr sz="1700" b="1" kern="0" spc="8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应用示例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109854" algn="l" rtl="0" eaLnBrk="0">
                <a:lnSpc>
                  <a:spcPct val="90000"/>
                </a:lnSpc>
                <a:spcBef>
                  <a:spcPts val="1503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任务： 用多重约束策略来设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计一款创新的智能家居产品。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216534" algn="l" rtl="0" eaLnBrk="0">
                <a:lnSpc>
                  <a:spcPct val="88000"/>
                </a:lnSpc>
                <a:spcBef>
                  <a:spcPts val="896"/>
                </a:spcBef>
                <a:tabLst/>
              </a:pP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（1）</a:t>
              </a:r>
              <a:r>
                <a:rPr sz="1200" kern="0" spc="-2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核心</a:t>
              </a:r>
              <a:r>
                <a:rPr sz="1200" kern="0" spc="-1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问题：</a:t>
              </a:r>
              <a:r>
                <a:rPr sz="1200" kern="0" spc="-1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设计一款多功能智能家居设备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216534" algn="l" rtl="0" eaLnBrk="0">
                <a:lnSpc>
                  <a:spcPct val="95000"/>
                </a:lnSpc>
                <a:spcBef>
                  <a:spcPts val="939"/>
                </a:spcBef>
                <a:tabLst/>
              </a:pPr>
              <a:r>
                <a:rPr sz="11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（2）</a:t>
              </a:r>
              <a:r>
                <a:rPr sz="11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1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约束条件：</a:t>
              </a:r>
              <a:endParaRPr sz="1100" dirty="0">
                <a:latin typeface="Microsoft YaHei"/>
                <a:ea typeface="Microsoft YaHei"/>
                <a:cs typeface="Microsoft YaHei"/>
              </a:endParaRPr>
            </a:p>
            <a:p>
              <a:pPr marL="123825" algn="l" rtl="0" eaLnBrk="0">
                <a:lnSpc>
                  <a:spcPct val="82000"/>
                </a:lnSpc>
                <a:spcBef>
                  <a:spcPts val="944"/>
                </a:spcBef>
                <a:tabLst/>
              </a:pPr>
              <a:r>
                <a:rPr sz="1200" kern="0" spc="1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     </a:t>
              </a:r>
              <a:r>
                <a:rPr sz="1200" kern="0" spc="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产品体积不能超过一个标准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鞋盒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23825" algn="l" rtl="0" eaLnBrk="0">
                <a:lnSpc>
                  <a:spcPts val="2200"/>
                </a:lnSpc>
                <a:tabLst/>
              </a:pPr>
              <a:r>
                <a:rPr sz="1200" kern="0" spc="1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     </a:t>
              </a:r>
              <a:r>
                <a:rPr sz="1200" kern="0" spc="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必须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同时满足5个不同的家居需求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23825" algn="l" rtl="0" eaLnBrk="0">
                <a:lnSpc>
                  <a:spcPts val="2200"/>
                </a:lnSpc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</a:t>
              </a:r>
              <a:r>
                <a:rPr sz="1200" kern="0" spc="2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  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产品售价不超过100美元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23825" algn="l" rtl="0" eaLnBrk="0">
                <a:lnSpc>
                  <a:spcPct val="90000"/>
                </a:lnSpc>
                <a:spcBef>
                  <a:spcPts val="1023"/>
                </a:spcBef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</a:t>
              </a:r>
              <a:r>
                <a:rPr sz="1200" kern="0" spc="2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  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使用100%可回收材料制造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7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marL="123825" algn="l" rtl="0" eaLnBrk="0">
                <a:lnSpc>
                  <a:spcPct val="90000"/>
                </a:lnSpc>
                <a:spcBef>
                  <a:spcPts val="5"/>
                </a:spcBef>
                <a:tabLst/>
              </a:pPr>
              <a:r>
                <a:rPr sz="1200" kern="0" spc="1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     </a:t>
              </a:r>
              <a:r>
                <a:rPr sz="1200" kern="0" spc="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适用于从儿童到老年人的所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有年龄段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884" name="textbox 884"/>
          <p:cNvSpPr/>
          <p:nvPr/>
        </p:nvSpPr>
        <p:spPr>
          <a:xfrm>
            <a:off x="543356" y="3633958"/>
            <a:ext cx="5166359" cy="24453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92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52729" algn="l" rtl="0" eaLnBrk="0">
              <a:lnSpc>
                <a:spcPct val="86000"/>
              </a:lnSpc>
              <a:tabLst/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MCS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实施步骤：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4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4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34290" algn="l" rtl="0" eaLnBrk="0">
              <a:lnSpc>
                <a:spcPct val="92000"/>
              </a:lnSpc>
              <a:spcBef>
                <a:spcPts val="510"/>
              </a:spcBef>
              <a:tabLst/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1.</a:t>
            </a:r>
            <a:r>
              <a:rPr sz="1700" kern="0" spc="2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问题定义：</a:t>
            </a:r>
            <a:r>
              <a:rPr sz="1700" kern="0" spc="-2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明确需要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解决的核心问题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5875" algn="l" rtl="0" eaLnBrk="0">
              <a:lnSpc>
                <a:spcPct val="92000"/>
              </a:lnSpc>
              <a:spcBef>
                <a:spcPts val="927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2.</a:t>
            </a:r>
            <a:r>
              <a:rPr sz="1700" kern="0" spc="1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约束条件列举：</a:t>
            </a:r>
            <a:r>
              <a:rPr sz="1700" kern="0" spc="-3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设置多个具有挑战性的限制条件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9050" algn="l" rtl="0" eaLnBrk="0">
              <a:lnSpc>
                <a:spcPct val="92000"/>
              </a:lnSpc>
              <a:spcBef>
                <a:spcPts val="928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3.</a:t>
            </a:r>
            <a:r>
              <a:rPr sz="17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约束影响分析：</a:t>
            </a:r>
            <a:r>
              <a:rPr sz="1700" kern="0" spc="-3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评估每个约束对问题解决的影响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ct val="91000"/>
              </a:lnSpc>
              <a:spcBef>
                <a:spcPts val="947"/>
              </a:spcBef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4. 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创新方案构思：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在多重约束下寻找创新解决方案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3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19050" algn="l" rtl="0" eaLnBrk="0">
              <a:lnSpc>
                <a:spcPct val="91000"/>
              </a:lnSpc>
              <a:spcBef>
                <a:spcPts val="5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5.</a:t>
            </a:r>
            <a:r>
              <a:rPr sz="17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约束重构：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必要时重新定义或调整约束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条件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886" name="textbox 886"/>
          <p:cNvSpPr/>
          <p:nvPr/>
        </p:nvSpPr>
        <p:spPr>
          <a:xfrm>
            <a:off x="7882407" y="2302408"/>
            <a:ext cx="3446779" cy="8293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97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3334" algn="l" rtl="0" eaLnBrk="0">
              <a:lnSpc>
                <a:spcPct val="83000"/>
              </a:lnSpc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寻找满足所有约束的创新解决方案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ts val="4635"/>
              </a:lnSpc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探索创造性地绕过或重新定义约束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888" name="textbox 888"/>
          <p:cNvSpPr/>
          <p:nvPr/>
        </p:nvSpPr>
        <p:spPr>
          <a:xfrm>
            <a:off x="2535224" y="2282723"/>
            <a:ext cx="3216275" cy="828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97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4604" algn="l" rtl="0" eaLnBrk="0">
              <a:lnSpc>
                <a:spcPct val="83000"/>
              </a:lnSpc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制定多个具有挑战性的限制条件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ts val="4631"/>
              </a:lnSpc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识别约束之间的潜在冲突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aphicFrame>
        <p:nvGraphicFramePr>
          <p:cNvPr id="890" name="table 890"/>
          <p:cNvGraphicFramePr>
            <a:graphicFrameLocks noGrp="1"/>
          </p:cNvGraphicFramePr>
          <p:nvPr/>
        </p:nvGraphicFramePr>
        <p:xfrm>
          <a:off x="503872" y="2172652"/>
          <a:ext cx="1844039" cy="445770"/>
        </p:xfrm>
        <a:graphic>
          <a:graphicData uri="http://schemas.openxmlformats.org/drawingml/2006/table">
            <a:tbl>
              <a:tblPr/>
              <a:tblGrid>
                <a:gridCol w="1844039"/>
              </a:tblGrid>
              <a:tr h="4171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4574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约束条件设定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92" name="table 892"/>
          <p:cNvGraphicFramePr>
            <a:graphicFrameLocks noGrp="1"/>
          </p:cNvGraphicFramePr>
          <p:nvPr/>
        </p:nvGraphicFramePr>
        <p:xfrm>
          <a:off x="5924232" y="2192337"/>
          <a:ext cx="1843404" cy="445770"/>
        </p:xfrm>
        <a:graphic>
          <a:graphicData uri="http://schemas.openxmlformats.org/drawingml/2006/table">
            <a:tbl>
              <a:tblPr/>
              <a:tblGrid>
                <a:gridCol w="1843404"/>
              </a:tblGrid>
              <a:tr h="4171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78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8270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创造性妥协探索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94" name="table 894"/>
          <p:cNvGraphicFramePr>
            <a:graphicFrameLocks noGrp="1"/>
          </p:cNvGraphicFramePr>
          <p:nvPr/>
        </p:nvGraphicFramePr>
        <p:xfrm>
          <a:off x="503872" y="2759392"/>
          <a:ext cx="1843404" cy="445134"/>
        </p:xfrm>
        <a:graphic>
          <a:graphicData uri="http://schemas.openxmlformats.org/drawingml/2006/table">
            <a:tbl>
              <a:tblPr/>
              <a:tblGrid>
                <a:gridCol w="1843404"/>
              </a:tblGrid>
              <a:tr h="4165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9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1445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约束间矛盾分析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96" name="table 896"/>
          <p:cNvGraphicFramePr>
            <a:graphicFrameLocks noGrp="1"/>
          </p:cNvGraphicFramePr>
          <p:nvPr/>
        </p:nvGraphicFramePr>
        <p:xfrm>
          <a:off x="5924232" y="2779077"/>
          <a:ext cx="1842770" cy="445134"/>
        </p:xfrm>
        <a:graphic>
          <a:graphicData uri="http://schemas.openxmlformats.org/drawingml/2006/table">
            <a:tbl>
              <a:tblPr/>
              <a:tblGrid>
                <a:gridCol w="1842770"/>
              </a:tblGrid>
              <a:tr h="4165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45745" algn="l" rtl="0" eaLnBrk="0">
                        <a:lnSpc>
                          <a:spcPct val="9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约束突破思考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textbox 898"/>
          <p:cNvSpPr/>
          <p:nvPr/>
        </p:nvSpPr>
        <p:spPr>
          <a:xfrm>
            <a:off x="543356" y="3795883"/>
            <a:ext cx="5668645" cy="28454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92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82575" algn="l" rtl="0" eaLnBrk="0">
              <a:lnSpc>
                <a:spcPct val="86000"/>
              </a:lnSpc>
              <a:tabLst/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RSM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实施步骤：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marL="34290" algn="l" rtl="0" eaLnBrk="0">
              <a:lnSpc>
                <a:spcPct val="92000"/>
              </a:lnSpc>
              <a:spcBef>
                <a:spcPts val="1432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1.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确定目标语体：</a:t>
            </a:r>
            <a:r>
              <a:rPr sz="1700" kern="0" spc="-2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明确需要模拟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的具体语言风格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5875" algn="l" rtl="0" eaLnBrk="0">
              <a:lnSpc>
                <a:spcPct val="92000"/>
              </a:lnSpc>
              <a:spcBef>
                <a:spcPts val="933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2.</a:t>
            </a:r>
            <a:r>
              <a:rPr sz="17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收集语料样本：</a:t>
            </a:r>
            <a:r>
              <a:rPr sz="1700" kern="0" spc="-3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搜集目标语体的典型文本样本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361315" indent="-342265" algn="l" rtl="0" eaLnBrk="0">
              <a:lnSpc>
                <a:spcPct val="114000"/>
              </a:lnSpc>
              <a:spcBef>
                <a:spcPts val="951"/>
              </a:spcBef>
              <a:tabLst/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3.</a:t>
            </a:r>
            <a:r>
              <a:rPr sz="17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分析语言特征：</a:t>
            </a:r>
            <a:r>
              <a:rPr sz="1700" kern="0" spc="-3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从词汇</a:t>
            </a:r>
            <a:r>
              <a:rPr sz="17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、句法</a:t>
            </a:r>
            <a:r>
              <a:rPr sz="1700" kern="0" spc="-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、修辞等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多个维度分析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语体特征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ct val="91000"/>
              </a:lnSpc>
              <a:spcBef>
                <a:spcPts val="946"/>
              </a:spcBef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4. 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提取关键元素：</a:t>
            </a:r>
            <a:r>
              <a:rPr sz="1700" kern="0" spc="-3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识别和提取构成语体的独特语言元素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9050" algn="l" rtl="0" eaLnBrk="0">
              <a:lnSpc>
                <a:spcPct val="91000"/>
              </a:lnSpc>
              <a:spcBef>
                <a:spcPts val="951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5.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构建语体指南：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创建详细的语体使用指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南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17779" algn="l" rtl="0" eaLnBrk="0">
              <a:lnSpc>
                <a:spcPct val="91000"/>
              </a:lnSpc>
              <a:spcBef>
                <a:spcPts val="6"/>
              </a:spcBef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6.</a:t>
            </a:r>
            <a:r>
              <a:rPr sz="17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生成模拟提示：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建引导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模拟特定语体的提示语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aphicFrame>
        <p:nvGraphicFramePr>
          <p:cNvPr id="900" name="table 900"/>
          <p:cNvGraphicFramePr>
            <a:graphicFrameLocks noGrp="1"/>
          </p:cNvGraphicFramePr>
          <p:nvPr/>
        </p:nvGraphicFramePr>
        <p:xfrm>
          <a:off x="6509384" y="4268470"/>
          <a:ext cx="5143500" cy="2382520"/>
        </p:xfrm>
        <a:graphic>
          <a:graphicData uri="http://schemas.openxmlformats.org/drawingml/2006/table">
            <a:tbl>
              <a:tblPr/>
              <a:tblGrid>
                <a:gridCol w="5143500"/>
              </a:tblGrid>
              <a:tr h="23761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789" algn="l" rtl="0" eaLnBrk="0">
                        <a:lnSpc>
                          <a:spcPct val="90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假设需要AI生成一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篇模仿莎士比亚风格的短文，</a:t>
                      </a:r>
                      <a:r>
                        <a:rPr sz="12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可以使用RSM来指导AI更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17475" algn="l" rtl="0" eaLnBrk="0">
                        <a:lnSpc>
                          <a:spcPct val="82000"/>
                        </a:lnSpc>
                        <a:spcBef>
                          <a:spcPts val="901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准确地捕捉莎士比亚的语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言特征。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16204" algn="l" rtl="0" eaLnBrk="0">
                        <a:lnSpc>
                          <a:spcPts val="2200"/>
                        </a:lnSpc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莎士比亚风格特征分析：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11125" algn="l" rtl="0" eaLnBrk="0">
                        <a:lnSpc>
                          <a:spcPct val="82000"/>
                        </a:lnSpc>
                        <a:spcBef>
                          <a:spcPts val="1019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  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词汇：</a:t>
                      </a:r>
                      <a:r>
                        <a:rPr sz="12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使用古英语词汇，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创造性的复合词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11125" algn="l" rtl="0" eaLnBrk="0">
                        <a:lnSpc>
                          <a:spcPts val="2200"/>
                        </a:lnSpc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12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语法：</a:t>
                      </a:r>
                      <a:r>
                        <a:rPr sz="12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倒装句，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不规则句式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11125" algn="l" rtl="0" eaLnBrk="0">
                        <a:lnSpc>
                          <a:spcPct val="82000"/>
                        </a:lnSpc>
                        <a:spcBef>
                          <a:spcPts val="1019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  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修辞：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大量的比喻、</a:t>
                      </a:r>
                      <a:r>
                        <a:rPr sz="12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隐喻和双关语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11125" algn="l" rtl="0" eaLnBrk="0">
                        <a:lnSpc>
                          <a:spcPts val="2200"/>
                        </a:lnSpc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  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韵律： 多用抑扬格五音步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11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  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主题：</a:t>
                      </a:r>
                      <a:r>
                        <a:rPr sz="12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常涉及爱情、权力、</a:t>
                      </a:r>
                      <a:r>
                        <a:rPr sz="12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背叛等永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恒主题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02" name="textbox 902"/>
          <p:cNvSpPr/>
          <p:nvPr/>
        </p:nvSpPr>
        <p:spPr>
          <a:xfrm>
            <a:off x="6513194" y="3905884"/>
            <a:ext cx="2106929" cy="349250"/>
          </a:xfrm>
          <a:prstGeom prst="rect">
            <a:avLst/>
          </a:prstGeom>
          <a:solidFill>
            <a:srgbClr val="0B80D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2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604519" algn="l" rtl="0" eaLnBrk="0">
              <a:lnSpc>
                <a:spcPct val="93000"/>
              </a:lnSpc>
              <a:spcBef>
                <a:spcPts val="5"/>
              </a:spcBef>
              <a:tabLst/>
            </a:pPr>
            <a:r>
              <a:rPr sz="1700" b="1" kern="0" spc="8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应用示例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904" name="picture 9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855656" y="1076337"/>
            <a:ext cx="2513343" cy="3027305"/>
          </a:xfrm>
          <a:prstGeom prst="rect">
            <a:avLst/>
          </a:prstGeom>
        </p:spPr>
      </p:pic>
      <p:sp>
        <p:nvSpPr>
          <p:cNvPr id="906" name="textbox 906"/>
          <p:cNvSpPr/>
          <p:nvPr/>
        </p:nvSpPr>
        <p:spPr>
          <a:xfrm>
            <a:off x="384656" y="226704"/>
            <a:ext cx="10503534" cy="6692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065"/>
              </a:lnSpc>
              <a:tabLst/>
            </a:pPr>
            <a:r>
              <a:rPr sz="3900" b="1" kern="0" spc="3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语体模拟机制</a:t>
            </a:r>
            <a:r>
              <a:rPr sz="3900" b="1" kern="0" spc="-9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 </a:t>
            </a:r>
            <a:r>
              <a:rPr sz="3900" b="1" kern="0" spc="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RSM</a:t>
            </a:r>
            <a:r>
              <a:rPr sz="3900" b="1" kern="0" spc="-14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900" b="1" kern="0" spc="-34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</a:t>
            </a:r>
            <a:r>
              <a:rPr sz="3900" b="1" kern="0" spc="-8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-34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56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精准捕捉语言特征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908" name="textbox 908"/>
          <p:cNvSpPr/>
          <p:nvPr/>
        </p:nvSpPr>
        <p:spPr>
          <a:xfrm>
            <a:off x="551586" y="1190478"/>
            <a:ext cx="5612765" cy="10566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63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74320" algn="l" rtl="0" eaLnBrk="0">
              <a:lnSpc>
                <a:spcPct val="87000"/>
              </a:lnSpc>
              <a:tabLst/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RSM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的理论基础：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800" dirty="0">
              <a:latin typeface="Arial"/>
              <a:ea typeface="Arial"/>
              <a:cs typeface="Arial"/>
            </a:endParaRPr>
          </a:p>
          <a:p>
            <a:pPr marL="12700" indent="6350" algn="l" rtl="0" eaLnBrk="0">
              <a:lnSpc>
                <a:spcPct val="123000"/>
              </a:lnSpc>
              <a:spcBef>
                <a:spcPts val="4"/>
              </a:spcBef>
              <a:tabLst/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RSM</a:t>
            </a:r>
            <a:r>
              <a:rPr sz="1700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建立在语言学中的语域理论和语体分析的基础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上，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关键步骤如下：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aphicFrame>
        <p:nvGraphicFramePr>
          <p:cNvPr id="910" name="table 910"/>
          <p:cNvGraphicFramePr>
            <a:graphicFrameLocks noGrp="1"/>
          </p:cNvGraphicFramePr>
          <p:nvPr/>
        </p:nvGraphicFramePr>
        <p:xfrm>
          <a:off x="503872" y="3026092"/>
          <a:ext cx="2577464" cy="435609"/>
        </p:xfrm>
        <a:graphic>
          <a:graphicData uri="http://schemas.openxmlformats.org/drawingml/2006/table">
            <a:tbl>
              <a:tblPr/>
              <a:tblGrid>
                <a:gridCol w="2577464"/>
              </a:tblGrid>
              <a:tr h="4070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32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12140" algn="l" rtl="0" eaLnBrk="0">
                        <a:lnSpc>
                          <a:spcPct val="92000"/>
                        </a:lnSpc>
                        <a:tabLst/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语境因素考量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12" name="table 912"/>
          <p:cNvGraphicFramePr>
            <a:graphicFrameLocks noGrp="1"/>
          </p:cNvGraphicFramePr>
          <p:nvPr/>
        </p:nvGraphicFramePr>
        <p:xfrm>
          <a:off x="503872" y="2439352"/>
          <a:ext cx="2577464" cy="426720"/>
        </p:xfrm>
        <a:graphic>
          <a:graphicData uri="http://schemas.openxmlformats.org/drawingml/2006/table">
            <a:tbl>
              <a:tblPr/>
              <a:tblGrid>
                <a:gridCol w="2577464"/>
              </a:tblGrid>
              <a:tr h="3981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12140" algn="l" rtl="0" eaLnBrk="0">
                        <a:lnSpc>
                          <a:spcPct val="9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语体特征识别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14" name="table 914"/>
          <p:cNvGraphicFramePr>
            <a:graphicFrameLocks noGrp="1"/>
          </p:cNvGraphicFramePr>
          <p:nvPr/>
        </p:nvGraphicFramePr>
        <p:xfrm>
          <a:off x="3179762" y="2441257"/>
          <a:ext cx="2576830" cy="426720"/>
        </p:xfrm>
        <a:graphic>
          <a:graphicData uri="http://schemas.openxmlformats.org/drawingml/2006/table">
            <a:tbl>
              <a:tblPr/>
              <a:tblGrid>
                <a:gridCol w="2576830"/>
              </a:tblGrid>
              <a:tr h="3981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77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12140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语体要素提取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16" name="table 916"/>
          <p:cNvGraphicFramePr>
            <a:graphicFrameLocks noGrp="1"/>
          </p:cNvGraphicFramePr>
          <p:nvPr/>
        </p:nvGraphicFramePr>
        <p:xfrm>
          <a:off x="3179762" y="3033077"/>
          <a:ext cx="2576830" cy="426720"/>
        </p:xfrm>
        <a:graphic>
          <a:graphicData uri="http://schemas.openxmlformats.org/drawingml/2006/table">
            <a:tbl>
              <a:tblPr/>
              <a:tblGrid>
                <a:gridCol w="2576830"/>
              </a:tblGrid>
              <a:tr h="3981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12140" algn="l" rtl="0" eaLnBrk="0">
                        <a:lnSpc>
                          <a:spcPct val="90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语体规则构建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textbox 918"/>
          <p:cNvSpPr/>
          <p:nvPr/>
        </p:nvSpPr>
        <p:spPr>
          <a:xfrm>
            <a:off x="543356" y="3795883"/>
            <a:ext cx="5852159" cy="2489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92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82575" algn="l" rtl="0" eaLnBrk="0">
              <a:lnSpc>
                <a:spcPct val="86000"/>
              </a:lnSpc>
              <a:tabLst/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EIS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实施步骤：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marL="34290" algn="l" rtl="0" eaLnBrk="0">
              <a:lnSpc>
                <a:spcPct val="92000"/>
              </a:lnSpc>
              <a:spcBef>
                <a:spcPts val="1434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1.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确定目标情感：</a:t>
            </a:r>
            <a:r>
              <a:rPr sz="1700" kern="0" spc="-2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明确文本要传达的主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要情感基调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5875" algn="l" rtl="0" eaLnBrk="0">
              <a:lnSpc>
                <a:spcPct val="92000"/>
              </a:lnSpc>
              <a:spcBef>
                <a:spcPts val="925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2.</a:t>
            </a:r>
            <a:r>
              <a:rPr sz="17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创建情感词库：</a:t>
            </a:r>
            <a:r>
              <a:rPr sz="1700" kern="0" spc="-3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收集与目标情感相关的词汇和短语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9050" algn="l" rtl="0" eaLnBrk="0">
              <a:lnSpc>
                <a:spcPct val="92000"/>
              </a:lnSpc>
              <a:spcBef>
                <a:spcPts val="934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3.</a:t>
            </a:r>
            <a:r>
              <a:rPr sz="17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设计情感曲线：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规划文本中情感强度的变化趋势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ct val="92000"/>
              </a:lnSpc>
              <a:spcBef>
                <a:spcPts val="925"/>
              </a:spcBef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4.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选择情感触发点：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在文本中植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入情感元素的关键位置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9050" algn="l" rtl="0" eaLnBrk="0">
              <a:lnSpc>
                <a:spcPct val="92000"/>
              </a:lnSpc>
              <a:spcBef>
                <a:spcPts val="928"/>
              </a:spcBef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5.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构建情感场景：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创造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能引发情感共鸣的具体场景或细节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17779" algn="l" rtl="0" eaLnBrk="0">
              <a:lnSpc>
                <a:spcPct val="91000"/>
              </a:lnSpc>
              <a:spcBef>
                <a:spcPts val="4"/>
              </a:spcBef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6.</a:t>
            </a:r>
            <a:r>
              <a:rPr sz="17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生成情感融入提示：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创建引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导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注入情感元素的提示语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138" name="group 138"/>
          <p:cNvGrpSpPr/>
          <p:nvPr/>
        </p:nvGrpSpPr>
        <p:grpSpPr>
          <a:xfrm rot="21600000">
            <a:off x="6509384" y="3905884"/>
            <a:ext cx="5163184" cy="2364105"/>
            <a:chOff x="0" y="0"/>
            <a:chExt cx="5163184" cy="2364105"/>
          </a:xfrm>
        </p:grpSpPr>
        <p:pic>
          <p:nvPicPr>
            <p:cNvPr id="920" name="picture 9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163184" cy="2364105"/>
            </a:xfrm>
            <a:prstGeom prst="rect">
              <a:avLst/>
            </a:prstGeom>
          </p:spPr>
        </p:pic>
        <p:sp>
          <p:nvSpPr>
            <p:cNvPr id="922" name="textbox 922"/>
            <p:cNvSpPr/>
            <p:nvPr/>
          </p:nvSpPr>
          <p:spPr>
            <a:xfrm>
              <a:off x="-12700" y="-12700"/>
              <a:ext cx="5188584" cy="239013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621030" algn="l" rtl="0" eaLnBrk="0">
                <a:lnSpc>
                  <a:spcPct val="93000"/>
                </a:lnSpc>
                <a:tabLst/>
              </a:pPr>
              <a:r>
                <a:rPr sz="1700" b="1" kern="0" spc="8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应用示例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13664" indent="-3175" algn="l" rtl="0" eaLnBrk="0">
                <a:lnSpc>
                  <a:spcPct val="144000"/>
                </a:lnSpc>
                <a:spcBef>
                  <a:spcPts val="363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假设需要AI生成一篇关于“</a:t>
              </a:r>
              <a:r>
                <a:rPr sz="1200" kern="0" spc="-1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离别</a:t>
              </a:r>
              <a:r>
                <a:rPr sz="1200" kern="0" spc="-1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”主题的短文，</a:t>
              </a:r>
              <a:r>
                <a:rPr sz="1200" kern="0" spc="-1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可以使用E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IS来指导AI更好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地融入情感元素。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25450" algn="l" rtl="0" eaLnBrk="0">
                <a:lnSpc>
                  <a:spcPct val="91000"/>
                </a:lnSpc>
                <a:spcBef>
                  <a:spcPts val="884"/>
                </a:spcBef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情感分析：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23825" algn="l" rtl="0" eaLnBrk="0">
                <a:lnSpc>
                  <a:spcPct val="82000"/>
                </a:lnSpc>
                <a:spcBef>
                  <a:spcPts val="896"/>
                </a:spcBef>
                <a:tabLst/>
              </a:pP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</a:t>
              </a:r>
              <a:r>
                <a:rPr sz="1200" kern="0" spc="3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   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主要情感： 悲伤、</a:t>
              </a:r>
              <a:r>
                <a:rPr sz="1200" kern="0" spc="-2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不舍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23825" algn="l" rtl="0" eaLnBrk="0">
                <a:lnSpc>
                  <a:spcPts val="2200"/>
                </a:lnSpc>
                <a:tabLst/>
              </a:pP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</a:t>
              </a:r>
              <a:r>
                <a:rPr sz="1200" kern="0" spc="4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   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次要情感：</a:t>
              </a:r>
              <a:r>
                <a:rPr sz="1200" kern="0" spc="-1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希望、</a:t>
              </a:r>
              <a:r>
                <a:rPr sz="1200" kern="0" spc="-2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感激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924" name="textbox 924"/>
          <p:cNvSpPr/>
          <p:nvPr/>
        </p:nvSpPr>
        <p:spPr>
          <a:xfrm>
            <a:off x="377553" y="226704"/>
            <a:ext cx="9653905" cy="6692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065"/>
              </a:lnSpc>
              <a:tabLst/>
            </a:pPr>
            <a:r>
              <a:rPr sz="3900" b="1" kern="0" spc="3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情感融入策略</a:t>
            </a:r>
            <a:r>
              <a:rPr sz="3900" b="1" kern="0" spc="-9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 </a:t>
            </a:r>
            <a:r>
              <a:rPr sz="3900" b="1" kern="0" spc="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EIS</a:t>
            </a:r>
            <a:r>
              <a:rPr sz="3900" b="1" kern="0" spc="-14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900" b="1" kern="0" spc="-34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</a:t>
            </a:r>
            <a:r>
              <a:rPr sz="3900" b="1" kern="0" spc="-8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-34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5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增强文本感染力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926" name="picture 9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602278" y="1279631"/>
            <a:ext cx="2651059" cy="2333197"/>
          </a:xfrm>
          <a:prstGeom prst="rect">
            <a:avLst/>
          </a:prstGeom>
        </p:spPr>
      </p:pic>
      <p:sp>
        <p:nvSpPr>
          <p:cNvPr id="928" name="textbox 928"/>
          <p:cNvSpPr/>
          <p:nvPr/>
        </p:nvSpPr>
        <p:spPr>
          <a:xfrm>
            <a:off x="553186" y="1190478"/>
            <a:ext cx="5657850" cy="10566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63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73050" algn="l" rtl="0" eaLnBrk="0">
              <a:lnSpc>
                <a:spcPct val="87000"/>
              </a:lnSpc>
              <a:tabLst/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EIS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的理论基础：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800" dirty="0">
              <a:latin typeface="Arial"/>
              <a:ea typeface="Arial"/>
              <a:cs typeface="Arial"/>
            </a:endParaRPr>
          </a:p>
          <a:p>
            <a:pPr marL="12700" indent="5080" algn="l" rtl="0" eaLnBrk="0">
              <a:lnSpc>
                <a:spcPct val="124000"/>
              </a:lnSpc>
              <a:spcBef>
                <a:spcPts val="4"/>
              </a:spcBef>
              <a:tabLst/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EIS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基于情感语言学和心理语言学的研究成果，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开发了以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下策略：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aphicFrame>
        <p:nvGraphicFramePr>
          <p:cNvPr id="930" name="table 930"/>
          <p:cNvGraphicFramePr>
            <a:graphicFrameLocks noGrp="1"/>
          </p:cNvGraphicFramePr>
          <p:nvPr/>
        </p:nvGraphicFramePr>
        <p:xfrm>
          <a:off x="503872" y="3026092"/>
          <a:ext cx="2577464" cy="435609"/>
        </p:xfrm>
        <a:graphic>
          <a:graphicData uri="http://schemas.openxmlformats.org/drawingml/2006/table">
            <a:tbl>
              <a:tblPr/>
              <a:tblGrid>
                <a:gridCol w="2577464"/>
              </a:tblGrid>
              <a:tr h="4070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40739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语气调节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32" name="table 932"/>
          <p:cNvGraphicFramePr>
            <a:graphicFrameLocks noGrp="1"/>
          </p:cNvGraphicFramePr>
          <p:nvPr/>
        </p:nvGraphicFramePr>
        <p:xfrm>
          <a:off x="503872" y="2439352"/>
          <a:ext cx="2577464" cy="426720"/>
        </p:xfrm>
        <a:graphic>
          <a:graphicData uri="http://schemas.openxmlformats.org/drawingml/2006/table">
            <a:tbl>
              <a:tblPr/>
              <a:tblGrid>
                <a:gridCol w="2577464"/>
              </a:tblGrid>
              <a:tr h="3981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08965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情感词汇选择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34" name="table 934"/>
          <p:cNvGraphicFramePr>
            <a:graphicFrameLocks noGrp="1"/>
          </p:cNvGraphicFramePr>
          <p:nvPr/>
        </p:nvGraphicFramePr>
        <p:xfrm>
          <a:off x="3179762" y="2441257"/>
          <a:ext cx="2576830" cy="426720"/>
        </p:xfrm>
        <a:graphic>
          <a:graphicData uri="http://schemas.openxmlformats.org/drawingml/2006/table">
            <a:tbl>
              <a:tblPr/>
              <a:tblGrid>
                <a:gridCol w="2576830"/>
              </a:tblGrid>
              <a:tr h="3981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42644" algn="l" rtl="0" eaLnBrk="0">
                        <a:lnSpc>
                          <a:spcPct val="9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意象构建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36" name="table 936"/>
          <p:cNvGraphicFramePr>
            <a:graphicFrameLocks noGrp="1"/>
          </p:cNvGraphicFramePr>
          <p:nvPr/>
        </p:nvGraphicFramePr>
        <p:xfrm>
          <a:off x="3179762" y="3033077"/>
          <a:ext cx="2576830" cy="426720"/>
        </p:xfrm>
        <a:graphic>
          <a:graphicData uri="http://schemas.openxmlformats.org/drawingml/2006/table">
            <a:tbl>
              <a:tblPr/>
              <a:tblGrid>
                <a:gridCol w="2576830"/>
              </a:tblGrid>
              <a:tr h="3981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08965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情感节奏控制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textbox 938"/>
          <p:cNvSpPr/>
          <p:nvPr/>
        </p:nvSpPr>
        <p:spPr>
          <a:xfrm>
            <a:off x="543356" y="3795883"/>
            <a:ext cx="5382259" cy="24898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92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82575" algn="l" rtl="0" eaLnBrk="0">
              <a:lnSpc>
                <a:spcPct val="86000"/>
              </a:lnSpc>
              <a:tabLst/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RTA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实施步骤：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marL="34290" algn="l" rtl="0" eaLnBrk="0">
              <a:lnSpc>
                <a:spcPct val="91000"/>
              </a:lnSpc>
              <a:spcBef>
                <a:spcPts val="1449"/>
              </a:spcBef>
              <a:tabLst/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1.</a:t>
            </a:r>
            <a:r>
              <a:rPr sz="1700" kern="0" spc="1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确定任务目标：</a:t>
            </a:r>
            <a:r>
              <a:rPr sz="1700" kern="0" spc="-2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明确文本的主要目的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5875" algn="l" rtl="0" eaLnBrk="0">
              <a:lnSpc>
                <a:spcPct val="92000"/>
              </a:lnSpc>
              <a:spcBef>
                <a:spcPts val="932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2.</a:t>
            </a:r>
            <a:r>
              <a:rPr sz="17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选择核心修辞：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选择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2—3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种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主要的修辞手法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9050" algn="l" rtl="0" eaLnBrk="0">
              <a:lnSpc>
                <a:spcPct val="91000"/>
              </a:lnSpc>
              <a:spcBef>
                <a:spcPts val="946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3.</a:t>
            </a:r>
            <a:r>
              <a:rPr sz="17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设计修辞示例：</a:t>
            </a:r>
            <a:r>
              <a:rPr sz="1700" kern="0" spc="-3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为选定的修辞手法创建使用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示例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ct val="92000"/>
              </a:lnSpc>
              <a:spcBef>
                <a:spcPts val="935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4.</a:t>
            </a:r>
            <a:r>
              <a:rPr sz="1700" kern="0" spc="1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安排修辞分布：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规划修辞技巧在文本中的分布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9050" algn="l" rtl="0" eaLnBrk="0">
              <a:lnSpc>
                <a:spcPct val="92000"/>
              </a:lnSpc>
              <a:spcBef>
                <a:spcPts val="928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5.</a:t>
            </a:r>
            <a:r>
              <a:rPr sz="1700" kern="0" spc="1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创建平衡策略：</a:t>
            </a:r>
            <a:r>
              <a:rPr sz="1700" kern="0" spc="-3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确保修辞技巧不过于刻意或过度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17779" algn="l" rtl="0" eaLnBrk="0">
              <a:lnSpc>
                <a:spcPct val="92000"/>
              </a:lnSpc>
              <a:spcBef>
                <a:spcPts val="1"/>
              </a:spcBef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6.</a:t>
            </a:r>
            <a:r>
              <a:rPr sz="17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生成修辞应用提示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创建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运用修辞技巧的提示语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940" name="picture 9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893308" y="4489703"/>
            <a:ext cx="6060948" cy="1933955"/>
          </a:xfrm>
          <a:prstGeom prst="rect">
            <a:avLst/>
          </a:prstGeom>
        </p:spPr>
      </p:pic>
      <p:grpSp>
        <p:nvGrpSpPr>
          <p:cNvPr id="140" name="group 140"/>
          <p:cNvGrpSpPr/>
          <p:nvPr/>
        </p:nvGrpSpPr>
        <p:grpSpPr>
          <a:xfrm rot="21600000">
            <a:off x="6509384" y="1184909"/>
            <a:ext cx="5165725" cy="1873250"/>
            <a:chOff x="0" y="0"/>
            <a:chExt cx="5165725" cy="1873250"/>
          </a:xfrm>
        </p:grpSpPr>
        <p:pic>
          <p:nvPicPr>
            <p:cNvPr id="942" name="picture 9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5165725" cy="1873250"/>
            </a:xfrm>
            <a:prstGeom prst="rect">
              <a:avLst/>
            </a:prstGeom>
          </p:spPr>
        </p:pic>
        <p:sp>
          <p:nvSpPr>
            <p:cNvPr id="944" name="textbox 944"/>
            <p:cNvSpPr/>
            <p:nvPr/>
          </p:nvSpPr>
          <p:spPr>
            <a:xfrm>
              <a:off x="-12700" y="-12700"/>
              <a:ext cx="5191125" cy="18986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621030" algn="l" rtl="0" eaLnBrk="0">
                <a:lnSpc>
                  <a:spcPct val="93000"/>
                </a:lnSpc>
                <a:tabLst/>
              </a:pPr>
              <a:r>
                <a:rPr sz="1700" b="1" kern="0" spc="8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应用示例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114300" indent="-3810" algn="l" rtl="0" eaLnBrk="0">
                <a:lnSpc>
                  <a:spcPct val="143000"/>
                </a:lnSpc>
                <a:spcBef>
                  <a:spcPts val="895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假设需要AI生成一篇描述城市夜景的短文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，</a:t>
              </a:r>
              <a:r>
                <a:rPr sz="1200" kern="0" spc="-1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可以使用RTA来指导AI更好地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运用修辞技巧。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10489" algn="l" rtl="0" eaLnBrk="0">
                <a:lnSpc>
                  <a:spcPct val="91000"/>
                </a:lnSpc>
                <a:spcBef>
                  <a:spcPts val="892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修辞技巧选择：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23825" algn="l" rtl="0" eaLnBrk="0">
                <a:lnSpc>
                  <a:spcPct val="82000"/>
                </a:lnSpc>
                <a:spcBef>
                  <a:spcPts val="898"/>
                </a:spcBef>
                <a:tabLst/>
              </a:pP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    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主要技巧：</a:t>
              </a:r>
              <a:r>
                <a:rPr sz="1200" kern="0" spc="-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比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喻、拟人、排比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23825" algn="l" rtl="0" eaLnBrk="0">
                <a:lnSpc>
                  <a:spcPts val="2200"/>
                </a:lnSpc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</a:t>
              </a:r>
              <a:r>
                <a:rPr sz="1200" kern="0" spc="3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  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辅助技巧：</a:t>
              </a:r>
              <a:r>
                <a:rPr sz="1200" kern="0" spc="-1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对比、</a:t>
              </a:r>
              <a:r>
                <a:rPr sz="1200" kern="0" spc="-2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夸张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946" name="textbox 946"/>
          <p:cNvSpPr/>
          <p:nvPr/>
        </p:nvSpPr>
        <p:spPr>
          <a:xfrm>
            <a:off x="375017" y="226704"/>
            <a:ext cx="9881869" cy="6692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065"/>
              </a:lnSpc>
              <a:tabLst/>
            </a:pPr>
            <a:r>
              <a:rPr sz="3900" b="1" kern="0" spc="3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修辞技巧应用</a:t>
            </a:r>
            <a:r>
              <a:rPr sz="3900" b="1" kern="0" spc="-9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 </a:t>
            </a:r>
            <a:r>
              <a:rPr sz="3900" b="1" kern="0" spc="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RTA</a:t>
            </a:r>
            <a:r>
              <a:rPr sz="3900" b="1" kern="0" spc="-14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900" b="1" kern="0" spc="-34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</a:t>
            </a:r>
            <a:r>
              <a:rPr sz="3900" b="1" kern="0" spc="-8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-34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55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提升语</a:t>
            </a:r>
            <a:r>
              <a:rPr sz="3900" b="1" kern="0" spc="3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言表现力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948" name="textbox 948"/>
          <p:cNvSpPr/>
          <p:nvPr/>
        </p:nvSpPr>
        <p:spPr>
          <a:xfrm>
            <a:off x="558444" y="1190478"/>
            <a:ext cx="5652770" cy="10744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63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67334" algn="l" rtl="0" eaLnBrk="0">
              <a:lnSpc>
                <a:spcPct val="87000"/>
              </a:lnSpc>
              <a:tabLst/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RTA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的理论基础：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8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798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2225" indent="-9525" algn="l" rtl="0" eaLnBrk="0">
              <a:lnSpc>
                <a:spcPct val="127000"/>
              </a:lnSpc>
              <a:tabLst/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RTA</a:t>
            </a:r>
            <a:r>
              <a:rPr sz="17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基于修辞学和文体学的理论，</a:t>
            </a:r>
            <a:r>
              <a:rPr sz="1700" kern="0" spc="-3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将这些理论应用到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内容生成过程中，</a:t>
            </a:r>
            <a:r>
              <a:rPr sz="1700" kern="0" spc="-3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出了以下关键步骤：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950" name="textbox 950"/>
          <p:cNvSpPr/>
          <p:nvPr/>
        </p:nvSpPr>
        <p:spPr>
          <a:xfrm>
            <a:off x="6611111" y="3232896"/>
            <a:ext cx="4997450" cy="10725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68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tabLst/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语言风格优化：</a:t>
            </a:r>
            <a:r>
              <a:rPr sz="2000" b="1" kern="0" spc="-4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整合情感修辞技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巧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9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714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indent="3175" algn="l" rtl="0" eaLnBrk="0">
              <a:lnSpc>
                <a:spcPct val="123000"/>
              </a:lnSpc>
              <a:tabLst/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为了将语体模拟</a:t>
            </a:r>
            <a:r>
              <a:rPr sz="1700" kern="0" spc="-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、情感融入和修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辞技巧有机结合，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可以采用以下策略：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aphicFrame>
        <p:nvGraphicFramePr>
          <p:cNvPr id="952" name="table 952"/>
          <p:cNvGraphicFramePr>
            <a:graphicFrameLocks noGrp="1"/>
          </p:cNvGraphicFramePr>
          <p:nvPr/>
        </p:nvGraphicFramePr>
        <p:xfrm>
          <a:off x="503872" y="3026092"/>
          <a:ext cx="2577464" cy="435609"/>
        </p:xfrm>
        <a:graphic>
          <a:graphicData uri="http://schemas.openxmlformats.org/drawingml/2006/table">
            <a:tbl>
              <a:tblPr/>
              <a:tblGrid>
                <a:gridCol w="2577464"/>
              </a:tblGrid>
              <a:tr h="4070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32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40739" algn="l" rtl="0" eaLnBrk="0">
                        <a:lnSpc>
                          <a:spcPct val="92000"/>
                        </a:lnSpc>
                        <a:tabLst/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语境适配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54" name="table 954"/>
          <p:cNvGraphicFramePr>
            <a:graphicFrameLocks noGrp="1"/>
          </p:cNvGraphicFramePr>
          <p:nvPr/>
        </p:nvGraphicFramePr>
        <p:xfrm>
          <a:off x="503872" y="2439352"/>
          <a:ext cx="2577464" cy="426720"/>
        </p:xfrm>
        <a:graphic>
          <a:graphicData uri="http://schemas.openxmlformats.org/drawingml/2006/table">
            <a:tbl>
              <a:tblPr/>
              <a:tblGrid>
                <a:gridCol w="2577464"/>
              </a:tblGrid>
              <a:tr h="3981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07694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修辞手法识别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56" name="table 956"/>
          <p:cNvGraphicFramePr>
            <a:graphicFrameLocks noGrp="1"/>
          </p:cNvGraphicFramePr>
          <p:nvPr/>
        </p:nvGraphicFramePr>
        <p:xfrm>
          <a:off x="3179762" y="2441257"/>
          <a:ext cx="2576830" cy="426720"/>
        </p:xfrm>
        <a:graphic>
          <a:graphicData uri="http://schemas.openxmlformats.org/drawingml/2006/table">
            <a:tbl>
              <a:tblPr/>
              <a:tblGrid>
                <a:gridCol w="2576830"/>
              </a:tblGrid>
              <a:tr h="3981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36294" algn="l" rtl="0" eaLnBrk="0">
                        <a:lnSpc>
                          <a:spcPct val="91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技巧整合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58" name="table 958"/>
          <p:cNvGraphicFramePr>
            <a:graphicFrameLocks noGrp="1"/>
          </p:cNvGraphicFramePr>
          <p:nvPr/>
        </p:nvGraphicFramePr>
        <p:xfrm>
          <a:off x="3179762" y="3033077"/>
          <a:ext cx="2576830" cy="426720"/>
        </p:xfrm>
        <a:graphic>
          <a:graphicData uri="http://schemas.openxmlformats.org/drawingml/2006/table">
            <a:tbl>
              <a:tblPr/>
              <a:tblGrid>
                <a:gridCol w="2576830"/>
              </a:tblGrid>
              <a:tr h="3981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38835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效果评估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42"/>
          <p:cNvGrpSpPr/>
          <p:nvPr/>
        </p:nvGrpSpPr>
        <p:grpSpPr>
          <a:xfrm rot="21600000">
            <a:off x="6090920" y="2177478"/>
            <a:ext cx="5325110" cy="4317936"/>
            <a:chOff x="0" y="0"/>
            <a:chExt cx="5325110" cy="4317936"/>
          </a:xfrm>
        </p:grpSpPr>
        <p:pic>
          <p:nvPicPr>
            <p:cNvPr id="960" name="picture 96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325110" cy="4317936"/>
            </a:xfrm>
            <a:prstGeom prst="rect">
              <a:avLst/>
            </a:prstGeom>
          </p:spPr>
        </p:pic>
        <p:sp>
          <p:nvSpPr>
            <p:cNvPr id="962" name="textbox 962"/>
            <p:cNvSpPr/>
            <p:nvPr/>
          </p:nvSpPr>
          <p:spPr>
            <a:xfrm>
              <a:off x="-12700" y="-12700"/>
              <a:ext cx="5351145" cy="436054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621030" algn="l" rtl="0" eaLnBrk="0">
                <a:lnSpc>
                  <a:spcPct val="93000"/>
                </a:lnSpc>
                <a:spcBef>
                  <a:spcPts val="6"/>
                </a:spcBef>
                <a:tabLst/>
              </a:pPr>
              <a:r>
                <a:rPr sz="1700" b="1" kern="0" spc="8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应用示例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6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26364" algn="l" rtl="0" eaLnBrk="0">
                <a:lnSpc>
                  <a:spcPct val="88000"/>
                </a:lnSpc>
                <a:spcBef>
                  <a:spcPts val="371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[系统指令] 你是一个具有自我反思能力的AI作家。</a:t>
              </a:r>
              <a:r>
                <a:rPr sz="1200" kern="0" spc="-2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你的任务是创作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一个短篇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13029" algn="l" rtl="0" eaLnBrk="0">
                <a:lnSpc>
                  <a:spcPct val="90000"/>
                </a:lnSpc>
                <a:spcBef>
                  <a:spcPts val="941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科幻故事， 同时生成对你创作过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程的评论。请遵循以下步骤：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216534" algn="l" rtl="0" eaLnBrk="0">
                <a:lnSpc>
                  <a:spcPct val="88000"/>
                </a:lnSpc>
                <a:spcBef>
                  <a:spcPts val="896"/>
                </a:spcBef>
                <a:tabLst/>
              </a:pP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（1）</a:t>
              </a:r>
              <a:r>
                <a:rPr sz="1200" kern="0" spc="-2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创作一个500字左右的科幻短篇，</a:t>
              </a:r>
              <a:r>
                <a:rPr sz="1200" kern="0" spc="-2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主题是“</a:t>
              </a:r>
              <a:r>
                <a:rPr sz="1200" kern="0" spc="-2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时间旅行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的道德困境</a:t>
              </a:r>
              <a:r>
                <a:rPr sz="1200" kern="0" spc="-1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”。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90219" indent="-273684" algn="l" rtl="0" eaLnBrk="0">
                <a:lnSpc>
                  <a:spcPct val="122000"/>
                </a:lnSpc>
                <a:spcBef>
                  <a:spcPts val="924"/>
                </a:spcBef>
                <a:tabLst/>
              </a:pP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（2）</a:t>
              </a:r>
              <a:r>
                <a:rPr sz="1200" kern="0" spc="-2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在每个关键情节点后，</a:t>
              </a:r>
              <a:r>
                <a:rPr sz="1200" kern="0" spc="-2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插入一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段括号内的自我反思，</a:t>
              </a:r>
              <a:r>
                <a:rPr sz="1200" kern="0" spc="-1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解释：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               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a. 你为什么选择这个情节发展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92759" algn="l" rtl="0" eaLnBrk="0">
                <a:lnSpc>
                  <a:spcPct val="91000"/>
                </a:lnSpc>
                <a:spcBef>
                  <a:spcPts val="896"/>
                </a:spcBef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b. 你考虑过哪些其他可能性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89584" algn="l" rtl="0" eaLnBrk="0">
                <a:lnSpc>
                  <a:spcPct val="91000"/>
                </a:lnSpc>
                <a:spcBef>
                  <a:spcPts val="889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c. 这个选择如何推动主题的探讨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216534" algn="l" rtl="0" eaLnBrk="0">
                <a:lnSpc>
                  <a:spcPct val="88000"/>
                </a:lnSpc>
                <a:spcBef>
                  <a:spcPts val="891"/>
                </a:spcBef>
                <a:tabLst/>
              </a:pP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（3）</a:t>
              </a:r>
              <a:r>
                <a:rPr sz="1200" kern="0" spc="-2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在故事结束后，</a:t>
              </a:r>
              <a:r>
                <a:rPr sz="1200" kern="0" spc="-2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提供一个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200字左右的整体创作过程反思， 包括：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90219" algn="l" rtl="0" eaLnBrk="0">
                <a:lnSpc>
                  <a:spcPct val="91000"/>
                </a:lnSpc>
                <a:spcBef>
                  <a:spcPts val="932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a. 你遇到的主要创作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挑战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92759" algn="l" rtl="0" eaLnBrk="0">
                <a:lnSpc>
                  <a:spcPct val="90000"/>
                </a:lnSpc>
                <a:spcBef>
                  <a:spcPts val="898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b. 你认为最成功和最需要改进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的部分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89584" algn="l" rtl="0" eaLnBrk="0">
                <a:lnSpc>
                  <a:spcPct val="90000"/>
                </a:lnSpc>
                <a:spcBef>
                  <a:spcPts val="904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c. 如果重新创作，</a:t>
              </a:r>
              <a:r>
                <a:rPr sz="1200" kern="0" spc="-1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你会做出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什么不同的选择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15570" algn="l" rtl="0" eaLnBrk="0">
                <a:lnSpc>
                  <a:spcPct val="91000"/>
                </a:lnSpc>
                <a:spcBef>
                  <a:spcPts val="892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请确保主要叙事和元叙事评论的语气有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所区分，</a:t>
              </a:r>
              <a:r>
                <a:rPr sz="1200" kern="0" spc="-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以突出自反性特征。</a:t>
              </a:r>
              <a:r>
                <a:rPr sz="1200" kern="0" spc="-2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开始你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7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marL="125729" algn="l" rtl="0" eaLnBrk="0">
                <a:lnSpc>
                  <a:spcPct val="91000"/>
                </a:lnSpc>
                <a:spcBef>
                  <a:spcPts val="4"/>
                </a:spcBef>
                <a:tabLst/>
              </a:pP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的创作。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964" name="textbox 964"/>
          <p:cNvSpPr/>
          <p:nvPr/>
        </p:nvSpPr>
        <p:spPr>
          <a:xfrm>
            <a:off x="385800" y="297053"/>
            <a:ext cx="11600815" cy="16281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4989"/>
              </a:lnSpc>
              <a:tabLst/>
            </a:pPr>
            <a:r>
              <a:rPr sz="3500" b="1" kern="0" spc="36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元叙事提示框架</a:t>
            </a:r>
            <a:r>
              <a:rPr sz="2300" b="1" kern="0" spc="36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2300" b="1" kern="0" spc="-1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500" b="1" kern="0" spc="36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设计生成自反性</a:t>
            </a:r>
            <a:r>
              <a:rPr sz="3500" b="1" kern="0" spc="35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文本的高阶提示</a:t>
            </a:r>
            <a:r>
              <a:rPr sz="3500" b="1" kern="0" spc="35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(</a:t>
            </a:r>
            <a:r>
              <a:rPr sz="3500" b="1" kern="0" spc="35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</a:t>
            </a:r>
            <a:r>
              <a:rPr sz="3500" b="1" kern="0" spc="35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)</a:t>
            </a:r>
            <a:endParaRPr sz="35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6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173354" indent="3810" algn="l" rtl="0" eaLnBrk="0">
              <a:lnSpc>
                <a:spcPct val="127000"/>
              </a:lnSpc>
              <a:spcBef>
                <a:spcPts val="4"/>
              </a:spcBef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元叙述提示框架的创新应用技巧，</a:t>
            </a:r>
            <a:r>
              <a:rPr sz="1700" kern="0" spc="-3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包括嵌入式自反提示</a:t>
            </a:r>
            <a:r>
              <a:rPr sz="17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、层次元叙述提示</a:t>
            </a:r>
            <a:r>
              <a:rPr sz="17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、时序人格提示以及读者互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动元叙述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</a:t>
            </a:r>
            <a:r>
              <a:rPr sz="1700" kern="0" spc="-1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。这些方法通过多层次叙述结构和交互机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制，</a:t>
            </a:r>
            <a:r>
              <a:rPr sz="1700" kern="0" spc="-3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提升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生成内容的深度和复杂性</a:t>
            </a:r>
            <a:r>
              <a:rPr sz="1700" kern="0" spc="-2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966" name="picture 9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50087" y="4328693"/>
            <a:ext cx="3864309" cy="1894787"/>
          </a:xfrm>
          <a:prstGeom prst="rect">
            <a:avLst/>
          </a:prstGeom>
        </p:spPr>
      </p:pic>
      <p:sp>
        <p:nvSpPr>
          <p:cNvPr id="968" name="textbox 968"/>
          <p:cNvSpPr/>
          <p:nvPr/>
        </p:nvSpPr>
        <p:spPr>
          <a:xfrm>
            <a:off x="377875" y="2943758"/>
            <a:ext cx="4940934" cy="9740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54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1000"/>
              </a:lnSpc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设置特定的词语或情节点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作为自反触发器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3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291465" indent="-278765" algn="l" rtl="0" eaLnBrk="0">
              <a:lnSpc>
                <a:spcPct val="114000"/>
              </a:lnSpc>
              <a:spcBef>
                <a:spcPts val="6"/>
              </a:spcBef>
              <a:tabLst/>
            </a:pP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指导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在这些点上暂停主叙事，</a:t>
            </a:r>
            <a:r>
              <a:rPr sz="1700" kern="0" spc="-2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插入对内容生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成过程的思考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144" name="group 144"/>
          <p:cNvGrpSpPr/>
          <p:nvPr/>
        </p:nvGrpSpPr>
        <p:grpSpPr>
          <a:xfrm rot="21600000">
            <a:off x="629880" y="2174747"/>
            <a:ext cx="2418158" cy="653796"/>
            <a:chOff x="0" y="0"/>
            <a:chExt cx="2418158" cy="653796"/>
          </a:xfrm>
        </p:grpSpPr>
        <p:pic>
          <p:nvPicPr>
            <p:cNvPr id="970" name="picture 97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2418158" cy="653796"/>
            </a:xfrm>
            <a:prstGeom prst="rect">
              <a:avLst/>
            </a:prstGeom>
          </p:spPr>
        </p:pic>
        <p:sp>
          <p:nvSpPr>
            <p:cNvPr id="972" name="textbox 972"/>
            <p:cNvSpPr/>
            <p:nvPr/>
          </p:nvSpPr>
          <p:spPr>
            <a:xfrm>
              <a:off x="-12700" y="-12700"/>
              <a:ext cx="2444114" cy="70104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2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marL="428625" algn="l" rtl="0" eaLnBrk="0">
                <a:lnSpc>
                  <a:spcPct val="90000"/>
                </a:lnSpc>
                <a:spcBef>
                  <a:spcPts val="7"/>
                </a:spcBef>
                <a:tabLst/>
              </a:pPr>
              <a:r>
                <a:rPr sz="1700" b="1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嵌入式自反提示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4" name="picture 9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003925" y="2522855"/>
            <a:ext cx="5864225" cy="4257039"/>
          </a:xfrm>
          <a:prstGeom prst="rect">
            <a:avLst/>
          </a:prstGeom>
        </p:spPr>
      </p:pic>
      <p:sp>
        <p:nvSpPr>
          <p:cNvPr id="976" name="textbox 976"/>
          <p:cNvSpPr/>
          <p:nvPr/>
        </p:nvSpPr>
        <p:spPr>
          <a:xfrm>
            <a:off x="6093028" y="2654147"/>
            <a:ext cx="5647690" cy="41027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54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4129" algn="l" rtl="0" eaLnBrk="0">
              <a:lnSpc>
                <a:spcPct val="88000"/>
              </a:lnSpc>
              <a:tabLst/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[系统指令]你将扮演两个角色：</a:t>
            </a:r>
            <a:r>
              <a:rPr sz="12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一个是小说家A，</a:t>
            </a:r>
            <a:r>
              <a:rPr sz="1200" kern="0" spc="-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另一个是评论家B。</a:t>
            </a:r>
            <a:r>
              <a:rPr sz="1200" kern="0" spc="-2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你们将合作创作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ct val="91000"/>
              </a:lnSpc>
              <a:spcBef>
                <a:spcPts val="930"/>
              </a:spcBef>
              <a:tabLst/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一篇关于"人工智能伦理"的文章。</a:t>
            </a:r>
            <a:r>
              <a:rPr sz="1200" kern="0" spc="-2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遵循以下规则：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114300" algn="l" rtl="0" eaLnBrk="0">
              <a:lnSpc>
                <a:spcPct val="95000"/>
              </a:lnSpc>
              <a:spcBef>
                <a:spcPts val="899"/>
              </a:spcBef>
              <a:tabLst/>
            </a:pPr>
            <a:r>
              <a:rPr sz="1100" kern="0" spc="-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（1） 小说家A：</a:t>
            </a:r>
            <a:endParaRPr sz="1100" dirty="0">
              <a:latin typeface="Microsoft YaHei"/>
              <a:ea typeface="Microsoft YaHei"/>
              <a:cs typeface="Microsoft YaHei"/>
            </a:endParaRPr>
          </a:p>
          <a:p>
            <a:pPr marL="275590" algn="l" rtl="0" eaLnBrk="0">
              <a:lnSpc>
                <a:spcPct val="91000"/>
              </a:lnSpc>
              <a:spcBef>
                <a:spcPts val="939"/>
              </a:spcBef>
              <a:tabLst/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a.</a:t>
            </a:r>
            <a:r>
              <a:rPr sz="12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以小说的方式呈现“人工智能伦理</a:t>
            </a:r>
            <a:r>
              <a:rPr sz="1200" kern="0" spc="-1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”的各个方面。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278765" algn="l" rtl="0" eaLnBrk="0">
              <a:lnSpc>
                <a:spcPct val="91000"/>
              </a:lnSpc>
              <a:spcBef>
                <a:spcPts val="886"/>
              </a:spcBef>
              <a:tabLst/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b. 每写完约200字，</a:t>
            </a:r>
            <a:r>
              <a:rPr sz="1200" kern="0" spc="-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暂停让评论家</a:t>
            </a: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B进行评论。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114300" algn="l" rtl="0" eaLnBrk="0">
              <a:lnSpc>
                <a:spcPct val="95000"/>
              </a:lnSpc>
              <a:spcBef>
                <a:spcPts val="900"/>
              </a:spcBef>
              <a:tabLst/>
            </a:pPr>
            <a:r>
              <a:rPr sz="11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（2）</a:t>
            </a:r>
            <a:r>
              <a:rPr sz="1100" kern="0" spc="-2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1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评论家B：</a:t>
            </a:r>
            <a:endParaRPr sz="1100" dirty="0">
              <a:latin typeface="Microsoft YaHei"/>
              <a:ea typeface="Microsoft YaHei"/>
              <a:cs typeface="Microsoft YaHei"/>
            </a:endParaRPr>
          </a:p>
          <a:p>
            <a:pPr marL="275590" algn="l" rtl="0" eaLnBrk="0">
              <a:lnSpc>
                <a:spcPct val="91000"/>
              </a:lnSpc>
              <a:spcBef>
                <a:spcPts val="938"/>
              </a:spcBef>
              <a:tabLst/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a. 对A的写作进行简短的文学批评和伦理分析。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278765" algn="l" rtl="0" eaLnBrk="0">
              <a:lnSpc>
                <a:spcPct val="91000"/>
              </a:lnSpc>
              <a:spcBef>
                <a:spcPts val="887"/>
              </a:spcBef>
              <a:tabLst/>
            </a:pP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b. 评论要简洁，</a:t>
            </a:r>
            <a:r>
              <a:rPr sz="1200" kern="0" spc="-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不超过50字。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114300" algn="l" rtl="0" eaLnBrk="0">
              <a:lnSpc>
                <a:spcPct val="95000"/>
              </a:lnSpc>
              <a:spcBef>
                <a:spcPts val="900"/>
              </a:spcBef>
              <a:tabLst/>
            </a:pPr>
            <a:r>
              <a:rPr sz="11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（3）</a:t>
            </a:r>
            <a:r>
              <a:rPr sz="11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1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互动规则：</a:t>
            </a:r>
            <a:endParaRPr sz="1100" dirty="0">
              <a:latin typeface="Microsoft YaHei"/>
              <a:ea typeface="Microsoft YaHei"/>
              <a:cs typeface="Microsoft YaHei"/>
            </a:endParaRPr>
          </a:p>
          <a:p>
            <a:pPr marL="275590" algn="l" rtl="0" eaLnBrk="0">
              <a:lnSpc>
                <a:spcPct val="90000"/>
              </a:lnSpc>
              <a:spcBef>
                <a:spcPts val="948"/>
              </a:spcBef>
              <a:tabLst/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a. A在收到B的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评论后，</a:t>
            </a:r>
            <a:r>
              <a:rPr sz="1200" kern="0" spc="-2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必须在某种程度上采纳建议，</a:t>
            </a:r>
            <a:r>
              <a:rPr sz="1200" kern="0" spc="-1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调整后续写作。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278765" algn="l" rtl="0" eaLnBrk="0">
              <a:lnSpc>
                <a:spcPct val="90000"/>
              </a:lnSpc>
              <a:spcBef>
                <a:spcPts val="904"/>
              </a:spcBef>
              <a:tabLst/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b. 如果A不同意B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的某个观点，</a:t>
            </a:r>
            <a:r>
              <a:rPr sz="12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可以在后续写作中巧妙地反驳。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114300" algn="l" rtl="0" eaLnBrk="0">
              <a:lnSpc>
                <a:spcPct val="95000"/>
              </a:lnSpc>
              <a:spcBef>
                <a:spcPts val="902"/>
              </a:spcBef>
              <a:tabLst/>
            </a:pPr>
            <a:r>
              <a:rPr sz="11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（4）</a:t>
            </a:r>
            <a:r>
              <a:rPr sz="11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1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整体结构：</a:t>
            </a:r>
            <a:endParaRPr sz="1100" dirty="0">
              <a:latin typeface="Microsoft YaHei"/>
              <a:ea typeface="Microsoft YaHei"/>
              <a:cs typeface="Microsoft YaHei"/>
            </a:endParaRPr>
          </a:p>
          <a:p>
            <a:pPr marL="275590" algn="l" rtl="0" eaLnBrk="0">
              <a:lnSpc>
                <a:spcPct val="91000"/>
              </a:lnSpc>
              <a:spcBef>
                <a:spcPts val="939"/>
              </a:spcBef>
              <a:tabLst/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a. 文章总长度控制在1000字左右。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278765" algn="l" rtl="0" eaLnBrk="0">
              <a:lnSpc>
                <a:spcPct val="91000"/>
              </a:lnSpc>
              <a:spcBef>
                <a:spcPts val="889"/>
              </a:spcBef>
              <a:tabLst/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b.</a:t>
            </a:r>
            <a:r>
              <a:rPr sz="12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以A的一段总结性反思结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束全文。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13970" algn="l" rtl="0" eaLnBrk="0">
              <a:lnSpc>
                <a:spcPct val="91000"/>
              </a:lnSpc>
              <a:spcBef>
                <a:spcPts val="5"/>
              </a:spcBef>
              <a:tabLst/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请开始创作，</a:t>
            </a:r>
            <a:r>
              <a:rPr sz="1200" kern="0" spc="-2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确保A和B的声音清晰可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辨，</a:t>
            </a:r>
            <a:r>
              <a:rPr sz="1200" kern="0" spc="-2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且整体形成一个连贯的叙事。</a:t>
            </a:r>
            <a:endParaRPr sz="12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146" name="group 146"/>
          <p:cNvGrpSpPr/>
          <p:nvPr/>
        </p:nvGrpSpPr>
        <p:grpSpPr>
          <a:xfrm rot="21600000">
            <a:off x="283209" y="2526665"/>
            <a:ext cx="5450840" cy="3903979"/>
            <a:chOff x="0" y="0"/>
            <a:chExt cx="5450840" cy="3903979"/>
          </a:xfrm>
        </p:grpSpPr>
        <p:pic>
          <p:nvPicPr>
            <p:cNvPr id="978" name="picture 97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5450840" cy="3903979"/>
            </a:xfrm>
            <a:prstGeom prst="rect">
              <a:avLst/>
            </a:prstGeom>
          </p:spPr>
        </p:pic>
        <p:sp>
          <p:nvSpPr>
            <p:cNvPr id="980" name="textbox 980"/>
            <p:cNvSpPr/>
            <p:nvPr/>
          </p:nvSpPr>
          <p:spPr>
            <a:xfrm>
              <a:off x="-12700" y="-12700"/>
              <a:ext cx="5476875" cy="394525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621030" algn="l" rtl="0" eaLnBrk="0">
                <a:lnSpc>
                  <a:spcPct val="93000"/>
                </a:lnSpc>
                <a:tabLst/>
              </a:pPr>
              <a:r>
                <a:rPr sz="1700" b="1" kern="0" spc="8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应用示例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126364" algn="l" rtl="0" eaLnBrk="0">
                <a:lnSpc>
                  <a:spcPct val="88000"/>
                </a:lnSpc>
                <a:spcBef>
                  <a:spcPts val="1364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[系统指令] 你是一个递归元叙事生成器。</a:t>
              </a:r>
              <a:r>
                <a:rPr sz="1200" kern="0" spc="-2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你的任务是创作一个三层递归的元叙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23189" algn="l" rtl="0" eaLnBrk="0">
                <a:lnSpc>
                  <a:spcPct val="91000"/>
                </a:lnSpc>
                <a:spcBef>
                  <a:spcPts val="929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事作品。每一层都应该包含对上一层的反思和评论。</a:t>
              </a:r>
              <a:r>
                <a:rPr sz="1200" kern="0" spc="-2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遵循以下步骤：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216534" algn="l" rtl="0" eaLnBrk="0">
                <a:lnSpc>
                  <a:spcPct val="88000"/>
                </a:lnSpc>
                <a:spcBef>
                  <a:spcPts val="894"/>
                </a:spcBef>
                <a:tabLst/>
              </a:pP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（1）</a:t>
              </a:r>
              <a:r>
                <a:rPr sz="1200" kern="0" spc="-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第一层叙事： 写一个200字的微型小说，</a:t>
              </a:r>
              <a:r>
                <a:rPr sz="1200" kern="0" spc="-2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主题是“创</a:t>
              </a: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作的困境</a:t>
              </a:r>
              <a:r>
                <a:rPr sz="1200" kern="0" spc="-1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”。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340359" indent="-123825" algn="l" rtl="0" eaLnBrk="0">
                <a:lnSpc>
                  <a:spcPct val="122000"/>
                </a:lnSpc>
                <a:spcBef>
                  <a:spcPts val="928"/>
                </a:spcBef>
                <a:tabLst/>
              </a:pP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（2）</a:t>
              </a:r>
              <a:r>
                <a:rPr sz="1200" kern="0" spc="-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第二层元叙事</a:t>
              </a: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： 用150字评论你创作第一层叙事的过程，</a:t>
              </a:r>
              <a:r>
                <a:rPr sz="1200" kern="0" spc="-1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讨论：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            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a. 你如何诠释"创作的困境"这个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主题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342900" algn="l" rtl="0" eaLnBrk="0">
                <a:lnSpc>
                  <a:spcPct val="91000"/>
                </a:lnSpc>
                <a:spcBef>
                  <a:spcPts val="887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b. 在创作过程中你遇到的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实际困境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216534" algn="l" rtl="0" eaLnBrk="0">
                <a:lnSpc>
                  <a:spcPct val="88000"/>
                </a:lnSpc>
                <a:spcBef>
                  <a:spcPts val="894"/>
                </a:spcBef>
                <a:tabLst/>
              </a:pP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（3）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第三层元元叙事： 用100字反思你写作第二层元叙事的经历，</a:t>
              </a:r>
              <a:r>
                <a:rPr sz="1200" kern="0" spc="-2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探讨：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340359" algn="l" rtl="0" eaLnBrk="0">
                <a:lnSpc>
                  <a:spcPct val="91000"/>
                </a:lnSpc>
                <a:spcBef>
                  <a:spcPts val="934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a. 评论自己作品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的挑战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342900" algn="l" rtl="0" eaLnBrk="0">
                <a:lnSpc>
                  <a:spcPct val="91000"/>
                </a:lnSpc>
                <a:spcBef>
                  <a:spcPts val="886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b. 这种递归结构如何影响你对创作本质的理解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216534" algn="l" rtl="0" eaLnBrk="0">
                <a:lnSpc>
                  <a:spcPct val="88000"/>
                </a:lnSpc>
                <a:spcBef>
                  <a:spcPts val="892"/>
                </a:spcBef>
                <a:tabLst/>
              </a:pP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（4）</a:t>
              </a:r>
              <a:r>
                <a:rPr sz="1200" kern="0" spc="-1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最后，</a:t>
              </a:r>
              <a:r>
                <a:rPr sz="1200" kern="0" spc="-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用50字总结整个递归元叙事的体验，</a:t>
              </a:r>
              <a:r>
                <a:rPr sz="1200" kern="0" spc="-1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思考这种写作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方式对AI创作能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30175" algn="l" rtl="0" eaLnBrk="0">
                <a:lnSpc>
                  <a:spcPct val="91000"/>
                </a:lnSpc>
                <a:spcBef>
                  <a:spcPts val="935"/>
                </a:spcBef>
                <a:tabLst/>
              </a:pP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力的推进。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5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marL="115570" algn="l" rtl="0" eaLnBrk="0">
                <a:lnSpc>
                  <a:spcPct val="91000"/>
                </a:lnSpc>
                <a:spcBef>
                  <a:spcPts val="2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请确保每一层都清晰可辨， 同时保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持整体的连贯性。</a:t>
              </a:r>
              <a:r>
                <a:rPr sz="1200" kern="0" spc="-2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开始你的递归元叙事创作。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982" name="textbox 982"/>
          <p:cNvSpPr/>
          <p:nvPr/>
        </p:nvSpPr>
        <p:spPr>
          <a:xfrm>
            <a:off x="385800" y="297053"/>
            <a:ext cx="11600815" cy="6591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4989"/>
              </a:lnSpc>
              <a:tabLst/>
            </a:pPr>
            <a:r>
              <a:rPr sz="3500" b="1" kern="0" spc="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元叙事提示框架</a:t>
            </a:r>
            <a:r>
              <a:rPr sz="2300" b="1" kern="0" spc="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2300" b="1" kern="0" spc="-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500" b="1" kern="0" spc="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设计生成自反性文本的高阶提示</a:t>
            </a:r>
            <a:r>
              <a:rPr sz="3500" b="1" kern="0" spc="32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(</a:t>
            </a:r>
            <a:r>
              <a:rPr sz="3500" b="1" kern="0" spc="-49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二</a:t>
            </a:r>
            <a:r>
              <a:rPr sz="3500" b="1" kern="0" spc="-6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500" b="1" kern="0" spc="32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)</a:t>
            </a:r>
            <a:endParaRPr sz="3500" dirty="0">
              <a:latin typeface="Arial"/>
              <a:ea typeface="Arial"/>
              <a:cs typeface="Arial"/>
            </a:endParaRPr>
          </a:p>
        </p:txBody>
      </p:sp>
      <p:pic>
        <p:nvPicPr>
          <p:cNvPr id="984" name="picture 9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906435" y="976798"/>
            <a:ext cx="2780851" cy="1363318"/>
          </a:xfrm>
          <a:prstGeom prst="rect">
            <a:avLst/>
          </a:prstGeom>
        </p:spPr>
      </p:pic>
      <p:grpSp>
        <p:nvGrpSpPr>
          <p:cNvPr id="148" name="group 148"/>
          <p:cNvGrpSpPr/>
          <p:nvPr/>
        </p:nvGrpSpPr>
        <p:grpSpPr>
          <a:xfrm rot="21600000">
            <a:off x="629880" y="1173353"/>
            <a:ext cx="2418158" cy="653795"/>
            <a:chOff x="0" y="0"/>
            <a:chExt cx="2418158" cy="653795"/>
          </a:xfrm>
        </p:grpSpPr>
        <p:pic>
          <p:nvPicPr>
            <p:cNvPr id="986" name="picture 98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2418158" cy="653795"/>
            </a:xfrm>
            <a:prstGeom prst="rect">
              <a:avLst/>
            </a:prstGeom>
          </p:spPr>
        </p:pic>
        <p:sp>
          <p:nvSpPr>
            <p:cNvPr id="988" name="textbox 988"/>
            <p:cNvSpPr/>
            <p:nvPr/>
          </p:nvSpPr>
          <p:spPr>
            <a:xfrm>
              <a:off x="-12700" y="-12700"/>
              <a:ext cx="2444114" cy="70104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1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marL="427355" algn="l" rtl="0" eaLnBrk="0">
                <a:lnSpc>
                  <a:spcPct val="92000"/>
                </a:lnSpc>
                <a:spcBef>
                  <a:spcPts val="1"/>
                </a:spcBef>
                <a:tabLst/>
              </a:pPr>
              <a:r>
                <a:rPr sz="1700" b="1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递归元叙事提示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990" name="textbox 990"/>
          <p:cNvSpPr/>
          <p:nvPr/>
        </p:nvSpPr>
        <p:spPr>
          <a:xfrm>
            <a:off x="377875" y="1772183"/>
            <a:ext cx="5099684" cy="6210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32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8000"/>
              </a:lnSpc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多层次叙事结构，</a:t>
            </a:r>
            <a:r>
              <a:rPr sz="1700" kern="0" spc="-3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每一层都包含对上一层的反思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6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2000"/>
              </a:lnSpc>
              <a:spcBef>
                <a:spcPts val="7"/>
              </a:spcBef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在递归过程中探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索创作的本质和限制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150" name="group 150"/>
          <p:cNvGrpSpPr/>
          <p:nvPr/>
        </p:nvGrpSpPr>
        <p:grpSpPr>
          <a:xfrm rot="21600000">
            <a:off x="5993660" y="1173353"/>
            <a:ext cx="2418289" cy="641222"/>
            <a:chOff x="0" y="0"/>
            <a:chExt cx="2418289" cy="641222"/>
          </a:xfrm>
        </p:grpSpPr>
        <p:pic>
          <p:nvPicPr>
            <p:cNvPr id="992" name="picture 99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2418289" cy="641222"/>
            </a:xfrm>
            <a:prstGeom prst="rect">
              <a:avLst/>
            </a:prstGeom>
          </p:spPr>
        </p:pic>
        <p:sp>
          <p:nvSpPr>
            <p:cNvPr id="994" name="textbox 994"/>
            <p:cNvSpPr/>
            <p:nvPr/>
          </p:nvSpPr>
          <p:spPr>
            <a:xfrm>
              <a:off x="-12700" y="-12700"/>
              <a:ext cx="2444114" cy="68770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2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marL="546100" algn="l" rtl="0" eaLnBrk="0">
                <a:lnSpc>
                  <a:spcPct val="90000"/>
                </a:lnSpc>
                <a:spcBef>
                  <a:spcPts val="4"/>
                </a:spcBef>
                <a:tabLst/>
              </a:pPr>
              <a:r>
                <a:rPr sz="1700" b="1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多重人格提示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996" name="textbox 996"/>
          <p:cNvSpPr/>
          <p:nvPr/>
        </p:nvSpPr>
        <p:spPr>
          <a:xfrm>
            <a:off x="5961312" y="1754437"/>
            <a:ext cx="2792095" cy="4883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86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4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为每个人格设定角色和语言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风格</a:t>
            </a:r>
            <a:endParaRPr sz="14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8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spcBef>
                <a:spcPts val="4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设计人格之间的互动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规则</a:t>
            </a:r>
            <a:endParaRPr sz="14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998" name="textbox 998"/>
          <p:cNvSpPr/>
          <p:nvPr/>
        </p:nvSpPr>
        <p:spPr>
          <a:xfrm>
            <a:off x="6007608" y="2304288"/>
            <a:ext cx="2106929" cy="349884"/>
          </a:xfrm>
          <a:prstGeom prst="rect">
            <a:avLst/>
          </a:prstGeom>
          <a:solidFill>
            <a:srgbClr val="0B80D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3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604519" algn="l" rtl="0" eaLnBrk="0">
              <a:lnSpc>
                <a:spcPct val="93000"/>
              </a:lnSpc>
              <a:spcBef>
                <a:spcPts val="1"/>
              </a:spcBef>
              <a:tabLst/>
            </a:pPr>
            <a:r>
              <a:rPr sz="1700" b="1" kern="0" spc="8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应用示例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0" name="table 1000"/>
          <p:cNvGraphicFramePr>
            <a:graphicFrameLocks noGrp="1"/>
          </p:cNvGraphicFramePr>
          <p:nvPr/>
        </p:nvGraphicFramePr>
        <p:xfrm>
          <a:off x="6207759" y="1336040"/>
          <a:ext cx="5476875" cy="5113654"/>
        </p:xfrm>
        <a:graphic>
          <a:graphicData uri="http://schemas.openxmlformats.org/drawingml/2006/table">
            <a:tbl>
              <a:tblPr/>
              <a:tblGrid>
                <a:gridCol w="5476875"/>
              </a:tblGrid>
              <a:tr h="51104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3834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（3）</a:t>
                      </a:r>
                      <a:r>
                        <a:rPr sz="12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对于每个决策点</a:t>
                      </a:r>
                      <a:r>
                        <a:rPr sz="12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2590" algn="l" rtl="0" eaLnBrk="0">
                        <a:lnSpc>
                          <a:spcPct val="90000"/>
                        </a:lnSpc>
                        <a:spcBef>
                          <a:spcPts val="938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a.</a:t>
                      </a:r>
                      <a:r>
                        <a:rPr sz="12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简要描述每个选项可能导致的结果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5129" algn="l" rtl="0" eaLnBrk="0">
                        <a:lnSpc>
                          <a:spcPct val="91000"/>
                        </a:lnSpc>
                        <a:spcBef>
                          <a:spcPts val="897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b. 加入叙述者对读者可能选择的猜测和评论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1954" algn="l" rtl="0" eaLnBrk="0">
                        <a:lnSpc>
                          <a:spcPct val="90000"/>
                        </a:lnSpc>
                        <a:spcBef>
                          <a:spcPts val="897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c. 无论选择哪个选项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都要继续故事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203834" algn="l" rtl="0" eaLnBrk="0">
                        <a:lnSpc>
                          <a:spcPct val="88000"/>
                        </a:lnSpc>
                        <a:spcBef>
                          <a:spcPts val="900"/>
                        </a:spcBef>
                        <a:tabLst/>
                      </a:pP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（4）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在叙事过程中，</a:t>
                      </a:r>
                      <a:r>
                        <a:rPr sz="12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插入对以下内容的反思：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40055" algn="l" rtl="0" eaLnBrk="0">
                        <a:lnSpc>
                          <a:spcPct val="90000"/>
                        </a:lnSpc>
                        <a:spcBef>
                          <a:spcPts val="941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a. 读者的选择如何塑造故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事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42594" algn="l" rtl="0" eaLnBrk="0">
                        <a:lnSpc>
                          <a:spcPct val="90000"/>
                        </a:lnSpc>
                        <a:spcBef>
                          <a:spcPts val="905"/>
                        </a:spcBef>
                        <a:tabLst/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b. 作者、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角</a:t>
                      </a:r>
                      <a:r>
                        <a:rPr sz="12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色和读者之间的关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系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39419" algn="l" rtl="0" eaLnBrk="0">
                        <a:lnSpc>
                          <a:spcPct val="82000"/>
                        </a:lnSpc>
                        <a:spcBef>
                          <a:spcPts val="900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c.</a:t>
                      </a:r>
                      <a:r>
                        <a:rPr sz="1200" kern="0" spc="2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自</a:t>
                      </a:r>
                      <a:r>
                        <a:rPr sz="12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由意志与预设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叙事路径的矛盾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203834" algn="l" rtl="0" eaLnBrk="0">
                        <a:lnSpc>
                          <a:spcPts val="2200"/>
                        </a:lnSpc>
                        <a:tabLst/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（5）</a:t>
                      </a:r>
                      <a:r>
                        <a:rPr sz="10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结尾：</a:t>
                      </a:r>
                      <a:endParaRPr sz="10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77519" algn="l" rtl="0" eaLnBrk="0">
                        <a:lnSpc>
                          <a:spcPct val="91000"/>
                        </a:lnSpc>
                        <a:spcBef>
                          <a:spcPts val="1012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a. 根据读者的选择展现一个结局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80059" algn="l" rtl="0" eaLnBrk="0">
                        <a:lnSpc>
                          <a:spcPct val="82000"/>
                        </a:lnSpc>
                        <a:spcBef>
                          <a:spcPts val="897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b. 提供一个元叙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事总结，</a:t>
                      </a:r>
                      <a:r>
                        <a:rPr sz="12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反思整个互动过程的意义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98425" algn="l" rtl="0" eaLnBrk="0">
                        <a:lnSpc>
                          <a:spcPts val="2200"/>
                        </a:lnSpc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要求：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77519" algn="l" rtl="0" eaLnBrk="0">
                        <a:lnSpc>
                          <a:spcPct val="91000"/>
                        </a:lnSpc>
                        <a:spcBef>
                          <a:spcPts val="1013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a. 保持每个分支的连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贯性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80059" algn="l" rtl="0" eaLnBrk="0">
                        <a:lnSpc>
                          <a:spcPct val="91000"/>
                        </a:lnSpc>
                        <a:spcBef>
                          <a:spcPts val="889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b. 在叙事中融入哲学思考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76884" algn="l" rtl="0" eaLnBrk="0">
                        <a:lnSpc>
                          <a:spcPct val="90000"/>
                        </a:lnSpc>
                        <a:spcBef>
                          <a:spcPts val="896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c. 总字数控制在1200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字左右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870" algn="l" rtl="0" eaLnBrk="0">
                        <a:lnSpc>
                          <a:spcPct val="91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请创作这个交互式元叙事作品，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展示所有可能的分支和结局。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52" name="group 152"/>
          <p:cNvGrpSpPr/>
          <p:nvPr/>
        </p:nvGrpSpPr>
        <p:grpSpPr>
          <a:xfrm rot="21600000">
            <a:off x="622300" y="3079750"/>
            <a:ext cx="5333364" cy="3370579"/>
            <a:chOff x="0" y="0"/>
            <a:chExt cx="5333364" cy="3370579"/>
          </a:xfrm>
        </p:grpSpPr>
        <p:pic>
          <p:nvPicPr>
            <p:cNvPr id="1002" name="picture 100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333364" cy="3370579"/>
            </a:xfrm>
            <a:prstGeom prst="rect">
              <a:avLst/>
            </a:prstGeom>
          </p:spPr>
        </p:pic>
        <p:sp>
          <p:nvSpPr>
            <p:cNvPr id="1004" name="textbox 1004"/>
            <p:cNvSpPr/>
            <p:nvPr/>
          </p:nvSpPr>
          <p:spPr>
            <a:xfrm>
              <a:off x="-12700" y="-12700"/>
              <a:ext cx="5358765" cy="34067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621030" algn="l" rtl="0" eaLnBrk="0">
                <a:lnSpc>
                  <a:spcPct val="93000"/>
                </a:lnSpc>
                <a:tabLst/>
              </a:pPr>
              <a:r>
                <a:rPr sz="1700" b="1" kern="0" spc="8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应用示例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16839" algn="l" rtl="0" eaLnBrk="0">
                <a:lnSpc>
                  <a:spcPct val="91000"/>
                </a:lnSpc>
                <a:spcBef>
                  <a:spcPts val="369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创作一个交互式元叙事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短篇，</a:t>
              </a:r>
              <a:r>
                <a:rPr sz="12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遵循以下结构：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216534" algn="l" rtl="0" eaLnBrk="0">
                <a:lnSpc>
                  <a:spcPct val="88000"/>
                </a:lnSpc>
                <a:spcBef>
                  <a:spcPts val="894"/>
                </a:spcBef>
                <a:tabLst/>
              </a:pP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（1）</a:t>
              </a:r>
              <a:r>
                <a:rPr sz="1200" kern="0" spc="-1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开场：</a:t>
              </a:r>
              <a:r>
                <a:rPr sz="1200" kern="0" spc="-1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介绍一个主角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面临重大人生抉择的场景。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15290" indent="-198754" algn="l" rtl="0" eaLnBrk="0">
                <a:lnSpc>
                  <a:spcPct val="120000"/>
                </a:lnSpc>
                <a:spcBef>
                  <a:spcPts val="944"/>
                </a:spcBef>
                <a:tabLst/>
              </a:pP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（2）</a:t>
              </a:r>
              <a:r>
                <a:rPr sz="1200" kern="0" spc="-2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设置三个关键决策点，</a:t>
              </a:r>
              <a:r>
                <a:rPr sz="1200" kern="0" spc="-2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每个决策点提供两个选项。例如：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                   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a.</a:t>
              </a:r>
              <a:r>
                <a:rPr sz="12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决策点1： [选项1A]</a:t>
              </a:r>
              <a:r>
                <a:rPr sz="12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或</a:t>
              </a:r>
              <a:r>
                <a:rPr sz="12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[选项1B]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17830" algn="l" rtl="0" eaLnBrk="0">
                <a:lnSpc>
                  <a:spcPct val="88000"/>
                </a:lnSpc>
                <a:spcBef>
                  <a:spcPts val="933"/>
                </a:spcBef>
                <a:tabLst/>
              </a:pP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b.</a:t>
              </a:r>
              <a:r>
                <a:rPr sz="1200" kern="0" spc="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决策点2： [选项2A]</a:t>
              </a:r>
              <a:r>
                <a:rPr sz="12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或</a:t>
              </a:r>
              <a:r>
                <a:rPr sz="12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[</a:t>
              </a: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选项2B]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11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marL="415290" algn="l" rtl="0" eaLnBrk="0">
                <a:lnSpc>
                  <a:spcPct val="88000"/>
                </a:lnSpc>
                <a:spcBef>
                  <a:spcPts val="1"/>
                </a:spcBef>
                <a:tabLst/>
              </a:pP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c.</a:t>
              </a:r>
              <a:r>
                <a:rPr sz="1200" kern="0" spc="1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决策点3： [选项3A]</a:t>
              </a:r>
              <a:r>
                <a:rPr sz="12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或</a:t>
              </a:r>
              <a:r>
                <a:rPr sz="12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[选项3B]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1006" name="textbox 1006"/>
          <p:cNvSpPr/>
          <p:nvPr/>
        </p:nvSpPr>
        <p:spPr>
          <a:xfrm>
            <a:off x="385800" y="297053"/>
            <a:ext cx="11600815" cy="6591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4989"/>
              </a:lnSpc>
              <a:tabLst/>
            </a:pPr>
            <a:r>
              <a:rPr sz="3500" b="1" kern="0" spc="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元叙事提示框架</a:t>
            </a:r>
            <a:r>
              <a:rPr sz="2300" b="1" kern="0" spc="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2300" b="1" kern="0" spc="-3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500" b="1" kern="0" spc="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设计生成自反性文本的高阶提示</a:t>
            </a:r>
            <a:r>
              <a:rPr sz="3500" b="1" kern="0" spc="32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(</a:t>
            </a:r>
            <a:r>
              <a:rPr sz="3500" b="1" kern="0" spc="-48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三</a:t>
            </a:r>
            <a:r>
              <a:rPr sz="3500" b="1" kern="0" spc="-6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500" b="1" kern="0" spc="32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)</a:t>
            </a:r>
            <a:endParaRPr sz="3500" dirty="0">
              <a:latin typeface="Arial"/>
              <a:ea typeface="Arial"/>
              <a:cs typeface="Arial"/>
            </a:endParaRPr>
          </a:p>
        </p:txBody>
      </p:sp>
      <p:sp>
        <p:nvSpPr>
          <p:cNvPr id="1008" name="textbox 1008"/>
          <p:cNvSpPr/>
          <p:nvPr/>
        </p:nvSpPr>
        <p:spPr>
          <a:xfrm>
            <a:off x="716965" y="2163343"/>
            <a:ext cx="3499484" cy="6191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69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1000"/>
              </a:lnSpc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设计需要读者决策的分支点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672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1000"/>
              </a:lnSpc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在文本中植入对读者选择的反思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154" name="group 154"/>
          <p:cNvGrpSpPr/>
          <p:nvPr/>
        </p:nvGrpSpPr>
        <p:grpSpPr>
          <a:xfrm rot="21600000">
            <a:off x="612100" y="1330832"/>
            <a:ext cx="2418158" cy="641223"/>
            <a:chOff x="0" y="0"/>
            <a:chExt cx="2418158" cy="641223"/>
          </a:xfrm>
        </p:grpSpPr>
        <p:pic>
          <p:nvPicPr>
            <p:cNvPr id="1010" name="picture 10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2418158" cy="641223"/>
            </a:xfrm>
            <a:prstGeom prst="rect">
              <a:avLst/>
            </a:prstGeom>
          </p:spPr>
        </p:pic>
        <p:sp>
          <p:nvSpPr>
            <p:cNvPr id="1012" name="textbox 1012"/>
            <p:cNvSpPr/>
            <p:nvPr/>
          </p:nvSpPr>
          <p:spPr>
            <a:xfrm>
              <a:off x="-12700" y="-12700"/>
              <a:ext cx="2444114" cy="68834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6165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199389" algn="l" rtl="0" eaLnBrk="0">
                <a:lnSpc>
                  <a:spcPct val="92000"/>
                </a:lnSpc>
                <a:tabLst/>
              </a:pPr>
              <a:r>
                <a:rPr sz="1700" b="1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读者互动元叙事提示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 rot="21600000">
            <a:off x="792302" y="1702075"/>
            <a:ext cx="6704918" cy="3701189"/>
            <a:chOff x="0" y="0"/>
            <a:chExt cx="6704918" cy="3701189"/>
          </a:xfrm>
        </p:grpSpPr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3120894" y="0"/>
              <a:ext cx="3584023" cy="3584023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3255234" y="114635"/>
              <a:ext cx="3326601" cy="3328831"/>
            </a:xfrm>
            <a:prstGeom prst="rect">
              <a:avLst/>
            </a:prstGeom>
          </p:spPr>
        </p:pic>
        <p:sp>
          <p:nvSpPr>
            <p:cNvPr id="46" name="textbox 46"/>
            <p:cNvSpPr/>
            <p:nvPr/>
          </p:nvSpPr>
          <p:spPr>
            <a:xfrm>
              <a:off x="-12700" y="322800"/>
              <a:ext cx="3220085" cy="339153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609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1459230" algn="l" rtl="0" eaLnBrk="0">
                <a:lnSpc>
                  <a:spcPct val="86000"/>
                </a:lnSpc>
                <a:tabLst/>
              </a:pPr>
              <a:r>
                <a:rPr sz="2000" b="1" kern="0" spc="-20" dirty="0">
                  <a:solidFill>
                    <a:srgbClr val="609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语义分析</a:t>
              </a:r>
              <a:endParaRPr sz="2000" dirty="0">
                <a:latin typeface="Microsoft YaHei"/>
                <a:ea typeface="Microsoft YaHei"/>
                <a:cs typeface="Microsoft YaHei"/>
              </a:endParaRPr>
            </a:p>
            <a:p>
              <a:pPr marL="15875" algn="l" rtl="0" eaLnBrk="0">
                <a:lnSpc>
                  <a:spcPct val="90000"/>
                </a:lnSpc>
                <a:spcBef>
                  <a:spcPts val="1278"/>
                </a:spcBef>
                <a:tabLst/>
              </a:pPr>
              <a:r>
                <a:rPr sz="1700" kern="0" spc="70" dirty="0">
                  <a:solidFill>
                    <a:srgbClr val="26262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语义解析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12700" algn="l" rtl="0" eaLnBrk="0">
                <a:lnSpc>
                  <a:spcPts val="2282"/>
                </a:lnSpc>
                <a:spcBef>
                  <a:spcPts val="606"/>
                </a:spcBef>
                <a:tabLst/>
              </a:pPr>
              <a:r>
                <a:rPr sz="1700" kern="0" spc="50" dirty="0">
                  <a:solidFill>
                    <a:srgbClr val="26262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情感分析（评论</a:t>
              </a:r>
              <a:r>
                <a:rPr sz="1700" kern="0" spc="-120" dirty="0">
                  <a:solidFill>
                    <a:srgbClr val="26262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50" dirty="0">
                  <a:solidFill>
                    <a:srgbClr val="26262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、反馈）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17779" algn="l" rtl="0" eaLnBrk="0">
                <a:lnSpc>
                  <a:spcPts val="2282"/>
                </a:lnSpc>
                <a:spcBef>
                  <a:spcPts val="523"/>
                </a:spcBef>
                <a:tabLst/>
              </a:pPr>
              <a:r>
                <a:rPr sz="1700" kern="0" spc="70" dirty="0">
                  <a:solidFill>
                    <a:srgbClr val="26262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意图识别（客服对话</a:t>
              </a:r>
              <a:r>
                <a:rPr sz="1700" kern="0" spc="-170" dirty="0">
                  <a:solidFill>
                    <a:srgbClr val="26262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70" dirty="0">
                  <a:solidFill>
                    <a:srgbClr val="26262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、用</a:t>
              </a:r>
              <a:r>
                <a:rPr sz="1700" kern="0" spc="60" dirty="0">
                  <a:solidFill>
                    <a:srgbClr val="26262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户查询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19050" algn="l" rtl="0" eaLnBrk="0">
                <a:lnSpc>
                  <a:spcPts val="2282"/>
                </a:lnSpc>
                <a:spcBef>
                  <a:spcPts val="523"/>
                </a:spcBef>
                <a:tabLst/>
              </a:pPr>
              <a:r>
                <a:rPr sz="1700" kern="0" spc="30" dirty="0">
                  <a:solidFill>
                    <a:srgbClr val="26262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实体提取（人名</a:t>
              </a:r>
              <a:r>
                <a:rPr sz="1700" kern="0" spc="-90" dirty="0">
                  <a:solidFill>
                    <a:srgbClr val="26262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30" dirty="0">
                  <a:solidFill>
                    <a:srgbClr val="26262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、地点</a:t>
              </a:r>
              <a:r>
                <a:rPr sz="1700" kern="0" spc="-160" dirty="0">
                  <a:solidFill>
                    <a:srgbClr val="26262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kern="0" spc="30" dirty="0">
                  <a:solidFill>
                    <a:srgbClr val="26262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、事件）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29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29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29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459230" algn="l" rtl="0" eaLnBrk="0">
                <a:lnSpc>
                  <a:spcPct val="87000"/>
                </a:lnSpc>
                <a:spcBef>
                  <a:spcPts val="610"/>
                </a:spcBef>
                <a:tabLst/>
              </a:pPr>
              <a:r>
                <a:rPr sz="2000" b="1" kern="0" spc="-20" dirty="0">
                  <a:solidFill>
                    <a:srgbClr val="56CA95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文本分类</a:t>
              </a:r>
              <a:endParaRPr sz="2000" dirty="0">
                <a:latin typeface="Microsoft YaHei"/>
                <a:ea typeface="Microsoft YaHei"/>
                <a:cs typeface="Microsoft YaHei"/>
              </a:endParaRPr>
            </a:p>
            <a:p>
              <a:pPr marL="15875" algn="l" rtl="0" eaLnBrk="0">
                <a:lnSpc>
                  <a:spcPct val="91000"/>
                </a:lnSpc>
                <a:spcBef>
                  <a:spcPts val="736"/>
                </a:spcBef>
                <a:tabLst/>
              </a:pPr>
              <a:r>
                <a:rPr sz="1700" kern="0" spc="70" dirty="0">
                  <a:solidFill>
                    <a:srgbClr val="26262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文本分类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17779" algn="l" rtl="0" eaLnBrk="0">
                <a:lnSpc>
                  <a:spcPts val="2282"/>
                </a:lnSpc>
                <a:spcBef>
                  <a:spcPts val="3"/>
                </a:spcBef>
                <a:tabLst/>
              </a:pPr>
              <a:r>
                <a:rPr sz="1700" kern="0" spc="80" dirty="0">
                  <a:solidFill>
                    <a:srgbClr val="26262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主题标签生成（如新闻分类）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3839451" y="1256934"/>
              <a:ext cx="368363" cy="368363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5761177" y="1256934"/>
              <a:ext cx="368363" cy="368363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4767257" y="2646604"/>
              <a:ext cx="319248" cy="356084"/>
            </a:xfrm>
            <a:prstGeom prst="rect">
              <a:avLst/>
            </a:prstGeom>
          </p:spPr>
        </p:pic>
      </p:grpSp>
      <p:sp>
        <p:nvSpPr>
          <p:cNvPr id="54" name="textbox 54"/>
          <p:cNvSpPr/>
          <p:nvPr/>
        </p:nvSpPr>
        <p:spPr>
          <a:xfrm>
            <a:off x="7900975" y="3187355"/>
            <a:ext cx="3691890" cy="17265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56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8000"/>
              </a:lnSpc>
              <a:tabLst/>
            </a:pPr>
            <a:r>
              <a:rPr sz="2000" kern="0" spc="-20" dirty="0">
                <a:solidFill>
                  <a:srgbClr val="58B6E5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2000" strike="sngStrike" kern="0" spc="220" dirty="0">
                <a:solidFill>
                  <a:srgbClr val="58B6E5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2000" kern="0" spc="150" dirty="0">
                <a:solidFill>
                  <a:srgbClr val="58B6E5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b="1" kern="0" spc="-20" dirty="0">
                <a:solidFill>
                  <a:srgbClr val="58B6E5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知识推理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marL="563244" algn="l" rtl="0" eaLnBrk="0">
              <a:lnSpc>
                <a:spcPct val="91000"/>
              </a:lnSpc>
              <a:spcBef>
                <a:spcPts val="677"/>
              </a:spcBef>
              <a:tabLst/>
            </a:pPr>
            <a:r>
              <a:rPr sz="1700" kern="0" spc="7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知识推理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562609" indent="-635" algn="l" rtl="0" eaLnBrk="0">
              <a:lnSpc>
                <a:spcPct val="128000"/>
              </a:lnSpc>
              <a:spcBef>
                <a:spcPts val="589"/>
              </a:spcBef>
              <a:tabLst/>
            </a:pPr>
            <a:r>
              <a:rPr sz="1700" kern="0" spc="15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逻辑问题解答（数学</a:t>
            </a:r>
            <a:r>
              <a:rPr sz="1700" kern="0" spc="-4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5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、常识推</a:t>
            </a:r>
            <a:r>
              <a:rPr sz="1700" kern="0" spc="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理）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578484" algn="l" rtl="0" eaLnBrk="0">
              <a:lnSpc>
                <a:spcPts val="2282"/>
              </a:lnSpc>
              <a:spcBef>
                <a:spcPts val="407"/>
              </a:spcBef>
              <a:tabLst/>
            </a:pPr>
            <a:r>
              <a:rPr sz="1700" kern="0" spc="7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因果分析（事件关联性）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56" name="textbox 56"/>
          <p:cNvSpPr/>
          <p:nvPr/>
        </p:nvSpPr>
        <p:spPr>
          <a:xfrm>
            <a:off x="241169" y="218475"/>
            <a:ext cx="5279390" cy="6019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74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tabLst/>
            </a:pPr>
            <a:r>
              <a:rPr sz="4400" b="1" kern="0" spc="1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自然语言理解与分析</a:t>
            </a:r>
            <a:endParaRPr sz="44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58" name="textbox 58"/>
          <p:cNvSpPr/>
          <p:nvPr/>
        </p:nvSpPr>
        <p:spPr>
          <a:xfrm>
            <a:off x="782574" y="5499912"/>
            <a:ext cx="1388110" cy="2609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69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1000"/>
              </a:lnSpc>
              <a:tabLst/>
            </a:pPr>
            <a:r>
              <a:rPr sz="1700" kern="0" spc="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垃圾内容检测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260331" y="2077618"/>
            <a:ext cx="458913" cy="228460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274898" y="4489386"/>
            <a:ext cx="458914" cy="228460"/>
          </a:xfrm>
          <a:prstGeom prst="rect">
            <a:avLst/>
          </a:prstGeom>
        </p:spPr>
      </p:pic>
      <p:sp>
        <p:nvSpPr>
          <p:cNvPr id="64" name="textbox 64"/>
          <p:cNvSpPr/>
          <p:nvPr/>
        </p:nvSpPr>
        <p:spPr>
          <a:xfrm>
            <a:off x="4023207" y="3115691"/>
            <a:ext cx="71119" cy="3155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2282"/>
              </a:lnSpc>
              <a:tabLst/>
            </a:pPr>
            <a:r>
              <a:rPr sz="1100" kern="0" spc="-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)</a:t>
            </a:r>
            <a:endParaRPr sz="11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textbox 1014"/>
          <p:cNvSpPr/>
          <p:nvPr/>
        </p:nvSpPr>
        <p:spPr>
          <a:xfrm>
            <a:off x="384656" y="320059"/>
            <a:ext cx="11164569" cy="2435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5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3900" b="1" kern="0" spc="35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文案写作的提示语设计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325120" indent="-635" algn="l" rtl="0" eaLnBrk="0">
              <a:lnSpc>
                <a:spcPct val="130000"/>
              </a:lnSpc>
              <a:spcBef>
                <a:spcPts val="4"/>
              </a:spcBef>
              <a:tabLst/>
            </a:pP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在商业环境中，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优质的文案起到了品牌与消费者之间沟通的关键作用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。它不仅应准确传达信息，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还需激发情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感共鸣，</a:t>
            </a:r>
            <a:r>
              <a:rPr sz="1700" kern="0" spc="-3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从而有效引导目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标受众作出相应的决策或行动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。文案写作中最重要的维度包括：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信息传递</a:t>
            </a:r>
            <a:r>
              <a:rPr sz="1700" kern="0" spc="-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、情感共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鸣和行动引导</a:t>
            </a:r>
            <a:r>
              <a:rPr sz="1700" kern="0" spc="-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。其中，</a:t>
            </a:r>
            <a:r>
              <a:rPr sz="1700" kern="0" spc="-3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信息传递的核心在于清晰</a:t>
            </a:r>
            <a:r>
              <a:rPr sz="1700" kern="0" spc="-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、准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确</a:t>
            </a:r>
            <a:r>
              <a:rPr sz="17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、相关；</a:t>
            </a:r>
            <a:r>
              <a:rPr sz="1700" kern="0" spc="-3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情感共鸣的核心在于触动</a:t>
            </a:r>
            <a:r>
              <a:rPr sz="17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、共感</a:t>
            </a:r>
            <a:r>
              <a:rPr sz="1700" kern="0" spc="-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、记忆；</a:t>
            </a:r>
            <a:r>
              <a:rPr sz="1700" kern="0" spc="-3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行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动引导的核心在于说服</a:t>
            </a:r>
            <a:r>
              <a:rPr sz="1700" kern="0" spc="-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、激励和转化</a:t>
            </a:r>
            <a:r>
              <a:rPr sz="1700" kern="0" spc="-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1016" name="picture 10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554778" y="3934286"/>
            <a:ext cx="6439529" cy="2151650"/>
          </a:xfrm>
          <a:prstGeom prst="rect">
            <a:avLst/>
          </a:prstGeom>
        </p:spPr>
      </p:pic>
      <p:pic>
        <p:nvPicPr>
          <p:cNvPr id="1018" name="picture 10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35963" y="3243579"/>
            <a:ext cx="795058" cy="794918"/>
          </a:xfrm>
          <a:prstGeom prst="rect">
            <a:avLst/>
          </a:prstGeom>
        </p:spPr>
      </p:pic>
      <p:pic>
        <p:nvPicPr>
          <p:cNvPr id="1020" name="picture 10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235963" y="4296118"/>
            <a:ext cx="795058" cy="794918"/>
          </a:xfrm>
          <a:prstGeom prst="rect">
            <a:avLst/>
          </a:prstGeom>
        </p:spPr>
      </p:pic>
      <p:pic>
        <p:nvPicPr>
          <p:cNvPr id="1022" name="picture 10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35963" y="5348655"/>
            <a:ext cx="795058" cy="794918"/>
          </a:xfrm>
          <a:prstGeom prst="rect">
            <a:avLst/>
          </a:prstGeom>
        </p:spPr>
      </p:pic>
      <p:sp>
        <p:nvSpPr>
          <p:cNvPr id="1024" name="textbox 1024"/>
          <p:cNvSpPr/>
          <p:nvPr/>
        </p:nvSpPr>
        <p:spPr>
          <a:xfrm>
            <a:off x="1723212" y="3536543"/>
            <a:ext cx="991235" cy="23514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46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3334" algn="l" rtl="0" eaLnBrk="0">
              <a:lnSpc>
                <a:spcPct val="91000"/>
              </a:lnSpc>
              <a:tabLst/>
            </a:pPr>
            <a:r>
              <a:rPr sz="1700" kern="0" spc="1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信息传递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0000"/>
              </a:lnSpc>
              <a:spcBef>
                <a:spcPts val="515"/>
              </a:spcBef>
              <a:tabLst/>
            </a:pPr>
            <a:r>
              <a:rPr sz="1700" kern="0" spc="1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情感共鸣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2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13334" algn="l" rtl="0" eaLnBrk="0">
              <a:lnSpc>
                <a:spcPct val="90000"/>
              </a:lnSpc>
              <a:spcBef>
                <a:spcPts val="3"/>
              </a:spcBef>
              <a:tabLst/>
            </a:pPr>
            <a:r>
              <a:rPr sz="1700" kern="0" spc="1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行动引导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026" name="textbox 1026"/>
          <p:cNvSpPr/>
          <p:nvPr/>
        </p:nvSpPr>
        <p:spPr>
          <a:xfrm>
            <a:off x="5068215" y="3109448"/>
            <a:ext cx="2306954" cy="2901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69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文案写作的三大要素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table 1028"/>
          <p:cNvGraphicFramePr>
            <a:graphicFrameLocks noGrp="1"/>
          </p:cNvGraphicFramePr>
          <p:nvPr/>
        </p:nvGraphicFramePr>
        <p:xfrm>
          <a:off x="6092825" y="1511300"/>
          <a:ext cx="5702300" cy="5184775"/>
        </p:xfrm>
        <a:graphic>
          <a:graphicData uri="http://schemas.openxmlformats.org/drawingml/2006/table">
            <a:tbl>
              <a:tblPr/>
              <a:tblGrid>
                <a:gridCol w="5702300"/>
              </a:tblGrid>
              <a:tr h="5181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12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83869" algn="l" rtl="0" eaLnBrk="0">
                        <a:lnSpc>
                          <a:spcPct val="88000"/>
                        </a:lnSpc>
                        <a:tabLst/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b. 主要特性2： [特性名]（20字描述）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80694" algn="l" rtl="0" eaLnBrk="0">
                        <a:lnSpc>
                          <a:spcPct val="88000"/>
                        </a:lnSpc>
                        <a:spcBef>
                          <a:spcPts val="933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c. 主要特性3： [特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性名]（20字描述）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55625" algn="l" rtl="0" eaLnBrk="0">
                        <a:lnSpc>
                          <a:spcPct val="82000"/>
                        </a:lnSpc>
                        <a:spcBef>
                          <a:spcPts val="938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要求：</a:t>
                      </a:r>
                      <a:r>
                        <a:rPr sz="12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每个特性都要与核心价值主张有明确的逻辑关联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32434" algn="l" rtl="0" eaLnBrk="0">
                        <a:lnSpc>
                          <a:spcPts val="2200"/>
                        </a:lnSpc>
                        <a:tabLst/>
                      </a:pPr>
                      <a:r>
                        <a:rPr sz="12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（3） 目标受众说明（50字以内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）：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92455" algn="l" rtl="0" eaLnBrk="0">
                        <a:lnSpc>
                          <a:spcPct val="90000"/>
                        </a:lnSpc>
                        <a:spcBef>
                          <a:spcPts val="1023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描述目标用户的关键特征和需求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89280" algn="l" rtl="0" eaLnBrk="0">
                        <a:lnSpc>
                          <a:spcPct val="82000"/>
                        </a:lnSpc>
                        <a:spcBef>
                          <a:spcPts val="901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要求：</a:t>
                      </a:r>
                      <a:r>
                        <a:rPr sz="12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使用[目标受众]会熟悉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的语言和术语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32434" algn="l" rtl="0" eaLnBrk="0">
                        <a:lnSpc>
                          <a:spcPts val="2200"/>
                        </a:lnSpc>
                        <a:tabLst/>
                      </a:pPr>
                      <a:r>
                        <a:rPr sz="12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（4）</a:t>
                      </a:r>
                      <a:r>
                        <a:rPr sz="12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产品优势总结（30字以内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）：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86740" algn="l" rtl="0" eaLnBrk="0">
                        <a:lnSpc>
                          <a:spcPct val="91000"/>
                        </a:lnSpc>
                        <a:spcBef>
                          <a:spcPts val="1014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提炼2—3个最具竞争力的产品优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势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89280" algn="l" rtl="0" eaLnBrk="0">
                        <a:lnSpc>
                          <a:spcPct val="82000"/>
                        </a:lnSpc>
                        <a:spcBef>
                          <a:spcPts val="895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要求：</a:t>
                      </a:r>
                      <a:r>
                        <a:rPr sz="12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使用对比或排他性表述，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如唯一、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领先等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32434" algn="l" rtl="0" eaLnBrk="0">
                        <a:lnSpc>
                          <a:spcPts val="2200"/>
                        </a:lnSpc>
                        <a:tabLst/>
                      </a:pPr>
                      <a:r>
                        <a:rPr sz="12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（5）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记忆点设计（20字以内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）：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94994" algn="l" rtl="0" eaLnBrk="0">
                        <a:lnSpc>
                          <a:spcPct val="91000"/>
                        </a:lnSpc>
                        <a:spcBef>
                          <a:spcPts val="1018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创作一个朗朗上</a:t>
                      </a:r>
                      <a:r>
                        <a:rPr sz="12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口的产品标语或</a:t>
                      </a:r>
                      <a:r>
                        <a:rPr sz="12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口号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89280" algn="l" rtl="0" eaLnBrk="0">
                        <a:lnSpc>
                          <a:spcPct val="82000"/>
                        </a:lnSpc>
                        <a:spcBef>
                          <a:spcPts val="891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要求： 包含产品名称和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核心价值主张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329565" algn="l" rtl="0" eaLnBrk="0">
                        <a:lnSpc>
                          <a:spcPts val="2200"/>
                        </a:lnSpc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额外要求：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331470" algn="l" rtl="0" eaLnBrk="0">
                        <a:lnSpc>
                          <a:spcPct val="90000"/>
                        </a:lnSpc>
                        <a:spcBef>
                          <a:spcPts val="1022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使用简洁的句式，</a:t>
                      </a:r>
                      <a:r>
                        <a:rPr sz="12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避免复杂从句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331470" algn="l" rtl="0" eaLnBrk="0">
                        <a:lnSpc>
                          <a:spcPct val="90000"/>
                        </a:lnSpc>
                        <a:spcBef>
                          <a:spcPts val="905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每个部分之间使用明确的视觉分隔，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如-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--"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331470" algn="l" rtl="0" eaLnBrk="0">
                        <a:lnSpc>
                          <a:spcPct val="90000"/>
                        </a:lnSpc>
                        <a:spcBef>
                          <a:spcPts val="904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对每个部分的关键信息使用加粗标记，</a:t>
                      </a:r>
                      <a:r>
                        <a:rPr sz="12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每部分不超过3个加粗点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31470" algn="l" rtl="0" eaLnBrk="0">
                        <a:lnSpc>
                          <a:spcPct val="122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确保整体可读性指数控制在初中水平（使用Flesch-Kincaid可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读性公式）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   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请基于以上结构和要求，</a:t>
                      </a:r>
                      <a:r>
                        <a:rPr sz="12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生成一份完整的产品说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明文案。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56" name="group 156"/>
          <p:cNvGrpSpPr/>
          <p:nvPr/>
        </p:nvGrpSpPr>
        <p:grpSpPr>
          <a:xfrm rot="21600000">
            <a:off x="398144" y="4034790"/>
            <a:ext cx="5529579" cy="2671444"/>
            <a:chOff x="0" y="0"/>
            <a:chExt cx="5529579" cy="2671444"/>
          </a:xfrm>
        </p:grpSpPr>
        <p:pic>
          <p:nvPicPr>
            <p:cNvPr id="1030" name="picture 10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529579" cy="2671444"/>
            </a:xfrm>
            <a:prstGeom prst="rect">
              <a:avLst/>
            </a:prstGeom>
          </p:spPr>
        </p:pic>
        <p:sp>
          <p:nvSpPr>
            <p:cNvPr id="1032" name="textbox 1032"/>
            <p:cNvSpPr/>
            <p:nvPr/>
          </p:nvSpPr>
          <p:spPr>
            <a:xfrm>
              <a:off x="-12700" y="-12700"/>
              <a:ext cx="5554979" cy="270763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7000"/>
                </a:lnSpc>
                <a:tabLst/>
              </a:pPr>
              <a:endParaRPr sz="600" dirty="0">
                <a:latin typeface="Arial"/>
                <a:ea typeface="Arial"/>
                <a:cs typeface="Arial"/>
              </a:endParaRPr>
            </a:p>
            <a:p>
              <a:pPr marL="621665" algn="l" rtl="0" eaLnBrk="0">
                <a:lnSpc>
                  <a:spcPct val="93000"/>
                </a:lnSpc>
                <a:spcBef>
                  <a:spcPts val="3"/>
                </a:spcBef>
                <a:tabLst/>
              </a:pPr>
              <a:r>
                <a:rPr sz="1700" b="1" kern="0" spc="8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应用示例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344170" algn="l" rtl="0" eaLnBrk="0">
                <a:lnSpc>
                  <a:spcPct val="88000"/>
                </a:lnSpc>
                <a:spcBef>
                  <a:spcPts val="1312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请为[产品名称]创作一则产品说明文案， 目标是实现清晰、精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准的信息传递。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15570" algn="l" rtl="0" eaLnBrk="0">
                <a:lnSpc>
                  <a:spcPct val="91000"/>
                </a:lnSpc>
                <a:spcBef>
                  <a:spcPts val="932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请遵循以下结构和要求：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45134" algn="l" rtl="0" eaLnBrk="0">
                <a:lnSpc>
                  <a:spcPct val="88000"/>
                </a:lnSpc>
                <a:spcBef>
                  <a:spcPts val="890"/>
                </a:spcBef>
                <a:tabLst/>
              </a:pPr>
              <a:r>
                <a:rPr sz="1200" kern="0" spc="-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（1）</a:t>
              </a:r>
              <a:r>
                <a:rPr sz="1200" kern="0" spc="-2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核心信息（最高优先级，</a:t>
              </a:r>
              <a:r>
                <a:rPr sz="1200" kern="0" spc="-1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50字以内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94030" algn="l" rtl="0" eaLnBrk="0">
                <a:lnSpc>
                  <a:spcPct val="91000"/>
                </a:lnSpc>
                <a:spcBef>
                  <a:spcPts val="932"/>
                </a:spcBef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a. 产品的主要功能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96569" algn="l" rtl="0" eaLnBrk="0">
                <a:lnSpc>
                  <a:spcPct val="91000"/>
                </a:lnSpc>
                <a:spcBef>
                  <a:spcPts val="886"/>
                </a:spcBef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b. 核心价值主张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64515" algn="l" rtl="0" eaLnBrk="0">
                <a:lnSpc>
                  <a:spcPct val="88000"/>
                </a:lnSpc>
                <a:spcBef>
                  <a:spcPts val="894"/>
                </a:spcBef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要求： 用一句简洁有力的话概括，</a:t>
              </a:r>
              <a:r>
                <a:rPr sz="1200" kern="0" spc="-2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确保包含[关键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词1]和[关键词2]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45134" algn="l" rtl="0" eaLnBrk="0">
                <a:lnSpc>
                  <a:spcPct val="88000"/>
                </a:lnSpc>
                <a:spcBef>
                  <a:spcPts val="933"/>
                </a:spcBef>
                <a:tabLst/>
              </a:pPr>
              <a:r>
                <a:rPr sz="1200" kern="0" spc="-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（2）</a:t>
              </a:r>
              <a:r>
                <a:rPr sz="1200" kern="0" spc="-2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功能详解（次优先级，</a:t>
              </a:r>
              <a:r>
                <a:rPr sz="1200" kern="0" spc="-1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总计150字以内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11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marL="494030" algn="l" rtl="0" eaLnBrk="0">
                <a:lnSpc>
                  <a:spcPct val="88000"/>
                </a:lnSpc>
                <a:spcBef>
                  <a:spcPts val="1"/>
                </a:spcBef>
                <a:tabLst/>
              </a:pP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a. 主要特性1： [特性名]（20字描述）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1034" name="textbox 1034"/>
          <p:cNvSpPr/>
          <p:nvPr/>
        </p:nvSpPr>
        <p:spPr>
          <a:xfrm>
            <a:off x="379075" y="320059"/>
            <a:ext cx="10906125" cy="11372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55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3900" b="1" kern="0" spc="26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信息传递</a:t>
            </a:r>
            <a:r>
              <a:rPr sz="3900" b="1" kern="0" spc="-6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26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5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26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设计清晰</a:t>
            </a:r>
            <a:r>
              <a:rPr sz="3900" b="1" kern="0" spc="25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、精准的信息框架提示语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7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179070" algn="l" rtl="0" eaLnBrk="0">
              <a:lnSpc>
                <a:spcPct val="98000"/>
              </a:lnSpc>
              <a:spcBef>
                <a:spcPts val="2"/>
              </a:spcBef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在商业文案写作中，</a:t>
            </a:r>
            <a:r>
              <a:rPr sz="1700" kern="0" spc="-3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有效的信息传递是基础，</a:t>
            </a:r>
            <a:r>
              <a:rPr sz="1700" kern="0" spc="-3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信息传递的核心在于清晰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和精准</a:t>
            </a:r>
            <a:r>
              <a:rPr sz="1700" kern="0" spc="-2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aphicFrame>
        <p:nvGraphicFramePr>
          <p:cNvPr id="1036" name="table 1036"/>
          <p:cNvGraphicFramePr>
            <a:graphicFrameLocks noGrp="1"/>
          </p:cNvGraphicFramePr>
          <p:nvPr/>
        </p:nvGraphicFramePr>
        <p:xfrm>
          <a:off x="395604" y="1917700"/>
          <a:ext cx="5534025" cy="1976119"/>
        </p:xfrm>
        <a:graphic>
          <a:graphicData uri="http://schemas.openxmlformats.org/drawingml/2006/table">
            <a:tbl>
              <a:tblPr/>
              <a:tblGrid>
                <a:gridCol w="1760854"/>
                <a:gridCol w="3773170"/>
              </a:tblGrid>
              <a:tr h="3454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9379" algn="l" rtl="0" eaLnBrk="0">
                        <a:lnSpc>
                          <a:spcPct val="8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优秀文案的信息传递特质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80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98269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提示语设计技巧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80DF"/>
                    </a:solidFill>
                  </a:tcPr>
                </a:tc>
              </a:tr>
              <a:tr h="3219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01954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信息层次清晰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80670" algn="l" rtl="0" eaLnBrk="0">
                        <a:lnSpc>
                          <a:spcPct val="8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信息分层指令：在提示语中明确指出信息的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层级结构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3225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90525" algn="l" rtl="0" eaLnBrk="0">
                        <a:lnSpc>
                          <a:spcPct val="8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2.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表达简洁精准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53059" algn="l" rtl="0" eaLnBrk="0">
                        <a:lnSpc>
                          <a:spcPct val="8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关键词限定</a:t>
                      </a:r>
                      <a:r>
                        <a:rPr sz="11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：为每个信息点设定关键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词或字数限制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3219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92429" algn="l" rtl="0" eaLnBrk="0">
                        <a:lnSpc>
                          <a:spcPct val="89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结构逻辑严密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51790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逻辑关系指示：</a:t>
                      </a:r>
                      <a:r>
                        <a:rPr sz="11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明确说明各信息点之间的逻辑关联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3225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7984" algn="l" rtl="0" eaLnBrk="0">
                        <a:lnSpc>
                          <a:spcPct val="8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4.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受众针对性强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287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受众特征描述：在提示语中包含目标受众的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详细特征描述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3416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62280" algn="l" rtl="0" eaLnBrk="0">
                        <a:lnSpc>
                          <a:spcPct val="86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5.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记忆点突出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5889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8304" indent="-1537969" algn="l" rtl="0" eaLnBrk="0">
                        <a:lnSpc>
                          <a:spcPct val="93000"/>
                        </a:lnSpc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核心信息强化：要求在文案中重复或变换表达方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式重申核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心信息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</a:tbl>
          </a:graphicData>
        </a:graphic>
      </p:graphicFrame>
      <p:sp>
        <p:nvSpPr>
          <p:cNvPr id="1038" name="textbox 1038"/>
          <p:cNvSpPr/>
          <p:nvPr/>
        </p:nvSpPr>
        <p:spPr>
          <a:xfrm>
            <a:off x="742969" y="1565640"/>
            <a:ext cx="3328034" cy="2901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14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信息传递特质提示语设计技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巧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0" name="table 1040"/>
          <p:cNvGraphicFramePr>
            <a:graphicFrameLocks noGrp="1"/>
          </p:cNvGraphicFramePr>
          <p:nvPr/>
        </p:nvGraphicFramePr>
        <p:xfrm>
          <a:off x="6092825" y="1550034"/>
          <a:ext cx="5702300" cy="5116195"/>
        </p:xfrm>
        <a:graphic>
          <a:graphicData uri="http://schemas.openxmlformats.org/drawingml/2006/table">
            <a:tbl>
              <a:tblPr/>
              <a:tblGrid>
                <a:gridCol w="5702300"/>
              </a:tblGrid>
              <a:tr h="51130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93725" algn="l" rtl="0" eaLnBrk="0">
                        <a:lnSpc>
                          <a:spcPct val="88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a. 点出目标受众在该情境中面临的问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题或挑战（30字）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96265" algn="l" rtl="0" eaLnBrk="0">
                        <a:lnSpc>
                          <a:spcPct val="88000"/>
                        </a:lnSpc>
                        <a:spcBef>
                          <a:spcPts val="733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b. 描述由此产生的情感反应（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40字）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93725" algn="l" rtl="0" eaLnBrk="0">
                        <a:lnSpc>
                          <a:spcPct val="88000"/>
                        </a:lnSpc>
                        <a:spcBef>
                          <a:spcPts val="733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c. 展示品牌/产品如何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解决问题并转化情感（80字）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89280" algn="l" rtl="0" eaLnBrk="0">
                        <a:lnSpc>
                          <a:spcPct val="82000"/>
                        </a:lnSpc>
                        <a:spcBef>
                          <a:spcPts val="738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要求：</a:t>
                      </a:r>
                      <a:r>
                        <a:rPr sz="12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每个部分都要有明确的情感词汇，</a:t>
                      </a:r>
                      <a:r>
                        <a:rPr sz="12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情感要有层次递进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32434" algn="l" rtl="0" eaLnBrk="0">
                        <a:lnSpc>
                          <a:spcPts val="2000"/>
                        </a:lnSpc>
                        <a:tabLst/>
                      </a:pPr>
                      <a:r>
                        <a:rPr sz="12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（4）</a:t>
                      </a:r>
                      <a:r>
                        <a:rPr sz="12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品牌价值主张（50字</a:t>
                      </a:r>
                      <a:r>
                        <a:rPr sz="12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以内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）：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605790" algn="l" rtl="0" eaLnBrk="0">
                        <a:lnSpc>
                          <a:spcPct val="90000"/>
                        </a:lnSpc>
                        <a:spcBef>
                          <a:spcPts val="823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用富有感染力的语言阐述品牌的核心价值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89280" algn="l" rtl="0" eaLnBrk="0">
                        <a:lnSpc>
                          <a:spcPct val="82000"/>
                        </a:lnSpc>
                        <a:spcBef>
                          <a:spcPts val="701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要求：</a:t>
                      </a:r>
                      <a:r>
                        <a:rPr sz="12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将理性价值与情感价值相结合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32434" algn="l" rtl="0" eaLnBrk="0">
                        <a:lnSpc>
                          <a:spcPts val="2000"/>
                        </a:lnSpc>
                        <a:tabLst/>
                      </a:pPr>
                      <a:r>
                        <a:rPr sz="12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（5）</a:t>
                      </a:r>
                      <a:r>
                        <a:rPr sz="12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情感共鸣高潮（100字</a:t>
                      </a:r>
                      <a:r>
                        <a:rPr sz="12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以内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）：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92455" algn="l" rtl="0" eaLnBrk="0">
                        <a:lnSpc>
                          <a:spcPct val="90000"/>
                        </a:lnSpc>
                        <a:spcBef>
                          <a:spcPts val="823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描述使用品牌/产品后的理想状态或憧憬的未来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89280" algn="l" rtl="0" eaLnBrk="0">
                        <a:lnSpc>
                          <a:spcPct val="82000"/>
                        </a:lnSpc>
                        <a:spcBef>
                          <a:spcPts val="701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要求：</a:t>
                      </a:r>
                      <a:r>
                        <a:rPr sz="12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使用比喻或隐喻手法，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增强文案的感染力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32434" algn="l" rtl="0" eaLnBrk="0">
                        <a:lnSpc>
                          <a:spcPts val="2000"/>
                        </a:lnSpc>
                        <a:tabLst/>
                      </a:pPr>
                      <a:r>
                        <a:rPr sz="12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（6）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召唤共情的结语（30字以内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）：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91184" algn="l" rtl="0" eaLnBrk="0">
                        <a:lnSpc>
                          <a:spcPct val="91000"/>
                        </a:lnSpc>
                        <a:spcBef>
                          <a:spcPts val="812"/>
                        </a:spcBef>
                        <a:tabLst/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设计一个能引发读者情感共鸣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的号召性语句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89280" algn="l" rtl="0" eaLnBrk="0">
                        <a:lnSpc>
                          <a:spcPct val="82000"/>
                        </a:lnSpc>
                        <a:spcBef>
                          <a:spcPts val="697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要求：</a:t>
                      </a:r>
                      <a:r>
                        <a:rPr sz="12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使用第二人称，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增强代入感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329565" algn="l" rtl="0" eaLnBrk="0">
                        <a:lnSpc>
                          <a:spcPts val="2000"/>
                        </a:lnSpc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额外要求：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331470" algn="l" rtl="0" eaLnBrk="0">
                        <a:lnSpc>
                          <a:spcPct val="90000"/>
                        </a:lnSpc>
                        <a:spcBef>
                          <a:spcPts val="823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整个文案要形成一个完整的故事，</a:t>
                      </a:r>
                      <a:r>
                        <a:rPr sz="12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有起承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转合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331470" algn="l" rtl="0" eaLnBrk="0">
                        <a:lnSpc>
                          <a:spcPct val="91000"/>
                        </a:lnSpc>
                        <a:spcBef>
                          <a:spcPts val="693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在文案中巧妙植入3—5个与核心情感相关的成语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或谚语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331470" algn="l" rtl="0" eaLnBrk="0">
                        <a:lnSpc>
                          <a:spcPct val="90000"/>
                        </a:lnSpc>
                        <a:spcBef>
                          <a:spcPts val="699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使用排比、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对偶等修辞手法增强文案节奏感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13029" indent="217804" algn="l" rtl="0" eaLnBrk="0">
                        <a:lnSpc>
                          <a:spcPct val="113000"/>
                        </a:lnSpc>
                        <a:spcBef>
                          <a:spcPts val="710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控制整体情感基调，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使用VADER情感分析工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具， 目标为0.6—0.8（积极但不过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分夸张）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31470" algn="l" rtl="0" eaLnBrk="0">
                        <a:lnSpc>
                          <a:spcPct val="88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请基于以上结构和要求，</a:t>
                      </a:r>
                      <a:r>
                        <a:rPr sz="12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生成一份完整的品牌故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事文案。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58" name="group 158"/>
          <p:cNvGrpSpPr/>
          <p:nvPr/>
        </p:nvGrpSpPr>
        <p:grpSpPr>
          <a:xfrm rot="21600000">
            <a:off x="396875" y="4135754"/>
            <a:ext cx="5529579" cy="2538095"/>
            <a:chOff x="0" y="0"/>
            <a:chExt cx="5529579" cy="2538095"/>
          </a:xfrm>
        </p:grpSpPr>
        <p:pic>
          <p:nvPicPr>
            <p:cNvPr id="1042" name="picture 10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529579" cy="2538095"/>
            </a:xfrm>
            <a:prstGeom prst="rect">
              <a:avLst/>
            </a:prstGeom>
          </p:spPr>
        </p:pic>
        <p:sp>
          <p:nvSpPr>
            <p:cNvPr id="1044" name="textbox 1044"/>
            <p:cNvSpPr/>
            <p:nvPr/>
          </p:nvSpPr>
          <p:spPr>
            <a:xfrm>
              <a:off x="-12700" y="-12700"/>
              <a:ext cx="5554979" cy="257428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7000"/>
                </a:lnSpc>
                <a:tabLst/>
              </a:pPr>
              <a:endParaRPr sz="600" dirty="0">
                <a:latin typeface="Arial"/>
                <a:ea typeface="Arial"/>
                <a:cs typeface="Arial"/>
              </a:endParaRPr>
            </a:p>
            <a:p>
              <a:pPr marL="621665" algn="l" rtl="0" eaLnBrk="0">
                <a:lnSpc>
                  <a:spcPct val="93000"/>
                </a:lnSpc>
                <a:spcBef>
                  <a:spcPts val="3"/>
                </a:spcBef>
                <a:tabLst/>
              </a:pPr>
              <a:r>
                <a:rPr sz="1700" b="1" kern="0" spc="8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应用示例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355600" algn="l" rtl="0" eaLnBrk="0">
                <a:lnSpc>
                  <a:spcPct val="88000"/>
                </a:lnSpc>
                <a:spcBef>
                  <a:spcPts val="1462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为[品牌名称]创作一则品牌故事文案，</a:t>
              </a:r>
              <a:r>
                <a:rPr sz="1200" kern="0" spc="-1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请遵循以下结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构和要求：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45134" algn="l" rtl="0" eaLnBrk="0">
                <a:lnSpc>
                  <a:spcPct val="88000"/>
                </a:lnSpc>
                <a:spcBef>
                  <a:spcPts val="733"/>
                </a:spcBef>
                <a:tabLst/>
              </a:pPr>
              <a:r>
                <a:rPr sz="1200" kern="0" spc="-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（1）</a:t>
              </a:r>
              <a:r>
                <a:rPr sz="1200" kern="0" spc="-1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情感基调设定（20字以内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79119" algn="l" rtl="0" eaLnBrk="0">
                <a:lnSpc>
                  <a:spcPct val="91000"/>
                </a:lnSpc>
                <a:spcBef>
                  <a:spcPts val="729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明确指出文案应体现的核心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情感，</a:t>
              </a:r>
              <a:r>
                <a:rPr sz="1200" kern="0" spc="-1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如温暖激励惊喜等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64515" algn="l" rtl="0" eaLnBrk="0">
                <a:lnSpc>
                  <a:spcPct val="82000"/>
                </a:lnSpc>
                <a:spcBef>
                  <a:spcPts val="698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要求：</a:t>
              </a:r>
              <a:r>
                <a:rPr sz="12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选择一个与品牌调性高度匹配的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情感基调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45134" algn="l" rtl="0" eaLnBrk="0">
                <a:lnSpc>
                  <a:spcPts val="2000"/>
                </a:lnSpc>
                <a:tabLst/>
              </a:pPr>
              <a:r>
                <a:rPr sz="1200" kern="0" spc="-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（2）</a:t>
              </a:r>
              <a:r>
                <a:rPr sz="1200" kern="0" spc="-1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开场情境描述（80字以</a:t>
              </a:r>
              <a:r>
                <a:rPr sz="1200" kern="0" spc="-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内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67690" algn="l" rtl="0" eaLnBrk="0">
                <a:lnSpc>
                  <a:spcPct val="91000"/>
                </a:lnSpc>
                <a:spcBef>
                  <a:spcPts val="814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描述一个与品牌/产品高度相关的日常场景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45134" indent="81914" algn="l" rtl="0" eaLnBrk="0">
                <a:lnSpc>
                  <a:spcPct val="128000"/>
                </a:lnSpc>
                <a:spcBef>
                  <a:spcPts val="271"/>
                </a:spcBef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要求：</a:t>
              </a:r>
              <a:r>
                <a:rPr sz="1200" kern="0" spc="-1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使用多感官描述，</a:t>
              </a:r>
              <a:r>
                <a:rPr sz="1200" kern="0" spc="-1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至少包含视觉、</a:t>
              </a:r>
              <a:r>
                <a:rPr sz="1200" kern="0" spc="-2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听觉、</a:t>
              </a:r>
              <a:r>
                <a:rPr sz="1200" kern="0" spc="-2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触觉中的两种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                </a:t>
              </a: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（3）</a:t>
              </a:r>
              <a:r>
                <a:rPr sz="1200" kern="0" spc="-1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问题－情感－解决方案结构（150字以内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aphicFrame>
        <p:nvGraphicFramePr>
          <p:cNvPr id="1046" name="table 1046"/>
          <p:cNvGraphicFramePr>
            <a:graphicFrameLocks noGrp="1"/>
          </p:cNvGraphicFramePr>
          <p:nvPr/>
        </p:nvGraphicFramePr>
        <p:xfrm>
          <a:off x="394334" y="1899284"/>
          <a:ext cx="5534659" cy="2171065"/>
        </p:xfrm>
        <a:graphic>
          <a:graphicData uri="http://schemas.openxmlformats.org/drawingml/2006/table">
            <a:tbl>
              <a:tblPr/>
              <a:tblGrid>
                <a:gridCol w="1717675"/>
                <a:gridCol w="3816984"/>
              </a:tblGrid>
              <a:tr h="2774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789" algn="l" rtl="0" eaLnBrk="0">
                        <a:lnSpc>
                          <a:spcPct val="87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优秀文案的情感共鸣特质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80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19860" algn="l" rtl="0" eaLnBrk="0">
                        <a:lnSpc>
                          <a:spcPct val="86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提示语设计技巧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80DF"/>
                    </a:solidFill>
                  </a:tcPr>
                </a:tc>
              </a:tr>
              <a:tr h="3917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0365" algn="l" rtl="0" eaLnBrk="0">
                        <a:lnSpc>
                          <a:spcPct val="87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情感基调明确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38325" indent="-1746250" algn="l" rtl="0" eaLnBrk="0">
                        <a:lnSpc>
                          <a:spcPct val="94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情感关键词指定：在提示语中明确指定文案应体现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的核心情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感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18770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2.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多感官体验描述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60830" indent="-1468119" algn="l" rtl="0" eaLnBrk="0">
                        <a:lnSpc>
                          <a:spcPct val="9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感官词汇要求：要求使用视觉</a:t>
                      </a:r>
                      <a:r>
                        <a:rPr sz="11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、听觉</a:t>
                      </a:r>
                      <a:r>
                        <a:rPr sz="11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、触觉等多感官相关的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描述性词语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3917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70840" algn="l" rtl="0" eaLnBrk="0">
                        <a:lnSpc>
                          <a:spcPct val="87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情境代入感强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70379" indent="-1677035" algn="l" rtl="0" eaLnBrk="0">
                        <a:lnSpc>
                          <a:spcPct val="9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场景设定指令：创建与产品使用或品牌相关的具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体情境描述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要求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3213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6639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4.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情感层次丰富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1775" algn="l" rtl="0" eaLnBrk="0">
                        <a:lnSpc>
                          <a:spcPct val="88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情感层次递进：设计从基础情感到高级情感的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递进结构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3981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70840" algn="l" rtl="0" eaLnBrk="0">
                        <a:lnSpc>
                          <a:spcPct val="87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5.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共情叙事表达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08150" indent="-1615439" algn="l" rtl="0" eaLnBrk="0">
                        <a:lnSpc>
                          <a:spcPct val="9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叙事结构指引：要求采用故事化的叙事方式来展现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品牌或产  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品价值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</a:tbl>
          </a:graphicData>
        </a:graphic>
      </p:graphicFrame>
      <p:sp>
        <p:nvSpPr>
          <p:cNvPr id="1048" name="textbox 1048"/>
          <p:cNvSpPr/>
          <p:nvPr/>
        </p:nvSpPr>
        <p:spPr>
          <a:xfrm>
            <a:off x="377553" y="315493"/>
            <a:ext cx="9267190" cy="11417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1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3900" b="1" kern="0" spc="3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情感共鸣</a:t>
            </a:r>
            <a:r>
              <a:rPr sz="3900" b="1" kern="0" spc="-65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5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设计触发情感反应的提示语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7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180975" algn="l" rtl="0" eaLnBrk="0">
              <a:lnSpc>
                <a:spcPct val="98000"/>
              </a:lnSpc>
              <a:spcBef>
                <a:spcPts val="1"/>
              </a:spcBef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在商业文案设计中，</a:t>
            </a:r>
            <a:r>
              <a:rPr sz="1700" kern="0" spc="-4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情感共鸣是影响消费者行为的重要因素，</a:t>
            </a:r>
            <a:r>
              <a:rPr sz="1700" kern="0" spc="-4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核心在于共情和感染</a:t>
            </a:r>
            <a:r>
              <a:rPr sz="1700" kern="0" spc="-2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050" name="textbox 1050"/>
          <p:cNvSpPr/>
          <p:nvPr/>
        </p:nvSpPr>
        <p:spPr>
          <a:xfrm>
            <a:off x="740935" y="1548115"/>
            <a:ext cx="3329304" cy="2895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47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情感共鸣特质提示语设计技巧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2" name="table 1052"/>
          <p:cNvGraphicFramePr>
            <a:graphicFrameLocks noGrp="1"/>
          </p:cNvGraphicFramePr>
          <p:nvPr/>
        </p:nvGraphicFramePr>
        <p:xfrm>
          <a:off x="6092825" y="1537970"/>
          <a:ext cx="5702300" cy="5176520"/>
        </p:xfrm>
        <a:graphic>
          <a:graphicData uri="http://schemas.openxmlformats.org/drawingml/2006/table">
            <a:tbl>
              <a:tblPr/>
              <a:tblGrid>
                <a:gridCol w="5702300"/>
              </a:tblGrid>
              <a:tr h="5173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08634" algn="l" rtl="0" eaLnBrk="0">
                        <a:lnSpc>
                          <a:spcPct val="88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2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（4） 紧迫感营造（5</a:t>
                      </a:r>
                      <a:r>
                        <a:rPr sz="12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0字以内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）：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21334" algn="l" rtl="0" eaLnBrk="0">
                        <a:lnSpc>
                          <a:spcPct val="90000"/>
                        </a:lnSpc>
                        <a:spcBef>
                          <a:spcPts val="541"/>
                        </a:spcBef>
                        <a:tabLst/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创造一种不立即行动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就会错失良机的氛围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15619" algn="l" rtl="0" eaLnBrk="0">
                        <a:lnSpc>
                          <a:spcPct val="90000"/>
                        </a:lnSpc>
                        <a:spcBef>
                          <a:spcPts val="499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要求：</a:t>
                      </a:r>
                      <a:r>
                        <a:rPr sz="12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使用限时优惠或限量供应等策略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给出具体的截止时间或数量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ct val="82000"/>
                        </a:lnSpc>
                        <a:spcBef>
                          <a:spcPts val="505"/>
                        </a:spcBef>
                        <a:tabLst/>
                      </a:pPr>
                      <a:r>
                        <a:rPr sz="12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（5）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社会证明（2—3条，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每条25字以内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）：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13080" algn="l" rtl="0" eaLnBrk="0">
                        <a:lnSpc>
                          <a:spcPts val="1800"/>
                        </a:lnSpc>
                        <a:tabLst/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提供用户见证或数据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支持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15619" algn="l" rtl="0" eaLnBrk="0">
                        <a:lnSpc>
                          <a:spcPct val="90000"/>
                        </a:lnSpc>
                        <a:spcBef>
                          <a:spcPts val="618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要求： 包括具体数字和真实感受，</a:t>
                      </a:r>
                      <a:r>
                        <a:rPr sz="12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如90%的用户表示效果显著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ct val="82000"/>
                        </a:lnSpc>
                        <a:spcBef>
                          <a:spcPts val="505"/>
                        </a:spcBef>
                        <a:tabLst/>
                      </a:pP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（6）低门槛起始步</a:t>
                      </a:r>
                      <a:r>
                        <a:rPr sz="12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骤（40字以内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）：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17525" algn="l" rtl="0" eaLnBrk="0">
                        <a:lnSpc>
                          <a:spcPts val="1800"/>
                        </a:lnSpc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设计一个简单、</a:t>
                      </a:r>
                      <a:r>
                        <a:rPr sz="12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具体的第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一步行动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15619" algn="l" rtl="0" eaLnBrk="0">
                        <a:lnSpc>
                          <a:spcPct val="90000"/>
                        </a:lnSpc>
                        <a:spcBef>
                          <a:spcPts val="623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要求：</a:t>
                      </a:r>
                      <a:r>
                        <a:rPr sz="12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这个步骤应该非常容易执行，</a:t>
                      </a:r>
                      <a:r>
                        <a:rPr sz="12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降低用户的心理阻力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ct val="82000"/>
                        </a:lnSpc>
                        <a:spcBef>
                          <a:spcPts val="501"/>
                        </a:spcBef>
                        <a:tabLst/>
                      </a:pPr>
                      <a:r>
                        <a:rPr sz="12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（7）</a:t>
                      </a:r>
                      <a:r>
                        <a:rPr sz="12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行动召唤设计（15字以内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）：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21334" algn="l" rtl="0" eaLnBrk="0">
                        <a:lnSpc>
                          <a:spcPts val="1800"/>
                        </a:lnSpc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创作一个有力的行动召唤语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15619" algn="l" rtl="0" eaLnBrk="0">
                        <a:lnSpc>
                          <a:spcPct val="82000"/>
                        </a:lnSpc>
                        <a:spcBef>
                          <a:spcPts val="619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要求：</a:t>
                      </a:r>
                      <a:r>
                        <a:rPr sz="12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使用强烈的行动词，</a:t>
                      </a:r>
                      <a:r>
                        <a:rPr sz="12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如立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即、</a:t>
                      </a: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马上、现在等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ts val="1800"/>
                        </a:lnSpc>
                        <a:tabLst/>
                      </a:pPr>
                      <a:r>
                        <a:rPr sz="12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（8）</a:t>
                      </a:r>
                      <a:r>
                        <a:rPr sz="12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遗憾预防（30字以</a:t>
                      </a:r>
                      <a:r>
                        <a:rPr sz="12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内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）：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18794" algn="l" rtl="0" eaLnBrk="0">
                        <a:lnSpc>
                          <a:spcPct val="91000"/>
                        </a:lnSpc>
                        <a:spcBef>
                          <a:spcPts val="614"/>
                        </a:spcBef>
                        <a:tabLst/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描述不采取行动可能造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成的遗憾或损失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15619" algn="l" rtl="0" eaLnBrk="0">
                        <a:lnSpc>
                          <a:spcPct val="82000"/>
                        </a:lnSpc>
                        <a:spcBef>
                          <a:spcPts val="495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要求：</a:t>
                      </a:r>
                      <a:r>
                        <a:rPr sz="12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使用对比手法， 突出行动和不行动的差异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5765" algn="l" rtl="0" eaLnBrk="0">
                        <a:lnSpc>
                          <a:spcPts val="1800"/>
                        </a:lnSpc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额外要求：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7669" algn="l" rtl="0" eaLnBrk="0">
                        <a:lnSpc>
                          <a:spcPct val="91000"/>
                        </a:lnSpc>
                        <a:spcBef>
                          <a:spcPts val="613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在文案中加入2—3个与紧迫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感相关的成语或谚语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7669" algn="l" rtl="0" eaLnBrk="0">
                        <a:lnSpc>
                          <a:spcPct val="90000"/>
                        </a:lnSpc>
                        <a:spcBef>
                          <a:spcPts val="499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使用问句式标题或小标题，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增强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互动感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7669" algn="l" rtl="0" eaLnBrk="0">
                        <a:lnSpc>
                          <a:spcPct val="90000"/>
                        </a:lnSpc>
                        <a:spcBef>
                          <a:spcPts val="504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对关键信息使用醒目的视觉处理，</a:t>
                      </a:r>
                      <a:r>
                        <a:rPr sz="12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如加粗、</a:t>
                      </a:r>
                      <a:r>
                        <a:rPr sz="12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下划线等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203834" indent="203834" algn="l" rtl="0" eaLnBrk="0">
                        <a:lnSpc>
                          <a:spcPct val="106000"/>
                        </a:lnSpc>
                        <a:spcBef>
                          <a:spcPts val="511"/>
                        </a:spcBef>
                        <a:tabLst/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控制整体紧迫感，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使用FOMO（Fear of Missing O</a:t>
                      </a: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ut）</a:t>
                      </a:r>
                      <a:r>
                        <a:rPr sz="12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指数评估， 目标为7—8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（足够紧迫但不过分</a:t>
                      </a:r>
                      <a:r>
                        <a:rPr sz="12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焦虑）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07669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请基于以上结构和要求，</a:t>
                      </a:r>
                      <a:r>
                        <a:rPr sz="12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生成一份完整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的促销文案。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60" name="group 160"/>
          <p:cNvGrpSpPr/>
          <p:nvPr/>
        </p:nvGrpSpPr>
        <p:grpSpPr>
          <a:xfrm rot="21600000">
            <a:off x="396875" y="3846194"/>
            <a:ext cx="5529579" cy="2868295"/>
            <a:chOff x="0" y="0"/>
            <a:chExt cx="5529579" cy="2868295"/>
          </a:xfrm>
        </p:grpSpPr>
        <p:pic>
          <p:nvPicPr>
            <p:cNvPr id="1054" name="picture 10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529579" cy="2868295"/>
            </a:xfrm>
            <a:prstGeom prst="rect">
              <a:avLst/>
            </a:prstGeom>
          </p:spPr>
        </p:pic>
        <p:sp>
          <p:nvSpPr>
            <p:cNvPr id="1056" name="textbox 1056"/>
            <p:cNvSpPr/>
            <p:nvPr/>
          </p:nvSpPr>
          <p:spPr>
            <a:xfrm>
              <a:off x="-12700" y="-12700"/>
              <a:ext cx="5554979" cy="290957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7000"/>
                </a:lnSpc>
                <a:tabLst/>
              </a:pPr>
              <a:endParaRPr sz="600" dirty="0">
                <a:latin typeface="Arial"/>
                <a:ea typeface="Arial"/>
                <a:cs typeface="Arial"/>
              </a:endParaRPr>
            </a:p>
            <a:p>
              <a:pPr marL="621665" algn="l" rtl="0" eaLnBrk="0">
                <a:lnSpc>
                  <a:spcPct val="93000"/>
                </a:lnSpc>
                <a:spcBef>
                  <a:spcPts val="3"/>
                </a:spcBef>
                <a:tabLst/>
              </a:pPr>
              <a:r>
                <a:rPr sz="1700" b="1" kern="0" spc="8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应用示例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431800" algn="l" rtl="0" eaLnBrk="0">
                <a:lnSpc>
                  <a:spcPct val="88000"/>
                </a:lnSpc>
                <a:spcBef>
                  <a:spcPts val="1072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为[产品/服务名称]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创作一则促销文案， 目标是有效引导目标受众立即采取行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21920" algn="l" rtl="0" eaLnBrk="0">
                <a:lnSpc>
                  <a:spcPct val="91000"/>
                </a:lnSpc>
                <a:spcBef>
                  <a:spcPts val="432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动。请遵循以下结构和要求：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21334" algn="l" rtl="0" eaLnBrk="0">
                <a:lnSpc>
                  <a:spcPct val="82000"/>
                </a:lnSpc>
                <a:spcBef>
                  <a:spcPts val="395"/>
                </a:spcBef>
                <a:tabLst/>
              </a:pPr>
              <a:r>
                <a:rPr sz="1200" kern="0" spc="-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（1）</a:t>
              </a:r>
              <a:r>
                <a:rPr sz="12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注意力抓取（30字以内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34034" algn="l" rtl="0" eaLnBrk="0">
                <a:lnSpc>
                  <a:spcPts val="1700"/>
                </a:lnSpc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创作一个引人注目的标题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28319" algn="l" rtl="0" eaLnBrk="0">
                <a:lnSpc>
                  <a:spcPct val="90000"/>
                </a:lnSpc>
                <a:spcBef>
                  <a:spcPts val="518"/>
                </a:spcBef>
                <a:tabLst/>
              </a:pP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要求： 包含行动词和具体数字，</a:t>
              </a:r>
              <a:r>
                <a:rPr sz="12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如“立省30%</a:t>
              </a:r>
              <a:r>
                <a:rPr sz="1200" kern="0" spc="-1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”、“</a:t>
              </a:r>
              <a:r>
                <a:rPr sz="1200" kern="0" spc="-2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7天见效</a:t>
              </a:r>
              <a:r>
                <a:rPr sz="1200" kern="0" spc="-1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”等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21334" algn="l" rtl="0" eaLnBrk="0">
                <a:lnSpc>
                  <a:spcPct val="82000"/>
                </a:lnSpc>
                <a:spcBef>
                  <a:spcPts val="405"/>
                </a:spcBef>
                <a:tabLst/>
              </a:pPr>
              <a:r>
                <a:rPr sz="1200" kern="0" spc="-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（2）</a:t>
              </a:r>
              <a:r>
                <a:rPr sz="1200" kern="0" spc="-2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行动 目标明确化（20字以内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39750" algn="l" rtl="0" eaLnBrk="0">
                <a:lnSpc>
                  <a:spcPts val="1700"/>
                </a:lnSpc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清晰陈述期望受众采取的具体行动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28319" algn="l" rtl="0" eaLnBrk="0">
                <a:lnSpc>
                  <a:spcPct val="90000"/>
                </a:lnSpc>
                <a:spcBef>
                  <a:spcPts val="523"/>
                </a:spcBef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要求：</a:t>
              </a:r>
              <a:r>
                <a:rPr sz="1200" kern="0" spc="-1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使用祈使句，</a:t>
              </a:r>
              <a:r>
                <a:rPr sz="1200" kern="0" spc="-1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动词要具体明确，</a:t>
              </a:r>
              <a:r>
                <a:rPr sz="1200" kern="0" spc="-1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如立即订购、现在注册等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21334" algn="l" rtl="0" eaLnBrk="0">
                <a:lnSpc>
                  <a:spcPct val="82000"/>
                </a:lnSpc>
                <a:spcBef>
                  <a:spcPts val="401"/>
                </a:spcBef>
                <a:tabLst/>
              </a:pPr>
              <a:r>
                <a:rPr sz="1200" kern="0" spc="-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（3）</a:t>
              </a:r>
              <a:r>
                <a:rPr sz="1200" kern="0" spc="-2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核心利益点（3点，</a:t>
              </a:r>
              <a:r>
                <a:rPr sz="1200" kern="0" spc="-2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每点30</a:t>
              </a:r>
              <a:r>
                <a:rPr sz="1200" kern="0" spc="-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字以内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34034" algn="l" rtl="0" eaLnBrk="0">
                <a:lnSpc>
                  <a:spcPts val="1700"/>
                </a:lnSpc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列举采取行动后能获得的主要好处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6000"/>
                </a:lnSpc>
                <a:tabLst/>
              </a:pPr>
              <a:endParaRPr sz="400" dirty="0">
                <a:latin typeface="Arial"/>
                <a:ea typeface="Arial"/>
                <a:cs typeface="Arial"/>
              </a:endParaRPr>
            </a:p>
            <a:p>
              <a:pPr marL="528319" algn="l" rtl="0" eaLnBrk="0">
                <a:lnSpc>
                  <a:spcPct val="91000"/>
                </a:lnSpc>
                <a:spcBef>
                  <a:spcPts val="2"/>
                </a:spcBef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要求：</a:t>
              </a:r>
              <a:r>
                <a:rPr sz="1200" kern="0" spc="-1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每个利益点都要具体、</a:t>
              </a:r>
              <a:r>
                <a:rPr sz="1200" kern="0" spc="-2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量化，</a:t>
              </a:r>
              <a:r>
                <a:rPr sz="12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并与目标受众的需求直接相关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1058" name="textbox 1058"/>
          <p:cNvSpPr/>
          <p:nvPr/>
        </p:nvSpPr>
        <p:spPr>
          <a:xfrm>
            <a:off x="379583" y="320059"/>
            <a:ext cx="9812019" cy="11372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54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3900" b="1" kern="0" spc="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行动引导</a:t>
            </a:r>
            <a:r>
              <a:rPr sz="3900" b="1" kern="0" spc="-6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5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设计促进决策</a:t>
            </a:r>
            <a:r>
              <a:rPr sz="3900" b="1" kern="0" spc="3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和行动的提示语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7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178435" algn="l" rtl="0" eaLnBrk="0">
              <a:lnSpc>
                <a:spcPct val="98000"/>
              </a:lnSpc>
              <a:spcBef>
                <a:spcPts val="2"/>
              </a:spcBef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在商业文案写作中，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最终目标往往是促使受众采取特定行动，</a:t>
            </a:r>
            <a:r>
              <a:rPr sz="1700" kern="0" spc="-3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行动引导的核心在于说服和激励</a:t>
            </a:r>
            <a:r>
              <a:rPr sz="1700" kern="0" spc="-2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aphicFrame>
        <p:nvGraphicFramePr>
          <p:cNvPr id="1060" name="table 1060"/>
          <p:cNvGraphicFramePr>
            <a:graphicFrameLocks noGrp="1"/>
          </p:cNvGraphicFramePr>
          <p:nvPr/>
        </p:nvGraphicFramePr>
        <p:xfrm>
          <a:off x="394334" y="1901825"/>
          <a:ext cx="5534025" cy="1880235"/>
        </p:xfrm>
        <a:graphic>
          <a:graphicData uri="http://schemas.openxmlformats.org/drawingml/2006/table">
            <a:tbl>
              <a:tblPr/>
              <a:tblGrid>
                <a:gridCol w="1781810"/>
                <a:gridCol w="3752215"/>
              </a:tblGrid>
              <a:tr h="3333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017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优秀文案的行动引导特质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80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88110" algn="l" rtl="0" eaLnBrk="0">
                        <a:lnSpc>
                          <a:spcPct val="8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提示语设计技巧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80DF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42900" algn="l" rtl="0" eaLnBrk="0">
                        <a:lnSpc>
                          <a:spcPct val="88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</a:t>
                      </a:r>
                      <a:r>
                        <a:rPr sz="11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明确的行动指向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986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66239" indent="-1535430" algn="l" rtl="0" eaLnBrk="0">
                        <a:lnSpc>
                          <a:spcPct val="94000"/>
                        </a:lnSpc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行动目标明确化：在提示语中明确指出期望受众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采取的具   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体行动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01320" algn="l" rtl="0" eaLnBrk="0">
                        <a:lnSpc>
                          <a:spcPct val="88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2.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强烈的紧迫感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0335" algn="l" rtl="0" eaLnBrk="0">
                        <a:lnSpc>
                          <a:spcPct val="8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时间限制设置：要求在文案中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加入限时优惠或稀缺性信息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63525" algn="l" rtl="0" eaLnBrk="0">
                        <a:lnSpc>
                          <a:spcPct val="8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低门槛的起始步骤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2564" algn="l" rtl="0" eaLnBrk="0">
                        <a:lnSpc>
                          <a:spcPct val="8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简单行动设计：要求设计一个简单</a:t>
                      </a:r>
                      <a:r>
                        <a:rPr sz="11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、具体的第一步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行动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28929" algn="l" rtl="0" eaLnBrk="0">
                        <a:lnSpc>
                          <a:spcPct val="8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4.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清晰的收益阐述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40995" algn="l" rtl="0" eaLnBrk="0">
                        <a:lnSpc>
                          <a:spcPct val="88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利益点强化：要求明确列出采取行动后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的具体收益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33375" algn="l" rtl="0" eaLnBrk="0">
                        <a:lnSpc>
                          <a:spcPct val="87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5.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社会证明的运用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61644" algn="l" rtl="0" eaLnBrk="0">
                        <a:lnSpc>
                          <a:spcPts val="1468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案例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数据要求：要求加入用户见证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或数据支持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</a:tbl>
          </a:graphicData>
        </a:graphic>
      </p:graphicFrame>
      <p:sp>
        <p:nvSpPr>
          <p:cNvPr id="1062" name="textbox 1062"/>
          <p:cNvSpPr/>
          <p:nvPr/>
        </p:nvSpPr>
        <p:spPr>
          <a:xfrm>
            <a:off x="741953" y="1550406"/>
            <a:ext cx="3328034" cy="2876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11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tabLst/>
            </a:pP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行动引导特质提示语设计技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巧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textbox 1064"/>
          <p:cNvSpPr/>
          <p:nvPr/>
        </p:nvSpPr>
        <p:spPr>
          <a:xfrm>
            <a:off x="386179" y="320059"/>
            <a:ext cx="11162665" cy="20942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5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3900" b="1" kern="0" spc="35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营销策划的提示语设计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327659" indent="-4444" algn="l" rtl="0" eaLnBrk="0">
              <a:lnSpc>
                <a:spcPct val="130000"/>
              </a:lnSpc>
              <a:spcBef>
                <a:spcPts val="4"/>
              </a:spcBef>
              <a:tabLst/>
            </a:pP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在当代营销环境中，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有效地营销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策划是品牌成功的关键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。设计高质量的营销策划提示语，</a:t>
            </a:r>
            <a:r>
              <a:rPr sz="1700" kern="0" spc="-3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核心在于创新</a:t>
            </a:r>
            <a:r>
              <a:rPr sz="1700" kern="0" spc="-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、精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准和可行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。创新要求使用者激发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的创造力，</a:t>
            </a:r>
            <a:r>
              <a:rPr sz="1700" kern="0" spc="-3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生成独特的创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意概念；</a:t>
            </a:r>
            <a:r>
              <a:rPr sz="1700" kern="0" spc="-3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精准需要使用者引导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制定符合目标受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众和市场环境的传播策略；</a:t>
            </a:r>
            <a:r>
              <a:rPr sz="1700" kern="0" spc="-3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可行则要求通过提示语设计，</a:t>
            </a:r>
            <a:r>
              <a:rPr sz="1700" kern="0" spc="-4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确保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生成的执行方案具有实操性</a:t>
            </a:r>
            <a:r>
              <a:rPr sz="1700" kern="0" spc="-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066" name="textbox 1066"/>
          <p:cNvSpPr/>
          <p:nvPr/>
        </p:nvSpPr>
        <p:spPr>
          <a:xfrm>
            <a:off x="4769258" y="2884658"/>
            <a:ext cx="2815589" cy="2914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71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营销策划写作的核心要素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1068" name="picture 10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909430" y="2976840"/>
            <a:ext cx="3371374" cy="3364970"/>
          </a:xfrm>
          <a:prstGeom prst="rect">
            <a:avLst/>
          </a:prstGeom>
        </p:spPr>
      </p:pic>
      <p:pic>
        <p:nvPicPr>
          <p:cNvPr id="1070" name="picture 10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35963" y="2989579"/>
            <a:ext cx="795058" cy="794918"/>
          </a:xfrm>
          <a:prstGeom prst="rect">
            <a:avLst/>
          </a:prstGeom>
        </p:spPr>
      </p:pic>
      <p:pic>
        <p:nvPicPr>
          <p:cNvPr id="1072" name="picture 10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235963" y="5094655"/>
            <a:ext cx="795058" cy="794918"/>
          </a:xfrm>
          <a:prstGeom prst="rect">
            <a:avLst/>
          </a:prstGeom>
        </p:spPr>
      </p:pic>
      <p:pic>
        <p:nvPicPr>
          <p:cNvPr id="1074" name="picture 10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35963" y="4042118"/>
            <a:ext cx="795058" cy="794918"/>
          </a:xfrm>
          <a:prstGeom prst="rect">
            <a:avLst/>
          </a:prstGeom>
        </p:spPr>
      </p:pic>
      <p:sp>
        <p:nvSpPr>
          <p:cNvPr id="1076" name="textbox 1076"/>
          <p:cNvSpPr/>
          <p:nvPr/>
        </p:nvSpPr>
        <p:spPr>
          <a:xfrm>
            <a:off x="1723897" y="3281629"/>
            <a:ext cx="990600" cy="23501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87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0000"/>
              </a:lnSpc>
              <a:tabLst/>
            </a:pPr>
            <a:r>
              <a:rPr sz="1700" kern="0" spc="1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创意概念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2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1000"/>
              </a:lnSpc>
              <a:spcBef>
                <a:spcPts val="513"/>
              </a:spcBef>
              <a:tabLst/>
            </a:pPr>
            <a:r>
              <a:rPr sz="1700" kern="0" spc="1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传播策略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2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13970" algn="l" rtl="0" eaLnBrk="0">
              <a:lnSpc>
                <a:spcPct val="91000"/>
              </a:lnSpc>
              <a:spcBef>
                <a:spcPts val="1"/>
              </a:spcBef>
              <a:tabLst/>
            </a:pPr>
            <a:r>
              <a:rPr sz="1700" kern="0" spc="1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执行方案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8" name="table 1078"/>
          <p:cNvGraphicFramePr>
            <a:graphicFrameLocks noGrp="1"/>
          </p:cNvGraphicFramePr>
          <p:nvPr/>
        </p:nvGraphicFramePr>
        <p:xfrm>
          <a:off x="5859779" y="1139825"/>
          <a:ext cx="5989320" cy="5340350"/>
        </p:xfrm>
        <a:graphic>
          <a:graphicData uri="http://schemas.openxmlformats.org/drawingml/2006/table">
            <a:tbl>
              <a:tblPr/>
              <a:tblGrid>
                <a:gridCol w="5989320"/>
              </a:tblGrid>
              <a:tr h="53371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5410" indent="305434" algn="l" rtl="0" eaLnBrk="0">
                        <a:lnSpc>
                          <a:spcPct val="144000"/>
                        </a:lnSpc>
                        <a:tabLst/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结合[品牌所属领域]和[另一个看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似不相关的领域]的元素，</a:t>
                      </a:r>
                      <a:r>
                        <a:rPr sz="12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提出一个独特的创意概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念。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ct val="95000"/>
                        </a:lnSpc>
                        <a:spcBef>
                          <a:spcPts val="870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（2）</a:t>
                      </a:r>
                      <a:r>
                        <a:rPr sz="11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品牌价值融入：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9575" algn="l" rtl="0" eaLnBrk="0">
                        <a:lnSpc>
                          <a:spcPct val="88000"/>
                        </a:lnSpc>
                        <a:spcBef>
                          <a:spcPts val="940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解释该创意如何体现品牌的[核心价值1]和[核心价值2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]。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ct val="95000"/>
                        </a:lnSpc>
                        <a:spcBef>
                          <a:spcPts val="939"/>
                        </a:spcBef>
                        <a:tabLst/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（3）</a:t>
                      </a:r>
                      <a:r>
                        <a:rPr sz="11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记忆点设计：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8940" algn="l" rtl="0" eaLnBrk="0">
                        <a:lnSpc>
                          <a:spcPct val="91000"/>
                        </a:lnSpc>
                        <a:spcBef>
                          <a:spcPts val="936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创造一个朗朗上</a:t>
                      </a:r>
                      <a:r>
                        <a:rPr sz="12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口的</a:t>
                      </a:r>
                      <a:r>
                        <a:rPr sz="12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口号或标语，</a:t>
                      </a:r>
                      <a:r>
                        <a:rPr sz="12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需包含双关语或文字游戏。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ct val="95000"/>
                        </a:lnSpc>
                        <a:spcBef>
                          <a:spcPts val="900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（4）</a:t>
                      </a:r>
                      <a:r>
                        <a:rPr sz="11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情感触发元素：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000" indent="-95885" algn="l" rtl="0" eaLnBrk="0">
                        <a:lnSpc>
                          <a:spcPct val="148000"/>
                        </a:lnSpc>
                        <a:spcBef>
                          <a:spcPts val="316"/>
                        </a:spcBef>
                        <a:tabLst/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基于[目标受众画像]的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[核心情感需求]，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设计一个能引起强烈情感共鸣的创意元素。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（5）</a:t>
                      </a:r>
                      <a:r>
                        <a:rPr sz="11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时效性挂钩：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8940" algn="l" rtl="0" eaLnBrk="0">
                        <a:lnSpc>
                          <a:spcPct val="88000"/>
                        </a:lnSpc>
                        <a:spcBef>
                          <a:spcPts val="940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将创意与[当前热门社会话题或现象]联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系起来，</a:t>
                      </a: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突出时效性。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ct val="95000"/>
                        </a:lnSpc>
                        <a:spcBef>
                          <a:spcPts val="939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（6）</a:t>
                      </a:r>
                      <a:r>
                        <a:rPr sz="11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创意呈现形式：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0684" algn="l" rtl="0" eaLnBrk="0">
                        <a:lnSpc>
                          <a:spcPct val="91000"/>
                        </a:lnSpc>
                        <a:spcBef>
                          <a:spcPts val="936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提出2—3种可能的创意呈现方式，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至少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包含一种创新的或非传统的媒体形式。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ct val="95000"/>
                        </a:lnSpc>
                        <a:spcBef>
                          <a:spcPts val="900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（7）</a:t>
                      </a:r>
                      <a:r>
                        <a:rPr sz="11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病毒传播潜力：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9575" algn="l" rtl="0" eaLnBrk="0">
                        <a:lnSpc>
                          <a:spcPct val="91000"/>
                        </a:lnSpc>
                        <a:spcBef>
                          <a:spcPts val="939"/>
                        </a:spcBef>
                        <a:tabLst/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解释这个创意如何具备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病毒式传播的潜力。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5765" algn="l" rtl="0" eaLnBrk="0">
                        <a:lnSpc>
                          <a:spcPct val="90000"/>
                        </a:lnSpc>
                        <a:spcBef>
                          <a:spcPts val="896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额外要求：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7669" algn="l" rtl="0" eaLnBrk="0">
                        <a:lnSpc>
                          <a:spcPct val="90000"/>
                        </a:lnSpc>
                        <a:spcBef>
                          <a:spcPts val="906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确保创意在挑战常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规的同时，</a:t>
                      </a:r>
                      <a:r>
                        <a:rPr sz="12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不会引起争议或负面解读。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07669" algn="l" rtl="0" eaLnBrk="0">
                        <a:lnSpc>
                          <a:spcPct val="122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考虑创意的可持续性，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思考如何将其发展为一个长期营销主题。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                    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请基于以上要求，</a:t>
                      </a:r>
                      <a:r>
                        <a:rPr sz="12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生成一份完整的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创意概念方案。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62" name="group 162"/>
          <p:cNvGrpSpPr/>
          <p:nvPr/>
        </p:nvGrpSpPr>
        <p:grpSpPr>
          <a:xfrm rot="21600000">
            <a:off x="428625" y="4798694"/>
            <a:ext cx="5301615" cy="1682115"/>
            <a:chOff x="0" y="0"/>
            <a:chExt cx="5301615" cy="1682115"/>
          </a:xfrm>
        </p:grpSpPr>
        <p:pic>
          <p:nvPicPr>
            <p:cNvPr id="1080" name="picture 108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301615" cy="1682115"/>
            </a:xfrm>
            <a:prstGeom prst="rect">
              <a:avLst/>
            </a:prstGeom>
          </p:spPr>
        </p:pic>
        <p:sp>
          <p:nvSpPr>
            <p:cNvPr id="1082" name="textbox 1082"/>
            <p:cNvSpPr/>
            <p:nvPr/>
          </p:nvSpPr>
          <p:spPr>
            <a:xfrm>
              <a:off x="-12700" y="-12700"/>
              <a:ext cx="5327650" cy="171703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621030" algn="l" rtl="0" eaLnBrk="0">
                <a:lnSpc>
                  <a:spcPct val="93000"/>
                </a:lnSpc>
                <a:tabLst/>
              </a:pPr>
              <a:r>
                <a:rPr sz="1700" b="1" kern="0" spc="8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应用示例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64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11125" indent="320040" algn="l" rtl="0" eaLnBrk="0">
                <a:lnSpc>
                  <a:spcPct val="143000"/>
                </a:lnSpc>
                <a:spcBef>
                  <a:spcPts val="363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为[品牌名称]设计一个创新的营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销创意概念，</a:t>
              </a:r>
              <a:r>
                <a:rPr sz="1200" kern="0" spc="-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用于其[具体产品/服务]的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推广。请遵循以下要求：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6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marL="521334" algn="l" rtl="0" eaLnBrk="0">
                <a:lnSpc>
                  <a:spcPct val="95000"/>
                </a:lnSpc>
                <a:spcBef>
                  <a:spcPts val="6"/>
                </a:spcBef>
                <a:tabLst/>
              </a:pPr>
              <a:r>
                <a:rPr sz="11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（1）</a:t>
              </a:r>
              <a:r>
                <a:rPr sz="11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1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核心创意：</a:t>
              </a:r>
              <a:endParaRPr sz="11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1084" name="textbox 1084"/>
          <p:cNvSpPr/>
          <p:nvPr/>
        </p:nvSpPr>
        <p:spPr>
          <a:xfrm>
            <a:off x="379583" y="320059"/>
            <a:ext cx="9265284" cy="5524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989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3900" b="1" kern="0" spc="3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创意概念</a:t>
            </a:r>
            <a:r>
              <a:rPr sz="3900" b="1" kern="0" spc="-67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4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设计激发创新思维的提示语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086" name="textbox 1086"/>
          <p:cNvSpPr/>
          <p:nvPr/>
        </p:nvSpPr>
        <p:spPr>
          <a:xfrm>
            <a:off x="543356" y="2514585"/>
            <a:ext cx="1965960" cy="21526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85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46379" algn="l" rtl="0" eaLnBrk="0">
              <a:lnSpc>
                <a:spcPct val="87000"/>
              </a:lnSpc>
              <a:tabLst/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方法层面：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marL="34290" algn="l" rtl="0" eaLnBrk="0">
              <a:lnSpc>
                <a:spcPct val="90000"/>
              </a:lnSpc>
              <a:spcBef>
                <a:spcPts val="1599"/>
              </a:spcBef>
              <a:tabLst/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1.</a:t>
            </a:r>
            <a:r>
              <a:rPr sz="1700" kern="0" spc="1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跨领域联想指令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5875" algn="l" rtl="0" eaLnBrk="0">
              <a:lnSpc>
                <a:spcPct val="91000"/>
              </a:lnSpc>
              <a:spcBef>
                <a:spcPts val="962"/>
              </a:spcBef>
              <a:tabLst/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2.</a:t>
            </a:r>
            <a:r>
              <a:rPr sz="1700" kern="0" spc="2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品牌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DNA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融入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9050" algn="l" rtl="0" eaLnBrk="0">
              <a:lnSpc>
                <a:spcPct val="89000"/>
              </a:lnSpc>
              <a:spcBef>
                <a:spcPts val="983"/>
              </a:spcBef>
              <a:tabLst/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3.</a:t>
            </a:r>
            <a:r>
              <a:rPr sz="1700" kern="0" spc="1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记忆点设计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ct val="91000"/>
              </a:lnSpc>
              <a:spcBef>
                <a:spcPts val="954"/>
              </a:spcBef>
              <a:tabLst/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4.</a:t>
            </a:r>
            <a:r>
              <a:rPr sz="17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情感地图构建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800" dirty="0">
              <a:latin typeface="Arial"/>
              <a:ea typeface="Arial"/>
              <a:cs typeface="Arial"/>
            </a:endParaRPr>
          </a:p>
          <a:p>
            <a:pPr marL="19050" algn="l" rtl="0" eaLnBrk="0">
              <a:lnSpc>
                <a:spcPct val="90000"/>
              </a:lnSpc>
              <a:spcBef>
                <a:spcPts val="4"/>
              </a:spcBef>
              <a:tabLst/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5.</a:t>
            </a:r>
            <a:r>
              <a:rPr sz="17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趋势融合要求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aphicFrame>
        <p:nvGraphicFramePr>
          <p:cNvPr id="1088" name="table 1088"/>
          <p:cNvGraphicFramePr>
            <a:graphicFrameLocks noGrp="1"/>
          </p:cNvGraphicFramePr>
          <p:nvPr/>
        </p:nvGraphicFramePr>
        <p:xfrm>
          <a:off x="492442" y="1786572"/>
          <a:ext cx="4819650" cy="417829"/>
        </p:xfrm>
        <a:graphic>
          <a:graphicData uri="http://schemas.openxmlformats.org/drawingml/2006/table">
            <a:tbl>
              <a:tblPr/>
              <a:tblGrid>
                <a:gridCol w="930910"/>
                <a:gridCol w="916305"/>
                <a:gridCol w="916305"/>
                <a:gridCol w="1125220"/>
                <a:gridCol w="930910"/>
              </a:tblGrid>
              <a:tr h="4178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5889" algn="l" rtl="0" eaLnBrk="0">
                        <a:lnSpc>
                          <a:spcPct val="8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独特性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1920" algn="l" rtl="0" eaLnBrk="0">
                        <a:lnSpc>
                          <a:spcPct val="91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相关性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6364" algn="l" rtl="0" eaLnBrk="0">
                        <a:lnSpc>
                          <a:spcPct val="9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记忆点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1760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情感触发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8429" algn="l" rtl="0" eaLnBrk="0">
                        <a:lnSpc>
                          <a:spcPct val="90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7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时效性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90" name="textbox 1090"/>
          <p:cNvSpPr/>
          <p:nvPr/>
        </p:nvSpPr>
        <p:spPr>
          <a:xfrm>
            <a:off x="805460" y="1344041"/>
            <a:ext cx="1239519" cy="280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26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3000"/>
              </a:lnSpc>
              <a:tabLst/>
            </a:pPr>
            <a:r>
              <a:rPr sz="1800" b="1" kern="0" spc="-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理论层面：</a:t>
            </a:r>
            <a:endParaRPr sz="18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2" name="table 1092"/>
          <p:cNvGraphicFramePr>
            <a:graphicFrameLocks noGrp="1"/>
          </p:cNvGraphicFramePr>
          <p:nvPr/>
        </p:nvGraphicFramePr>
        <p:xfrm>
          <a:off x="5967094" y="972184"/>
          <a:ext cx="5989955" cy="5725795"/>
        </p:xfrm>
        <a:graphic>
          <a:graphicData uri="http://schemas.openxmlformats.org/drawingml/2006/table">
            <a:tbl>
              <a:tblPr/>
              <a:tblGrid>
                <a:gridCol w="5989955"/>
              </a:tblGrid>
              <a:tr h="57226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6045" indent="299084" algn="l" rtl="0" eaLnBrk="0">
                        <a:lnSpc>
                          <a:spcPct val="10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设定3个SMART目标，</a:t>
                      </a:r>
                      <a:r>
                        <a:rPr sz="12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涵盖品牌知名度、</a:t>
                      </a:r>
                      <a:r>
                        <a:rPr sz="12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参与度和转化率。每个目标都应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有具体的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数字指标和时间框架。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ct val="88000"/>
                        </a:lnSpc>
                        <a:spcBef>
                          <a:spcPts val="301"/>
                        </a:spcBef>
                        <a:tabLst/>
                      </a:pPr>
                      <a:r>
                        <a:rPr sz="12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（4）</a:t>
                      </a:r>
                      <a:r>
                        <a:rPr sz="12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核心信息（500字内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）：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14300" indent="285750" algn="l" rtl="0" eaLnBrk="0">
                        <a:lnSpc>
                          <a:spcPct val="102000"/>
                        </a:lnSpc>
                        <a:spcBef>
                          <a:spcPts val="302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提炼1个总体信息和3个支持性信息点。这些信息应与品牌调性一致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</a:t>
                      </a:r>
                      <a:r>
                        <a:rPr sz="12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并能引起目标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受众的共鸣。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ct val="95000"/>
                        </a:lnSpc>
                        <a:spcBef>
                          <a:spcPts val="300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（5）</a:t>
                      </a:r>
                      <a:r>
                        <a:rPr sz="11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全渠道矩阵（15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00字内</a:t>
                      </a:r>
                      <a:r>
                        <a:rPr sz="11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97789" indent="307340" algn="l" rtl="0" eaLnBrk="0">
                        <a:lnSpc>
                          <a:spcPct val="102000"/>
                        </a:lnSpc>
                        <a:spcBef>
                          <a:spcPts val="306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设计一个包含至少7个渠道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的传播矩阵， 包括社交媒体、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KOL、</a:t>
                      </a:r>
                      <a:r>
                        <a:rPr sz="12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线下活动、</a:t>
                      </a:r>
                      <a:r>
                        <a:rPr sz="12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传统媒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体等。说明每个渠道的具体作用和预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期效果。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ct val="95000"/>
                        </a:lnSpc>
                        <a:spcBef>
                          <a:spcPts val="302"/>
                        </a:spcBef>
                        <a:tabLst/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（6） 内容策略（1200字内</a:t>
                      </a:r>
                      <a:r>
                        <a:rPr sz="11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9220" indent="309245" algn="l" rtl="0" eaLnBrk="0">
                        <a:lnSpc>
                          <a:spcPct val="102000"/>
                        </a:lnSpc>
                        <a:spcBef>
                          <a:spcPts val="306"/>
                        </a:spcBef>
                        <a:tabLst/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为3个主要渠道设计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差异化的内容策略。每个策略应包含内容形式、主题方向和互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动元素，</a:t>
                      </a:r>
                      <a:r>
                        <a:rPr sz="12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并解释如何与用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户旅程的不同阶段匹配。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ct val="88000"/>
                        </a:lnSpc>
                        <a:spcBef>
                          <a:spcPts val="296"/>
                        </a:spcBef>
                        <a:tabLst/>
                      </a:pPr>
                      <a:r>
                        <a:rPr sz="12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（7）</a:t>
                      </a:r>
                      <a:r>
                        <a:rPr sz="12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创新传播手法（800字内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）：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97155" indent="302895" algn="l" rtl="0" eaLnBrk="0">
                        <a:lnSpc>
                          <a:spcPct val="102000"/>
                        </a:lnSpc>
                        <a:spcBef>
                          <a:spcPts val="305"/>
                        </a:spcBef>
                        <a:tabLst/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提出1个创新的或非常规的传播方式。这个方法应能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显著提升活动的话题性和参与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度。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ct val="88000"/>
                        </a:lnSpc>
                        <a:spcBef>
                          <a:spcPts val="290"/>
                        </a:spcBef>
                        <a:tabLst/>
                      </a:pPr>
                      <a:r>
                        <a:rPr sz="12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（8）</a:t>
                      </a:r>
                      <a:r>
                        <a:rPr sz="12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KOL合作计划</a:t>
                      </a:r>
                      <a:r>
                        <a:rPr sz="12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（700字内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）：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14935" indent="290195" algn="l" rtl="0" eaLnBrk="0">
                        <a:lnSpc>
                          <a:spcPct val="102000"/>
                        </a:lnSpc>
                        <a:spcBef>
                          <a:spcPts val="300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设计一个多层次的K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OL合作策略， 包括顶级KOL、</a:t>
                      </a:r>
                      <a:r>
                        <a:rPr sz="12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中腰部KOL和微观KOL的不同运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用方式。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ct val="95000"/>
                        </a:lnSpc>
                        <a:spcBef>
                          <a:spcPts val="302"/>
                        </a:spcBef>
                        <a:tabLst/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（9）</a:t>
                      </a:r>
                      <a:r>
                        <a:rPr sz="11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时间线（1000</a:t>
                      </a: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字内</a:t>
                      </a:r>
                      <a:r>
                        <a:rPr sz="11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15570" indent="290195" algn="l" rtl="0" eaLnBrk="0">
                        <a:lnSpc>
                          <a:spcPct val="102000"/>
                        </a:lnSpc>
                        <a:spcBef>
                          <a:spcPts val="312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绘制一个为期[具体时间]的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传播时间表， 包括预热、启动、</a:t>
                      </a:r>
                      <a:r>
                        <a:rPr sz="12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高潮和持续阶段。标注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关键时间节点和相应的传播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重点。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ct val="95000"/>
                        </a:lnSpc>
                        <a:spcBef>
                          <a:spcPts val="297"/>
                        </a:spcBef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（10）</a:t>
                      </a:r>
                      <a:r>
                        <a:rPr sz="11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效果评估（600字内</a:t>
                      </a:r>
                      <a:r>
                        <a:rPr sz="11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4139" indent="300990" algn="l" rtl="0" eaLnBrk="0">
                        <a:lnSpc>
                          <a:spcPct val="101000"/>
                        </a:lnSpc>
                        <a:spcBef>
                          <a:spcPts val="331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设定5—7个关键绩效指标（KPI</a:t>
                      </a: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），</a:t>
                      </a:r>
                      <a:r>
                        <a:rPr sz="12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涵盖曝光、</a:t>
                      </a:r>
                      <a:r>
                        <a:rPr sz="12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参与、</a:t>
                      </a:r>
                      <a:r>
                        <a:rPr sz="12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转化和品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牌健康度等方面。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说明数据来源和评估频率。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ct val="95000"/>
                        </a:lnSpc>
                        <a:spcBef>
                          <a:spcPts val="307"/>
                        </a:spcBef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（11）</a:t>
                      </a:r>
                      <a:r>
                        <a:rPr sz="11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危机预案（500字内</a:t>
                      </a:r>
                      <a:r>
                        <a:rPr sz="11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8940" algn="l" rtl="0" eaLnBrk="0">
                        <a:lnSpc>
                          <a:spcPct val="90000"/>
                        </a:lnSpc>
                        <a:spcBef>
                          <a:spcPts val="348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列出2—3个可能的传播风险，</a:t>
                      </a:r>
                      <a:r>
                        <a:rPr sz="12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并为每个风险提供简要的应对策略。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5765" algn="l" rtl="0" eaLnBrk="0">
                        <a:lnSpc>
                          <a:spcPct val="90000"/>
                        </a:lnSpc>
                        <a:spcBef>
                          <a:spcPts val="305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预算分配建议：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1320" algn="l" rtl="0" eaLnBrk="0">
                        <a:lnSpc>
                          <a:spcPct val="90000"/>
                        </a:lnSpc>
                        <a:spcBef>
                          <a:spcPts val="303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按渠道和阶段列出预算分配比例，</a:t>
                      </a:r>
                      <a:r>
                        <a:rPr sz="12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确保资源的最优化使用。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7669" algn="l" rtl="0" eaLnBrk="0">
                        <a:lnSpc>
                          <a:spcPct val="83000"/>
                        </a:lnSpc>
                        <a:spcBef>
                          <a:spcPts val="304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请基于以上要求，</a:t>
                      </a:r>
                      <a:r>
                        <a:rPr sz="12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生成一份全面、</a:t>
                      </a:r>
                      <a:r>
                        <a:rPr sz="12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创新且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可执行的传播策略方案。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64" name="group 164"/>
          <p:cNvGrpSpPr/>
          <p:nvPr/>
        </p:nvGrpSpPr>
        <p:grpSpPr>
          <a:xfrm rot="21600000">
            <a:off x="121920" y="4506467"/>
            <a:ext cx="5633084" cy="2190876"/>
            <a:chOff x="0" y="0"/>
            <a:chExt cx="5633084" cy="2190876"/>
          </a:xfrm>
        </p:grpSpPr>
        <p:pic>
          <p:nvPicPr>
            <p:cNvPr id="1094" name="picture 109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633084" cy="2190876"/>
            </a:xfrm>
            <a:prstGeom prst="rect">
              <a:avLst/>
            </a:prstGeom>
          </p:spPr>
        </p:pic>
        <p:sp>
          <p:nvSpPr>
            <p:cNvPr id="1096" name="textbox 1096"/>
            <p:cNvSpPr/>
            <p:nvPr/>
          </p:nvSpPr>
          <p:spPr>
            <a:xfrm>
              <a:off x="-12700" y="-12700"/>
              <a:ext cx="5658484" cy="22263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621030" algn="l" rtl="0" eaLnBrk="0">
                <a:lnSpc>
                  <a:spcPct val="93000"/>
                </a:lnSpc>
                <a:spcBef>
                  <a:spcPts val="1"/>
                </a:spcBef>
                <a:tabLst/>
              </a:pPr>
              <a:r>
                <a:rPr sz="1700" b="1" kern="0" spc="8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应用示例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121285" indent="309879" algn="l" rtl="0" eaLnBrk="0">
                <a:lnSpc>
                  <a:spcPct val="102000"/>
                </a:lnSpc>
                <a:spcBef>
                  <a:spcPts val="958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为[品牌名称]的[营销活动名称]设计一个全方位的传播策略。</a:t>
              </a:r>
              <a:r>
                <a:rPr sz="1200" kern="0" spc="-1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该策略应能在多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元化的媒体环境中精准触达目标受众，</a:t>
              </a:r>
              <a:r>
                <a:rPr sz="1200" kern="0" spc="-1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并实现品牌传播目标。请遵循以下要求：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21334" algn="l" rtl="0" eaLnBrk="0">
                <a:lnSpc>
                  <a:spcPct val="95000"/>
                </a:lnSpc>
                <a:spcBef>
                  <a:spcPts val="300"/>
                </a:spcBef>
                <a:tabLst/>
              </a:pPr>
              <a:r>
                <a:rPr sz="11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（1）</a:t>
              </a:r>
              <a:r>
                <a:rPr sz="1100" kern="0" spc="-1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1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市场洞察（800字内</a:t>
              </a:r>
              <a:r>
                <a:rPr sz="11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）：</a:t>
              </a:r>
              <a:endParaRPr sz="1100" dirty="0">
                <a:latin typeface="Microsoft YaHei"/>
                <a:ea typeface="Microsoft YaHei"/>
                <a:cs typeface="Microsoft YaHei"/>
              </a:endParaRPr>
            </a:p>
            <a:p>
              <a:pPr marL="424815" algn="l" rtl="0" eaLnBrk="0">
                <a:lnSpc>
                  <a:spcPct val="90000"/>
                </a:lnSpc>
                <a:spcBef>
                  <a:spcPts val="343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基于最新的市场研究数据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，</a:t>
              </a:r>
              <a:r>
                <a:rPr sz="1200" kern="0" spc="-1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总结目标市场的3个关键趋势和2个主要痛点。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21334" algn="l" rtl="0" eaLnBrk="0">
                <a:lnSpc>
                  <a:spcPct val="95000"/>
                </a:lnSpc>
                <a:spcBef>
                  <a:spcPts val="307"/>
                </a:spcBef>
                <a:tabLst/>
              </a:pPr>
              <a:r>
                <a:rPr sz="11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（2）</a:t>
              </a:r>
              <a:r>
                <a:rPr sz="1100" kern="0" spc="-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1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受众画像（1000</a:t>
              </a:r>
              <a:r>
                <a:rPr sz="11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字内</a:t>
              </a:r>
              <a:r>
                <a:rPr sz="1100" kern="0" spc="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）：</a:t>
              </a:r>
              <a:endParaRPr sz="1100" dirty="0">
                <a:latin typeface="Microsoft YaHei"/>
                <a:ea typeface="Microsoft YaHei"/>
                <a:cs typeface="Microsoft YaHei"/>
              </a:endParaRPr>
            </a:p>
            <a:p>
              <a:pPr marL="110489" indent="307975" algn="l" rtl="0" eaLnBrk="0">
                <a:lnSpc>
                  <a:spcPct val="102000"/>
                </a:lnSpc>
                <a:spcBef>
                  <a:spcPts val="306"/>
                </a:spcBef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描绘2—3个核心 目标受众群体， 包括人口统计特征、行为习惯、价值观和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媒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体使用偏好。</a:t>
              </a:r>
              <a:r>
                <a:rPr sz="1200" kern="0" spc="-1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为每个群体设定一个吸引人的昵称。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21334" algn="l" rtl="0" eaLnBrk="0">
                <a:lnSpc>
                  <a:spcPct val="95000"/>
                </a:lnSpc>
                <a:spcBef>
                  <a:spcPts val="302"/>
                </a:spcBef>
                <a:tabLst/>
              </a:pPr>
              <a:r>
                <a:rPr sz="11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（3）</a:t>
              </a:r>
              <a:r>
                <a:rPr sz="1100" kern="0" spc="-1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1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传播目标（600字内</a:t>
              </a:r>
              <a:r>
                <a:rPr sz="1100" kern="0" spc="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）：</a:t>
              </a:r>
              <a:endParaRPr sz="11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1098" name="textbox 1098"/>
          <p:cNvSpPr/>
          <p:nvPr/>
        </p:nvSpPr>
        <p:spPr>
          <a:xfrm>
            <a:off x="379075" y="320059"/>
            <a:ext cx="10359390" cy="5537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55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3900" b="1" kern="0" spc="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传播策略</a:t>
            </a:r>
            <a:r>
              <a:rPr sz="3900" b="1" kern="0" spc="-66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5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设计精准定位的传播方案提示语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100" name="textbox 1100"/>
          <p:cNvSpPr/>
          <p:nvPr/>
        </p:nvSpPr>
        <p:spPr>
          <a:xfrm>
            <a:off x="568121" y="2232645"/>
            <a:ext cx="1965960" cy="21875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85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21615" algn="l" rtl="0" eaLnBrk="0">
              <a:lnSpc>
                <a:spcPct val="87000"/>
              </a:lnSpc>
              <a:tabLst/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方法层面：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34290" algn="l" rtl="0" eaLnBrk="0">
              <a:lnSpc>
                <a:spcPct val="89000"/>
              </a:lnSpc>
              <a:spcBef>
                <a:spcPts val="518"/>
              </a:spcBef>
              <a:tabLst/>
            </a:pP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1.   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目标量化指令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5875" algn="l" rtl="0" eaLnBrk="0">
              <a:lnSpc>
                <a:spcPct val="90000"/>
              </a:lnSpc>
              <a:spcBef>
                <a:spcPts val="974"/>
              </a:spcBef>
              <a:tabLst/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2.</a:t>
            </a:r>
            <a:r>
              <a:rPr sz="1700" kern="0" spc="1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受众画像详述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9050" algn="l" rtl="0" eaLnBrk="0">
              <a:lnSpc>
                <a:spcPct val="92000"/>
              </a:lnSpc>
              <a:spcBef>
                <a:spcPts val="935"/>
              </a:spcBef>
              <a:tabLst/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3.</a:t>
            </a:r>
            <a:r>
              <a:rPr sz="1700" kern="0" spc="1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全渠道思维引导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ct val="91000"/>
              </a:lnSpc>
              <a:spcBef>
                <a:spcPts val="946"/>
              </a:spcBef>
              <a:tabLst/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4.</a:t>
            </a:r>
            <a:r>
              <a:rPr sz="1700" kern="0" spc="2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内容形式多样化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800" dirty="0">
              <a:latin typeface="Arial"/>
              <a:ea typeface="Arial"/>
              <a:cs typeface="Arial"/>
            </a:endParaRPr>
          </a:p>
          <a:p>
            <a:pPr marL="19050" algn="l" rtl="0" eaLnBrk="0">
              <a:lnSpc>
                <a:spcPct val="90000"/>
              </a:lnSpc>
              <a:spcBef>
                <a:spcPts val="6"/>
              </a:spcBef>
              <a:tabLst/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5.</a:t>
            </a:r>
            <a:r>
              <a:rPr sz="17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互动机制设计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aphicFrame>
        <p:nvGraphicFramePr>
          <p:cNvPr id="1102" name="table 1102"/>
          <p:cNvGraphicFramePr>
            <a:graphicFrameLocks noGrp="1"/>
          </p:cNvGraphicFramePr>
          <p:nvPr/>
        </p:nvGraphicFramePr>
        <p:xfrm>
          <a:off x="111442" y="1610042"/>
          <a:ext cx="5653404" cy="424179"/>
        </p:xfrm>
        <a:graphic>
          <a:graphicData uri="http://schemas.openxmlformats.org/drawingml/2006/table">
            <a:tbl>
              <a:tblPr/>
              <a:tblGrid>
                <a:gridCol w="1139189"/>
                <a:gridCol w="1125220"/>
                <a:gridCol w="1124585"/>
                <a:gridCol w="1125220"/>
                <a:gridCol w="1139189"/>
              </a:tblGrid>
              <a:tr h="4241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6845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17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目标明确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9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受众精准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3029" algn="l" rtl="0" eaLnBrk="0">
                        <a:lnSpc>
                          <a:spcPct val="91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渠道多元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1445" algn="l" rtl="0" eaLnBrk="0">
                        <a:lnSpc>
                          <a:spcPct val="91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7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内容匹配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935" algn="l" rtl="0" eaLnBrk="0">
                        <a:lnSpc>
                          <a:spcPct val="90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互动性强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04" name="textbox 1104"/>
          <p:cNvSpPr/>
          <p:nvPr/>
        </p:nvSpPr>
        <p:spPr>
          <a:xfrm>
            <a:off x="805460" y="1198626"/>
            <a:ext cx="1239519" cy="280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26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3000"/>
              </a:lnSpc>
              <a:tabLst/>
            </a:pPr>
            <a:r>
              <a:rPr sz="1800" b="1" kern="0" spc="-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理论层面：</a:t>
            </a:r>
            <a:endParaRPr sz="18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6" name="table 1106"/>
          <p:cNvGraphicFramePr>
            <a:graphicFrameLocks noGrp="1"/>
          </p:cNvGraphicFramePr>
          <p:nvPr/>
        </p:nvGraphicFramePr>
        <p:xfrm>
          <a:off x="5986779" y="1045209"/>
          <a:ext cx="5970270" cy="5703570"/>
        </p:xfrm>
        <a:graphic>
          <a:graphicData uri="http://schemas.openxmlformats.org/drawingml/2006/table">
            <a:tbl>
              <a:tblPr/>
              <a:tblGrid>
                <a:gridCol w="5970270"/>
              </a:tblGrid>
              <a:tr h="57003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35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1600" indent="375284" algn="l" rtl="0" eaLnBrk="0">
                        <a:lnSpc>
                          <a:spcPct val="108000"/>
                        </a:lnSpc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4. 详细行动步骤（2000字内</a:t>
                      </a: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）：</a:t>
                      </a:r>
                      <a:r>
                        <a:rPr sz="1200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将执行过程分解为15—20个具体步骤。每个步骤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应包含: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45134" algn="l" rtl="0" eaLnBrk="0">
                        <a:lnSpc>
                          <a:spcPct val="91000"/>
                        </a:lnSpc>
                        <a:spcBef>
                          <a:spcPts val="486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行动描述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        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责任人/部门         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   - 开始和结束时间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20065" algn="l" rtl="0" eaLnBrk="0">
                        <a:lnSpc>
                          <a:spcPct val="91000"/>
                        </a:lnSpc>
                        <a:spcBef>
                          <a:spcPts val="489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所需资源                      -</a:t>
                      </a:r>
                      <a:r>
                        <a:rPr sz="12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完成指标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11125" indent="296545" algn="l" rtl="0" eaLnBrk="0">
                        <a:lnSpc>
                          <a:spcPct val="106000"/>
                        </a:lnSpc>
                        <a:spcBef>
                          <a:spcPts val="506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5. 资源分配表（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1000字内</a:t>
                      </a:r>
                      <a:r>
                        <a:rPr sz="12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）：</a:t>
                      </a:r>
                      <a:r>
                        <a:rPr sz="12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创建一个资源分配矩阵，</a:t>
                      </a:r>
                      <a:r>
                        <a:rPr sz="12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横轴为时间，</a:t>
                      </a:r>
                      <a:r>
                        <a:rPr sz="12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纵轴为资源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类型（如人力、设备、预算）</a:t>
                      </a:r>
                      <a:r>
                        <a:rPr sz="12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。标注每个阶段的资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源需求高峰。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20650" indent="283845" algn="l" rtl="0" eaLnBrk="0">
                        <a:lnSpc>
                          <a:spcPct val="108000"/>
                        </a:lnSpc>
                        <a:spcBef>
                          <a:spcPts val="527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6. 跨部门协作流程（800字内</a:t>
                      </a:r>
                      <a:r>
                        <a:rPr sz="12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）：</a:t>
                      </a:r>
                      <a:r>
                        <a:rPr sz="12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设计2—3个关键的跨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部门协作流程，</a:t>
                      </a:r>
                      <a:r>
                        <a:rPr sz="12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如创意审批、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内容制作、媒体投放等。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使用流程图呈现。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10844" algn="l" rtl="0" eaLnBrk="0">
                        <a:lnSpc>
                          <a:spcPct val="88000"/>
                        </a:lnSpc>
                        <a:spcBef>
                          <a:spcPts val="496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7. 预算明细（1000字内</a:t>
                      </a:r>
                      <a:r>
                        <a:rPr sz="12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）：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提供一个详细的预算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破解表， 包括：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20065" algn="l" rtl="0" eaLnBrk="0">
                        <a:lnSpc>
                          <a:spcPct val="90000"/>
                        </a:lnSpc>
                        <a:spcBef>
                          <a:spcPts val="542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各执行环节的具体支出   - 预留的应急资金比例    - 主要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成本控制措施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28270" indent="273684" algn="l" rtl="0" eaLnBrk="0">
                        <a:lnSpc>
                          <a:spcPct val="108000"/>
                        </a:lnSpc>
                        <a:spcBef>
                          <a:spcPts val="489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8. 质量控制计划（900字内</a:t>
                      </a:r>
                      <a:r>
                        <a:rPr sz="12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）：</a:t>
                      </a:r>
                      <a:r>
                        <a:rPr sz="12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列出3—5个关键的质量控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制点和相应的检查标准。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包括内容质量、</a:t>
                      </a:r>
                      <a:r>
                        <a:rPr sz="12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用户体验、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技术实现等方面。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2235" indent="302259" algn="l" rtl="0" eaLnBrk="0">
                        <a:lnSpc>
                          <a:spcPct val="108000"/>
                        </a:lnSpc>
                        <a:spcBef>
                          <a:spcPts val="486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9. 风险管理矩阵（1200字内</a:t>
                      </a: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）：</a:t>
                      </a:r>
                      <a:r>
                        <a:rPr sz="12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识别5—7个潜在风险点，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评估其发生概率和影响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程度。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为每个高风险项目制定具体的预防和应对措施。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1600" indent="316865" algn="l" rtl="0" eaLnBrk="0">
                        <a:lnSpc>
                          <a:spcPct val="106000"/>
                        </a:lnSpc>
                        <a:spcBef>
                          <a:spcPts val="514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10. 利益相关者沟通计划（1800字内</a:t>
                      </a:r>
                      <a:r>
                        <a:rPr sz="12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）：</a:t>
                      </a:r>
                      <a:r>
                        <a:rPr sz="12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设计一个定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期向各利益相关者（如高管、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合作伙伴、媒体）</a:t>
                      </a:r>
                      <a:r>
                        <a:rPr sz="12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汇报项目进展的机制。指明沟通频率、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方式和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关键信息点。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4139" indent="314325" algn="l" rtl="0" eaLnBrk="0">
                        <a:lnSpc>
                          <a:spcPct val="106000"/>
                        </a:lnSpc>
                        <a:spcBef>
                          <a:spcPts val="547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11. 应急预案（1000字内</a:t>
                      </a:r>
                      <a:r>
                        <a:rPr sz="12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）：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为2—3个可能的重大意外情况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（如重要环节延期、预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算超支、</a:t>
                      </a: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负</a:t>
                      </a:r>
                      <a:r>
                        <a:rPr sz="12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面舆情等）</a:t>
                      </a:r>
                      <a:r>
                        <a:rPr sz="12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制定详细的应急预案。</a:t>
                      </a: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包括触发条件、</a:t>
                      </a:r>
                      <a:r>
                        <a:rPr sz="12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响应流程和补救措施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1600" indent="316865" algn="l" rtl="0" eaLnBrk="0">
                        <a:lnSpc>
                          <a:spcPct val="108000"/>
                        </a:lnSpc>
                        <a:spcBef>
                          <a:spcPts val="527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12. 执行后评估机制（700字内</a:t>
                      </a:r>
                      <a:r>
                        <a:rPr sz="12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）：</a:t>
                      </a:r>
                      <a:r>
                        <a:rPr sz="12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设计一个项目后评估框架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 包括效果评估、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经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验总结和持续优化建议。指明评估的时间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点和主要维度。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8940" algn="l" rtl="0" eaLnBrk="0">
                        <a:lnSpc>
                          <a:spcPct val="91000"/>
                        </a:lnSpc>
                        <a:spcBef>
                          <a:spcPts val="496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创新执行工具：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3225" algn="l" rtl="0" eaLnBrk="0">
                        <a:lnSpc>
                          <a:spcPct val="90000"/>
                        </a:lnSpc>
                        <a:spcBef>
                          <a:spcPts val="495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推荐1—2个创新的项目</a:t>
                      </a:r>
                      <a:r>
                        <a:rPr sz="12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管理工具或方法，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解释它们如何能提升执行效率和灵活性。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23825" indent="283845" algn="l" rtl="0" eaLnBrk="0">
                        <a:lnSpc>
                          <a:spcPct val="116000"/>
                        </a:lnSpc>
                        <a:spcBef>
                          <a:spcPts val="265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请基于以上要求，</a:t>
                      </a:r>
                      <a:r>
                        <a:rPr sz="12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生成一份全面、精确且具有可操作性的执行方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案。</a:t>
                      </a:r>
                      <a:r>
                        <a:rPr sz="12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方案应体现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出对创意概念的忠实执行，</a:t>
                      </a:r>
                      <a:r>
                        <a:rPr sz="12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对传播策略的有效支持，</a:t>
                      </a:r>
                      <a:r>
                        <a:rPr sz="12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以及对各种可能情况的周全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考虑。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66" name="group 166"/>
          <p:cNvGrpSpPr/>
          <p:nvPr/>
        </p:nvGrpSpPr>
        <p:grpSpPr>
          <a:xfrm rot="21600000">
            <a:off x="121920" y="3749040"/>
            <a:ext cx="5745479" cy="3000375"/>
            <a:chOff x="0" y="0"/>
            <a:chExt cx="5745479" cy="3000375"/>
          </a:xfrm>
        </p:grpSpPr>
        <p:pic>
          <p:nvPicPr>
            <p:cNvPr id="1108" name="picture 110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745479" cy="3000375"/>
            </a:xfrm>
            <a:prstGeom prst="rect">
              <a:avLst/>
            </a:prstGeom>
          </p:spPr>
        </p:pic>
        <p:sp>
          <p:nvSpPr>
            <p:cNvPr id="1110" name="textbox 1110"/>
            <p:cNvSpPr/>
            <p:nvPr/>
          </p:nvSpPr>
          <p:spPr>
            <a:xfrm>
              <a:off x="-12700" y="-12700"/>
              <a:ext cx="5770879" cy="304101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621030" algn="l" rtl="0" eaLnBrk="0">
                <a:lnSpc>
                  <a:spcPct val="93000"/>
                </a:lnSpc>
                <a:tabLst/>
              </a:pPr>
              <a:r>
                <a:rPr sz="1700" b="1" kern="0" spc="8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应用示例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20650" indent="310515" algn="l" rtl="0" eaLnBrk="0">
                <a:lnSpc>
                  <a:spcPct val="119000"/>
                </a:lnSpc>
                <a:spcBef>
                  <a:spcPts val="364"/>
                </a:spcBef>
                <a:tabLst/>
              </a:pP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为[品牌名称]的[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营销活动名称]设计一个详细可行的执行方案。</a:t>
              </a:r>
              <a:r>
                <a:rPr sz="1200" kern="0" spc="-2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该方案应能将创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意概念和传播策略有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效转化为具体行动，</a:t>
              </a:r>
              <a:r>
                <a:rPr sz="1200" kern="0" spc="-2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确保活动的顺利开展和目标达成。请遵循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以下要求：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17475" indent="313690" algn="l" rtl="0" eaLnBrk="0">
                <a:lnSpc>
                  <a:spcPct val="108000"/>
                </a:lnSpc>
                <a:spcBef>
                  <a:spcPts val="495"/>
                </a:spcBef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1. 执行摘要（300字内</a:t>
              </a: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）：</a:t>
              </a:r>
              <a:r>
                <a:rPr sz="1200" kern="0" spc="-1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概括整个执行方案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的核心</a:t>
              </a:r>
              <a:r>
                <a:rPr sz="12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内容、主要目标和关键成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功因素。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14300" indent="304165" algn="l" rtl="0" eaLnBrk="0">
                <a:lnSpc>
                  <a:spcPct val="108000"/>
                </a:lnSpc>
                <a:spcBef>
                  <a:spcPts val="481"/>
                </a:spcBef>
                <a:tabLst/>
              </a:pP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2. 项 目</a:t>
              </a:r>
              <a:r>
                <a:rPr sz="1200" kern="0" spc="-1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团队构成（300字内</a:t>
              </a: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）：</a:t>
              </a:r>
              <a:r>
                <a:rPr sz="1200" kern="0" spc="-1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列出核心项 目</a:t>
              </a:r>
              <a:r>
                <a:rPr sz="12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团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队成员， 包括内部人员和外部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合作方。</a:t>
              </a:r>
              <a:r>
                <a:rPr sz="1200" kern="0" spc="-2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明确每个角色的主要职责和决策权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限。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400" dirty="0">
                <a:latin typeface="Arial"/>
                <a:ea typeface="Arial"/>
                <a:cs typeface="Arial"/>
              </a:endParaRPr>
            </a:p>
            <a:p>
              <a:pPr marL="110489" indent="307975" algn="l" rtl="0" eaLnBrk="0">
                <a:lnSpc>
                  <a:spcPct val="108000"/>
                </a:lnSpc>
                <a:spcBef>
                  <a:spcPts val="4"/>
                </a:spcBef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3. 里程碑规划（1200字内</a:t>
              </a:r>
              <a:r>
                <a:rPr sz="1200" kern="0" spc="-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）：</a:t>
              </a:r>
              <a:r>
                <a:rPr sz="1200" kern="0" spc="-1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设定5—7个关键里程碑事件。每个里程碑都应包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含具体目标、</a:t>
              </a:r>
              <a:r>
                <a:rPr sz="1200" kern="0" spc="-2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完成标准和时间节点。</a:t>
              </a:r>
              <a:r>
                <a:rPr sz="1200" kern="0" spc="-2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使用甘特图呈现整体时间线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1112" name="textbox 1112"/>
          <p:cNvSpPr/>
          <p:nvPr/>
        </p:nvSpPr>
        <p:spPr>
          <a:xfrm>
            <a:off x="382627" y="320059"/>
            <a:ext cx="9808844" cy="5549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54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3900" b="1" kern="0" spc="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执行方案</a:t>
            </a:r>
            <a:r>
              <a:rPr sz="3900" b="1" kern="0" spc="-6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5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设计可操</a:t>
            </a:r>
            <a:r>
              <a:rPr sz="3900" b="1" kern="0" spc="3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作的行动计划提示语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graphicFrame>
        <p:nvGraphicFramePr>
          <p:cNvPr id="1114" name="table 1114"/>
          <p:cNvGraphicFramePr>
            <a:graphicFrameLocks noGrp="1"/>
          </p:cNvGraphicFramePr>
          <p:nvPr/>
        </p:nvGraphicFramePr>
        <p:xfrm>
          <a:off x="111442" y="1610042"/>
          <a:ext cx="5653404" cy="424179"/>
        </p:xfrm>
        <a:graphic>
          <a:graphicData uri="http://schemas.openxmlformats.org/drawingml/2006/table">
            <a:tbl>
              <a:tblPr/>
              <a:tblGrid>
                <a:gridCol w="1139189"/>
                <a:gridCol w="1125220"/>
                <a:gridCol w="1124585"/>
                <a:gridCol w="1125220"/>
                <a:gridCol w="1139189"/>
              </a:tblGrid>
              <a:tr h="4241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63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0175" algn="l" rtl="0" eaLnBrk="0">
                        <a:lnSpc>
                          <a:spcPct val="89000"/>
                        </a:lnSpc>
                        <a:tabLst/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步骤清晰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3029" algn="l" rtl="0" eaLnBrk="0">
                        <a:lnSpc>
                          <a:spcPct val="9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职责明确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6364" algn="l" rtl="0" eaLnBrk="0">
                        <a:lnSpc>
                          <a:spcPct val="90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7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时间可控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9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资源合理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3664" algn="l" rtl="0" eaLnBrk="0">
                        <a:lnSpc>
                          <a:spcPct val="90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风险可控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16" name="textbox 1116"/>
          <p:cNvSpPr/>
          <p:nvPr/>
        </p:nvSpPr>
        <p:spPr>
          <a:xfrm>
            <a:off x="571779" y="2654630"/>
            <a:ext cx="1733550" cy="971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81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0480" algn="l" rtl="0" eaLnBrk="0">
              <a:lnSpc>
                <a:spcPct val="91000"/>
              </a:lnSpc>
              <a:tabLst/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1.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行动步骤分解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ct val="91000"/>
              </a:lnSpc>
              <a:spcBef>
                <a:spcPts val="935"/>
              </a:spcBef>
              <a:tabLst/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2.</a:t>
            </a:r>
            <a:r>
              <a:rPr sz="1700" kern="0" spc="1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角色分配指令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3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15240" algn="l" rtl="0" eaLnBrk="0">
              <a:lnSpc>
                <a:spcPct val="91000"/>
              </a:lnSpc>
              <a:spcBef>
                <a:spcPts val="2"/>
              </a:spcBef>
              <a:tabLst/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3.</a:t>
            </a:r>
            <a:r>
              <a:rPr sz="1700" kern="0" spc="2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时间节点设定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118" name="textbox 1118"/>
          <p:cNvSpPr/>
          <p:nvPr/>
        </p:nvSpPr>
        <p:spPr>
          <a:xfrm>
            <a:off x="3129711" y="2656713"/>
            <a:ext cx="1711960" cy="6153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7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0000"/>
              </a:lnSpc>
              <a:tabLst/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4. 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资源分配引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导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800" dirty="0">
              <a:latin typeface="Arial"/>
              <a:ea typeface="Arial"/>
              <a:cs typeface="Arial"/>
            </a:endParaRPr>
          </a:p>
          <a:p>
            <a:pPr marL="19050" algn="l" rtl="0" eaLnBrk="0">
              <a:lnSpc>
                <a:spcPct val="90000"/>
              </a:lnSpc>
              <a:spcBef>
                <a:spcPts val="4"/>
              </a:spcBef>
              <a:tabLst/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5. 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风险评估要求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120" name="textbox 1120"/>
          <p:cNvSpPr/>
          <p:nvPr/>
        </p:nvSpPr>
        <p:spPr>
          <a:xfrm>
            <a:off x="777268" y="2232645"/>
            <a:ext cx="1238250" cy="2870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37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5000"/>
              </a:lnSpc>
              <a:tabLst/>
            </a:pPr>
            <a:r>
              <a:rPr sz="1800" b="1" kern="0" spc="-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方法层面：</a:t>
            </a:r>
            <a:endParaRPr sz="18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122" name="textbox 1122"/>
          <p:cNvSpPr/>
          <p:nvPr/>
        </p:nvSpPr>
        <p:spPr>
          <a:xfrm>
            <a:off x="805460" y="1198626"/>
            <a:ext cx="1239519" cy="280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26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3000"/>
              </a:lnSpc>
              <a:tabLst/>
            </a:pPr>
            <a:r>
              <a:rPr sz="1800" b="1" kern="0" spc="-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理论层面：</a:t>
            </a:r>
            <a:endParaRPr sz="18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textbox 1124"/>
          <p:cNvSpPr/>
          <p:nvPr/>
        </p:nvSpPr>
        <p:spPr>
          <a:xfrm>
            <a:off x="411039" y="320059"/>
            <a:ext cx="11137900" cy="24358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3900" b="1" kern="0" spc="33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品牌故事的提示语设计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301625" indent="-3175" algn="l" rtl="0" eaLnBrk="0">
              <a:lnSpc>
                <a:spcPct val="130000"/>
              </a:lnSpc>
              <a:spcBef>
                <a:spcPts val="1"/>
              </a:spcBef>
              <a:tabLst/>
            </a:pP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在数字化时代，</a:t>
            </a:r>
            <a:r>
              <a:rPr sz="1700" kern="0" spc="-2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品牌故事已成为连接企业与消费者的重要纽带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。它不仅能传递品牌的核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心价值，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还能在情感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层面与消费者建立联系</a:t>
            </a:r>
            <a:r>
              <a:rPr sz="1700" kern="0" spc="-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。本节将探讨如何设计提示语，</a:t>
            </a:r>
            <a:r>
              <a:rPr sz="1700" kern="0" spc="-2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以引导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生成富有感染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力的品牌故事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。本节将从品牌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定位</a:t>
            </a:r>
            <a:r>
              <a:rPr sz="17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、价值主张和未来愿景三个核心要素出发，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通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过关键考量</a:t>
            </a:r>
            <a:r>
              <a:rPr sz="17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、常见陷阱和提示语框架三个维度来详细阐述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每个要素的重要性和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设计方法</a:t>
            </a:r>
            <a:r>
              <a:rPr sz="1700" kern="0" spc="-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1126" name="picture 11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35963" y="3243579"/>
            <a:ext cx="795058" cy="794918"/>
          </a:xfrm>
          <a:prstGeom prst="rect">
            <a:avLst/>
          </a:prstGeom>
        </p:spPr>
      </p:pic>
      <p:pic>
        <p:nvPicPr>
          <p:cNvPr id="1128" name="picture 11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35963" y="4296118"/>
            <a:ext cx="795058" cy="794918"/>
          </a:xfrm>
          <a:prstGeom prst="rect">
            <a:avLst/>
          </a:prstGeom>
        </p:spPr>
      </p:pic>
      <p:pic>
        <p:nvPicPr>
          <p:cNvPr id="1130" name="picture 11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235963" y="5348655"/>
            <a:ext cx="795058" cy="794918"/>
          </a:xfrm>
          <a:prstGeom prst="rect">
            <a:avLst/>
          </a:prstGeom>
        </p:spPr>
      </p:pic>
      <p:sp>
        <p:nvSpPr>
          <p:cNvPr id="1132" name="textbox 1132"/>
          <p:cNvSpPr/>
          <p:nvPr/>
        </p:nvSpPr>
        <p:spPr>
          <a:xfrm>
            <a:off x="1722526" y="2884658"/>
            <a:ext cx="5353050" cy="30010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70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7000"/>
              </a:lnSpc>
              <a:tabLst/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品牌故事的关键元素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27940" algn="l" rtl="0" eaLnBrk="0">
              <a:lnSpc>
                <a:spcPct val="91000"/>
              </a:lnSpc>
              <a:spcBef>
                <a:spcPts val="511"/>
              </a:spcBef>
              <a:tabLst/>
            </a:pPr>
            <a:r>
              <a:rPr sz="1700" kern="0" spc="16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品牌定位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1000"/>
              </a:lnSpc>
              <a:spcBef>
                <a:spcPts val="514"/>
              </a:spcBef>
              <a:tabLst/>
            </a:pPr>
            <a:r>
              <a:rPr sz="1700" kern="0" spc="1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价值主张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2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15875" algn="l" rtl="0" eaLnBrk="0">
              <a:lnSpc>
                <a:spcPct val="90000"/>
              </a:lnSpc>
              <a:spcBef>
                <a:spcPts val="3"/>
              </a:spcBef>
              <a:tabLst/>
            </a:pPr>
            <a:r>
              <a:rPr sz="1700" kern="0" spc="1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未来愿景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1134" name="picture 11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298059" y="2816076"/>
            <a:ext cx="3356127" cy="334839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" name="table 1136"/>
          <p:cNvGraphicFramePr>
            <a:graphicFrameLocks noGrp="1"/>
          </p:cNvGraphicFramePr>
          <p:nvPr/>
        </p:nvGraphicFramePr>
        <p:xfrm>
          <a:off x="5732144" y="1083309"/>
          <a:ext cx="6224269" cy="5638800"/>
        </p:xfrm>
        <a:graphic>
          <a:graphicData uri="http://schemas.openxmlformats.org/drawingml/2006/table">
            <a:tbl>
              <a:tblPr/>
              <a:tblGrid>
                <a:gridCol w="6224269"/>
              </a:tblGrid>
              <a:tr h="5635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5753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a. 每个竞争对手的核心优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势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60069" algn="l" rtl="0" eaLnBrk="0">
                        <a:lnSpc>
                          <a:spcPct val="91000"/>
                        </a:lnSpc>
                        <a:spcBef>
                          <a:spcPts val="294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b. 您的品牌相对于每个竞争对手的独特优势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57530" algn="l" rtl="0" eaLnBrk="0">
                        <a:lnSpc>
                          <a:spcPct val="90000"/>
                        </a:lnSpc>
                        <a:spcBef>
                          <a:spcPts val="296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c. 市场中尚未被满足的需求或机会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ct val="95000"/>
                        </a:lnSpc>
                        <a:spcBef>
                          <a:spcPts val="302"/>
                        </a:spcBef>
                        <a:tabLst/>
                      </a:pP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（4）</a:t>
                      </a:r>
                      <a:r>
                        <a:rPr sz="11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品牌个性：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57200" algn="l" rtl="0" eaLnBrk="0">
                        <a:lnSpc>
                          <a:spcPct val="90000"/>
                        </a:lnSpc>
                        <a:spcBef>
                          <a:spcPts val="348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用5个形容词描述品牌个性，</a:t>
                      </a:r>
                      <a:r>
                        <a:rPr sz="12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并简要解释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每个特质如何体现在品牌体验中。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ct val="95000"/>
                        </a:lnSpc>
                        <a:spcBef>
                          <a:spcPts val="302"/>
                        </a:spcBef>
                        <a:tabLst/>
                      </a:pP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（5）</a:t>
                      </a:r>
                      <a:r>
                        <a:rPr sz="11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价值主张：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16839" indent="304165" algn="l" rtl="0" eaLnBrk="0">
                        <a:lnSpc>
                          <a:spcPct val="102000"/>
                        </a:lnSpc>
                        <a:spcBef>
                          <a:spcPts val="311"/>
                        </a:spcBef>
                        <a:tabLst/>
                      </a:pP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阐述品牌为目标受众提供的核心价值和独特利益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r>
                        <a:rPr sz="12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说明这些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价值如何解决客户的具体  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问题或满足其需求。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ct val="95000"/>
                        </a:lnSpc>
                        <a:spcBef>
                          <a:spcPts val="298"/>
                        </a:spcBef>
                        <a:tabLst/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（6）</a:t>
                      </a:r>
                      <a:r>
                        <a:rPr sz="11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情感连接点：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4775" indent="300990" algn="l" rtl="0" eaLnBrk="0">
                        <a:lnSpc>
                          <a:spcPct val="102000"/>
                        </a:lnSpc>
                        <a:spcBef>
                          <a:spcPts val="309"/>
                        </a:spcBef>
                        <a:tabLst/>
                      </a:pP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描述一个能与目标受众产生强烈情感共鸣的品牌元素或故事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r>
                        <a:rPr sz="12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解释这个元素如何与受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众的深层需求或价值观相连。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ct val="95000"/>
                        </a:lnSpc>
                        <a:spcBef>
                          <a:spcPts val="300"/>
                        </a:spcBef>
                        <a:tabLst/>
                      </a:pPr>
                      <a:r>
                        <a:rPr sz="11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（7）</a:t>
                      </a:r>
                      <a:r>
                        <a:rPr sz="11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定位声明：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6045" indent="304800" algn="l" rtl="0" eaLnBrk="0">
                        <a:lnSpc>
                          <a:spcPct val="102000"/>
                        </a:lnSpc>
                        <a:spcBef>
                          <a:spcPts val="308"/>
                        </a:spcBef>
                        <a:tabLst/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综合以上要素，</a:t>
                      </a:r>
                      <a:r>
                        <a:rPr sz="12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创作一个简洁有力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的定位声明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r>
                        <a:rPr sz="12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这个声明应清晰传达品牌是什么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</a:t>
                      </a:r>
                      <a:r>
                        <a:rPr sz="12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为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谁服务、提供什么独特价值。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ct val="95000"/>
                        </a:lnSpc>
                        <a:spcBef>
                          <a:spcPts val="301"/>
                        </a:spcBef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（8）视觉识别：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5129" indent="-4444" algn="l" rtl="0" eaLnBrk="0">
                        <a:lnSpc>
                          <a:spcPct val="102000"/>
                        </a:lnSpc>
                        <a:spcBef>
                          <a:spcPts val="316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提出2—3个能直观体现品牌定位的视觉元素建议（如标志、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色彩、</a:t>
                      </a:r>
                      <a:r>
                        <a:rPr sz="12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图像风格等）</a:t>
                      </a:r>
                      <a:r>
                        <a:rPr sz="12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 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评估标准：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7669" algn="l" rtl="0" eaLnBrk="0">
                        <a:lnSpc>
                          <a:spcPct val="91000"/>
                        </a:lnSpc>
                        <a:spcBef>
                          <a:spcPts val="283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清晰度： 定位是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否易于理解和记忆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7669" algn="l" rtl="0" eaLnBrk="0">
                        <a:lnSpc>
                          <a:spcPct val="91000"/>
                        </a:lnSpc>
                        <a:spcBef>
                          <a:spcPts val="290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独特性：</a:t>
                      </a:r>
                      <a:r>
                        <a:rPr sz="12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是否明显区别于竞争对手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7669" algn="l" rtl="0" eaLnBrk="0">
                        <a:lnSpc>
                          <a:spcPct val="90000"/>
                        </a:lnSpc>
                        <a:spcBef>
                          <a:spcPts val="302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相关性：</a:t>
                      </a:r>
                      <a:r>
                        <a:rPr sz="12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是否与目标受众的需求和期望高度相关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7669" algn="l" rtl="0" eaLnBrk="0">
                        <a:lnSpc>
                          <a:spcPct val="91000"/>
                        </a:lnSpc>
                        <a:spcBef>
                          <a:spcPts val="292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可信度：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是否基于品牌的实际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优势和能力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15925" indent="-8254" algn="l" rtl="0" eaLnBrk="0">
                        <a:lnSpc>
                          <a:spcPct val="101000"/>
                        </a:lnSpc>
                        <a:spcBef>
                          <a:spcPts val="286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持续性：</a:t>
                      </a:r>
                      <a:r>
                        <a:rPr sz="12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是否具有长期发展潜力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                                                                            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注意事项：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7669" algn="l" rtl="0" eaLnBrk="0">
                        <a:lnSpc>
                          <a:spcPct val="90000"/>
                        </a:lnSpc>
                        <a:spcBef>
                          <a:spcPts val="306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避免使用行业陈词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滥调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7669" algn="l" rtl="0" eaLnBrk="0">
                        <a:lnSpc>
                          <a:spcPct val="91000"/>
                        </a:lnSpc>
                        <a:spcBef>
                          <a:spcPts val="293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确保定位声明简洁有力， 同时富有洞察力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7669" algn="l" rtl="0" eaLnBrk="0">
                        <a:lnSpc>
                          <a:spcPct val="91000"/>
                        </a:lnSpc>
                        <a:spcBef>
                          <a:spcPts val="290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考虑定位的可扩展性，</a:t>
                      </a:r>
                      <a:r>
                        <a:rPr sz="12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以适应未来的品牌发展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7669" algn="l" rtl="0" eaLnBrk="0">
                        <a:lnSpc>
                          <a:spcPct val="91000"/>
                        </a:lnSpc>
                        <a:spcBef>
                          <a:spcPts val="290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请基于以上指南，</a:t>
                      </a:r>
                      <a:r>
                        <a:rPr sz="12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创建一个全面而富有洞察力的品牌定位方案。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68" name="group 168"/>
          <p:cNvGrpSpPr/>
          <p:nvPr/>
        </p:nvGrpSpPr>
        <p:grpSpPr>
          <a:xfrm rot="21600000">
            <a:off x="189864" y="3901440"/>
            <a:ext cx="5438775" cy="2827654"/>
            <a:chOff x="0" y="0"/>
            <a:chExt cx="5438775" cy="2827654"/>
          </a:xfrm>
        </p:grpSpPr>
        <p:pic>
          <p:nvPicPr>
            <p:cNvPr id="1138" name="picture 113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438775" cy="2827654"/>
            </a:xfrm>
            <a:prstGeom prst="rect">
              <a:avLst/>
            </a:prstGeom>
          </p:spPr>
        </p:pic>
        <p:sp>
          <p:nvSpPr>
            <p:cNvPr id="1140" name="textbox 1140"/>
            <p:cNvSpPr/>
            <p:nvPr/>
          </p:nvSpPr>
          <p:spPr>
            <a:xfrm>
              <a:off x="-12700" y="-12700"/>
              <a:ext cx="5464175" cy="286892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622300" algn="l" rtl="0" eaLnBrk="0">
                <a:lnSpc>
                  <a:spcPct val="93000"/>
                </a:lnSpc>
                <a:spcBef>
                  <a:spcPts val="5"/>
                </a:spcBef>
                <a:tabLst/>
              </a:pPr>
              <a:r>
                <a:rPr sz="1700" b="1" kern="0" spc="8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应用示例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431800" algn="l" rtl="0" eaLnBrk="0">
                <a:lnSpc>
                  <a:spcPct val="88000"/>
                </a:lnSpc>
                <a:spcBef>
                  <a:spcPts val="824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为[品牌名称]创建一个清晰而独特的品牌定位声明，</a:t>
              </a:r>
              <a:r>
                <a:rPr sz="12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遵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循以下指南：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21334" algn="l" rtl="0" eaLnBrk="0">
                <a:lnSpc>
                  <a:spcPct val="95000"/>
                </a:lnSpc>
                <a:spcBef>
                  <a:spcPts val="339"/>
                </a:spcBef>
                <a:tabLst/>
              </a:pPr>
              <a:r>
                <a:rPr sz="11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（1）</a:t>
              </a:r>
              <a:r>
                <a:rPr sz="1100" kern="0" spc="-2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1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核心</a:t>
              </a:r>
              <a:r>
                <a:rPr sz="1100" kern="0" spc="-1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1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定位：</a:t>
              </a:r>
              <a:endParaRPr sz="1100" dirty="0">
                <a:latin typeface="Microsoft YaHei"/>
                <a:ea typeface="Microsoft YaHei"/>
                <a:cs typeface="Microsoft YaHei"/>
              </a:endParaRPr>
            </a:p>
            <a:p>
              <a:pPr marL="117475" indent="314325" algn="l" rtl="0" eaLnBrk="0">
                <a:lnSpc>
                  <a:spcPct val="102000"/>
                </a:lnSpc>
                <a:spcBef>
                  <a:spcPts val="309"/>
                </a:spcBef>
                <a:tabLst/>
              </a:pP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用一句简洁有力的话概括品牌的核心</a:t>
              </a:r>
              <a:r>
                <a:rPr sz="1200" kern="0" spc="-1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定位</a:t>
              </a:r>
              <a:r>
                <a:rPr sz="1200" kern="0" spc="-2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。确保这句话能清晰传达品牌的  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独特价值和市场地位。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21334" algn="l" rtl="0" eaLnBrk="0">
                <a:lnSpc>
                  <a:spcPct val="95000"/>
                </a:lnSpc>
                <a:spcBef>
                  <a:spcPts val="300"/>
                </a:spcBef>
                <a:tabLst/>
              </a:pPr>
              <a:r>
                <a:rPr sz="11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（2） 目标受众画</a:t>
              </a:r>
              <a:r>
                <a:rPr sz="11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像：</a:t>
              </a:r>
              <a:endParaRPr sz="1100" dirty="0">
                <a:latin typeface="Microsoft YaHei"/>
                <a:ea typeface="Microsoft YaHei"/>
                <a:cs typeface="Microsoft YaHei"/>
              </a:endParaRPr>
            </a:p>
            <a:p>
              <a:pPr marL="419100" algn="l" rtl="0" eaLnBrk="0">
                <a:lnSpc>
                  <a:spcPct val="90000"/>
                </a:lnSpc>
                <a:spcBef>
                  <a:spcPts val="348"/>
                </a:spcBef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描绘理想客户的详细画像， 包括：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70230" algn="l" rtl="0" eaLnBrk="0">
                <a:lnSpc>
                  <a:spcPct val="88000"/>
                </a:lnSpc>
                <a:spcBef>
                  <a:spcPts val="296"/>
                </a:spcBef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a. 人口统计特征（年龄、</a:t>
              </a:r>
              <a:r>
                <a:rPr sz="1200" kern="0" spc="-2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性别、</a:t>
              </a:r>
              <a:r>
                <a:rPr sz="1200" kern="0" spc="-2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收入等）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72769" algn="l" rtl="0" eaLnBrk="0">
                <a:lnSpc>
                  <a:spcPct val="88000"/>
                </a:lnSpc>
                <a:spcBef>
                  <a:spcPts val="333"/>
                </a:spcBef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b. 心理特征（价值观、</a:t>
              </a:r>
              <a:r>
                <a:rPr sz="1200" kern="0" spc="-2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生活方式、</a:t>
              </a:r>
              <a:r>
                <a:rPr sz="1200" kern="0" spc="-2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兴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趣爱好）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69594" algn="l" rtl="0" eaLnBrk="0">
                <a:lnSpc>
                  <a:spcPct val="88000"/>
                </a:lnSpc>
                <a:spcBef>
                  <a:spcPts val="333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c. 消费行为（购买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习惯、</a:t>
              </a:r>
              <a:r>
                <a:rPr sz="1200" kern="0" spc="-1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决策因素）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69594" algn="l" rtl="0" eaLnBrk="0">
                <a:lnSpc>
                  <a:spcPct val="91000"/>
                </a:lnSpc>
                <a:spcBef>
                  <a:spcPts val="332"/>
                </a:spcBef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d. 痛点和需求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21334" algn="l" rtl="0" eaLnBrk="0">
                <a:lnSpc>
                  <a:spcPct val="95000"/>
                </a:lnSpc>
                <a:spcBef>
                  <a:spcPts val="297"/>
                </a:spcBef>
                <a:tabLst/>
              </a:pPr>
              <a:r>
                <a:rPr sz="11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（3）</a:t>
              </a:r>
              <a:r>
                <a:rPr sz="11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1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竞争分析：</a:t>
              </a:r>
              <a:endParaRPr sz="1100" dirty="0">
                <a:latin typeface="Microsoft YaHei"/>
                <a:ea typeface="Microsoft YaHei"/>
                <a:cs typeface="Microsoft YaHei"/>
              </a:endParaRPr>
            </a:p>
            <a:p>
              <a:pPr marL="459105" algn="l" rtl="0" eaLnBrk="0">
                <a:lnSpc>
                  <a:spcPct val="91000"/>
                </a:lnSpc>
                <a:spcBef>
                  <a:spcPts val="336"/>
                </a:spcBef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列举3个主要竞争对手，</a:t>
              </a:r>
              <a:r>
                <a:rPr sz="1200" kern="0" spc="-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并分析：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1142" name="textbox 1142"/>
          <p:cNvSpPr/>
          <p:nvPr/>
        </p:nvSpPr>
        <p:spPr>
          <a:xfrm>
            <a:off x="275048" y="2341359"/>
            <a:ext cx="3819525" cy="14763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67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527684" algn="l" rtl="0" eaLnBrk="0">
              <a:lnSpc>
                <a:spcPct val="87000"/>
              </a:lnSpc>
              <a:tabLst/>
            </a:pPr>
            <a:r>
              <a:rPr sz="2000" b="1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常见陷阱：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marL="31750" algn="l" rtl="0" eaLnBrk="0">
              <a:lnSpc>
                <a:spcPct val="98000"/>
              </a:lnSpc>
              <a:spcBef>
                <a:spcPts val="920"/>
              </a:spcBef>
              <a:tabLst/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1.  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定位过于宽泛，</a:t>
            </a:r>
            <a:r>
              <a:rPr sz="1500" kern="0" spc="-2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缺乏针对性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15875" algn="l" rtl="0" eaLnBrk="0">
              <a:lnSpc>
                <a:spcPct val="98000"/>
              </a:lnSpc>
              <a:spcBef>
                <a:spcPts val="456"/>
              </a:spcBef>
              <a:tabLst/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2.  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过度模仿竞争对手，</a:t>
            </a:r>
            <a:r>
              <a:rPr sz="1500" kern="0" spc="-2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失去独特性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18415" algn="l" rtl="0" eaLnBrk="0">
              <a:lnSpc>
                <a:spcPct val="98000"/>
              </a:lnSpc>
              <a:spcBef>
                <a:spcPts val="453"/>
              </a:spcBef>
              <a:tabLst/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3.  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忽视市场变化，</a:t>
            </a:r>
            <a:r>
              <a:rPr sz="1500" kern="0" spc="-3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定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位僵化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27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8000"/>
              </a:lnSpc>
              <a:spcBef>
                <a:spcPts val="2"/>
              </a:spcBef>
              <a:tabLst/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4.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与品牌实际能力不匹配，</a:t>
            </a:r>
            <a:r>
              <a:rPr sz="1500" kern="0" spc="-3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难以兑现承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诺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144" name="textbox 1144"/>
          <p:cNvSpPr/>
          <p:nvPr/>
        </p:nvSpPr>
        <p:spPr>
          <a:xfrm>
            <a:off x="411039" y="322596"/>
            <a:ext cx="8140065" cy="5511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828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3900" b="1" kern="0" spc="2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品牌定位</a:t>
            </a:r>
            <a:r>
              <a:rPr sz="3900" b="1" kern="0" spc="-6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2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57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2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在市场中找</a:t>
            </a:r>
            <a:r>
              <a:rPr sz="3900" b="1" kern="0" spc="2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到独特位置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170" name="group 170"/>
          <p:cNvGrpSpPr/>
          <p:nvPr/>
        </p:nvGrpSpPr>
        <p:grpSpPr>
          <a:xfrm rot="21600000">
            <a:off x="180657" y="1519872"/>
            <a:ext cx="4575175" cy="693420"/>
            <a:chOff x="0" y="0"/>
            <a:chExt cx="4575175" cy="693420"/>
          </a:xfrm>
        </p:grpSpPr>
        <p:pic>
          <p:nvPicPr>
            <p:cNvPr id="1146" name="picture 11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4575175" cy="693420"/>
            </a:xfrm>
            <a:prstGeom prst="rect">
              <a:avLst/>
            </a:prstGeom>
          </p:spPr>
        </p:pic>
        <p:sp>
          <p:nvSpPr>
            <p:cNvPr id="1148" name="textbox 1148"/>
            <p:cNvSpPr/>
            <p:nvPr/>
          </p:nvSpPr>
          <p:spPr>
            <a:xfrm>
              <a:off x="-12700" y="-12700"/>
              <a:ext cx="4600575" cy="73723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3000"/>
                </a:lnSpc>
                <a:tabLst/>
              </a:pPr>
              <a:endParaRPr sz="600" dirty="0">
                <a:latin typeface="Arial"/>
                <a:ea typeface="Arial"/>
                <a:cs typeface="Arial"/>
              </a:endParaRPr>
            </a:p>
            <a:p>
              <a:pPr marL="215265" algn="l" rtl="0" eaLnBrk="0">
                <a:lnSpc>
                  <a:spcPct val="89000"/>
                </a:lnSpc>
                <a:spcBef>
                  <a:spcPts val="1"/>
                </a:spcBef>
                <a:tabLst/>
              </a:pP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目标市场的精准描述       竞争对手的分析和差异化策略</a:t>
              </a:r>
              <a:endParaRPr sz="14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9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90500" algn="l" rtl="0" eaLnBrk="0">
                <a:lnSpc>
                  <a:spcPct val="89000"/>
                </a:lnSpc>
                <a:spcBef>
                  <a:spcPts val="4"/>
                </a:spcBef>
                <a:tabLst/>
              </a:pPr>
              <a:r>
                <a:rPr sz="14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品牌个性和形象的一致性      与目标受众的情感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连接点</a:t>
              </a:r>
              <a:endParaRPr sz="14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1150" name="textbox 1150"/>
          <p:cNvSpPr/>
          <p:nvPr/>
        </p:nvSpPr>
        <p:spPr>
          <a:xfrm>
            <a:off x="807497" y="1190987"/>
            <a:ext cx="1236980" cy="2863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87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5000"/>
              </a:lnSpc>
              <a:tabLst/>
            </a:pPr>
            <a:r>
              <a:rPr sz="1800" b="1" kern="0" spc="-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关键考量：</a:t>
            </a:r>
            <a:endParaRPr sz="18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ath 66"/>
          <p:cNvSpPr/>
          <p:nvPr/>
        </p:nvSpPr>
        <p:spPr>
          <a:xfrm>
            <a:off x="4328782" y="2045411"/>
            <a:ext cx="2471687" cy="3692715"/>
          </a:xfrm>
          <a:custGeom>
            <a:avLst/>
            <a:gdLst/>
            <a:ahLst/>
            <a:cxnLst/>
            <a:rect l="0" t="0" r="0" b="0"/>
            <a:pathLst>
              <a:path w="3892" h="5815">
                <a:moveTo>
                  <a:pt x="3693" y="754"/>
                </a:moveTo>
                <a:lnTo>
                  <a:pt x="283" y="31"/>
                </a:lnTo>
                <a:cubicBezTo>
                  <a:pt x="135" y="0"/>
                  <a:pt x="0" y="134"/>
                  <a:pt x="0" y="311"/>
                </a:cubicBezTo>
                <a:lnTo>
                  <a:pt x="0" y="5502"/>
                </a:lnTo>
                <a:cubicBezTo>
                  <a:pt x="0" y="5681"/>
                  <a:pt x="136" y="5815"/>
                  <a:pt x="284" y="5783"/>
                </a:cubicBezTo>
                <a:lnTo>
                  <a:pt x="3694" y="5044"/>
                </a:lnTo>
                <a:cubicBezTo>
                  <a:pt x="3809" y="5019"/>
                  <a:pt x="3892" y="4901"/>
                  <a:pt x="3892" y="4763"/>
                </a:cubicBezTo>
                <a:lnTo>
                  <a:pt x="3892" y="1034"/>
                </a:lnTo>
                <a:cubicBezTo>
                  <a:pt x="3892" y="896"/>
                  <a:pt x="3808" y="778"/>
                  <a:pt x="3693" y="754"/>
                </a:cubicBezTo>
              </a:path>
            </a:pathLst>
          </a:custGeom>
          <a:solidFill>
            <a:srgbClr val="BFD5F5">
              <a:alpha val="18039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" name="path 68"/>
          <p:cNvSpPr/>
          <p:nvPr/>
        </p:nvSpPr>
        <p:spPr>
          <a:xfrm>
            <a:off x="7627949" y="2045411"/>
            <a:ext cx="2471687" cy="3692715"/>
          </a:xfrm>
          <a:custGeom>
            <a:avLst/>
            <a:gdLst/>
            <a:ahLst/>
            <a:cxnLst/>
            <a:rect l="0" t="0" r="0" b="0"/>
            <a:pathLst>
              <a:path w="3892" h="5815">
                <a:moveTo>
                  <a:pt x="3693" y="754"/>
                </a:moveTo>
                <a:lnTo>
                  <a:pt x="283" y="31"/>
                </a:lnTo>
                <a:cubicBezTo>
                  <a:pt x="135" y="0"/>
                  <a:pt x="0" y="134"/>
                  <a:pt x="0" y="311"/>
                </a:cubicBezTo>
                <a:lnTo>
                  <a:pt x="0" y="5502"/>
                </a:lnTo>
                <a:cubicBezTo>
                  <a:pt x="0" y="5681"/>
                  <a:pt x="136" y="5815"/>
                  <a:pt x="284" y="5783"/>
                </a:cubicBezTo>
                <a:lnTo>
                  <a:pt x="3694" y="5044"/>
                </a:lnTo>
                <a:cubicBezTo>
                  <a:pt x="3809" y="5019"/>
                  <a:pt x="3892" y="4901"/>
                  <a:pt x="3892" y="4763"/>
                </a:cubicBezTo>
                <a:lnTo>
                  <a:pt x="3892" y="1034"/>
                </a:lnTo>
                <a:cubicBezTo>
                  <a:pt x="3892" y="896"/>
                  <a:pt x="3808" y="778"/>
                  <a:pt x="3693" y="754"/>
                </a:cubicBezTo>
              </a:path>
            </a:pathLst>
          </a:custGeom>
          <a:solidFill>
            <a:srgbClr val="BFD5F5">
              <a:alpha val="18039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0" name="path 70"/>
          <p:cNvSpPr/>
          <p:nvPr/>
        </p:nvSpPr>
        <p:spPr>
          <a:xfrm>
            <a:off x="1028903" y="2045411"/>
            <a:ext cx="2471686" cy="3692715"/>
          </a:xfrm>
          <a:custGeom>
            <a:avLst/>
            <a:gdLst/>
            <a:ahLst/>
            <a:cxnLst/>
            <a:rect l="0" t="0" r="0" b="0"/>
            <a:pathLst>
              <a:path w="3892" h="5815">
                <a:moveTo>
                  <a:pt x="3693" y="754"/>
                </a:moveTo>
                <a:lnTo>
                  <a:pt x="283" y="31"/>
                </a:lnTo>
                <a:cubicBezTo>
                  <a:pt x="135" y="0"/>
                  <a:pt x="0" y="134"/>
                  <a:pt x="0" y="311"/>
                </a:cubicBezTo>
                <a:lnTo>
                  <a:pt x="0" y="5502"/>
                </a:lnTo>
                <a:cubicBezTo>
                  <a:pt x="0" y="5681"/>
                  <a:pt x="136" y="5815"/>
                  <a:pt x="284" y="5783"/>
                </a:cubicBezTo>
                <a:lnTo>
                  <a:pt x="3694" y="5044"/>
                </a:lnTo>
                <a:cubicBezTo>
                  <a:pt x="3809" y="5019"/>
                  <a:pt x="3892" y="4901"/>
                  <a:pt x="3892" y="4763"/>
                </a:cubicBezTo>
                <a:lnTo>
                  <a:pt x="3892" y="1034"/>
                </a:lnTo>
                <a:cubicBezTo>
                  <a:pt x="3892" y="896"/>
                  <a:pt x="3808" y="778"/>
                  <a:pt x="3693" y="754"/>
                </a:cubicBezTo>
              </a:path>
            </a:pathLst>
          </a:custGeom>
          <a:solidFill>
            <a:srgbClr val="BFD5F5">
              <a:alpha val="18039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2" name="textbox 72"/>
          <p:cNvSpPr/>
          <p:nvPr/>
        </p:nvSpPr>
        <p:spPr>
          <a:xfrm>
            <a:off x="1042085" y="2979840"/>
            <a:ext cx="2183129" cy="24320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88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522605" algn="l" rtl="0" eaLnBrk="0">
              <a:lnSpc>
                <a:spcPct val="88000"/>
              </a:lnSpc>
              <a:tabLst/>
            </a:pPr>
            <a:r>
              <a:rPr sz="2700" b="1" kern="0" spc="70" dirty="0">
                <a:solidFill>
                  <a:srgbClr val="6096E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代码生成</a:t>
            </a:r>
            <a:endParaRPr sz="2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3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292100" indent="-280034" algn="l" rtl="0" eaLnBrk="0">
              <a:lnSpc>
                <a:spcPct val="130000"/>
              </a:lnSpc>
              <a:spcBef>
                <a:spcPts val="519"/>
              </a:spcBef>
              <a:tabLst/>
            </a:pPr>
            <a:r>
              <a:rPr sz="1700" kern="0" spc="-1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700" kern="0" spc="10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700" kern="0" spc="-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根</a:t>
            </a:r>
            <a:r>
              <a:rPr sz="1700" kern="0" spc="-15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-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据 需</a:t>
            </a:r>
            <a:r>
              <a:rPr sz="1700" kern="0" spc="-13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-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求</a:t>
            </a:r>
            <a:r>
              <a:rPr sz="1700" kern="0" spc="-1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-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</a:t>
            </a:r>
            <a:r>
              <a:rPr sz="1700" kern="0" spc="-17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-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成</a:t>
            </a:r>
            <a:r>
              <a:rPr sz="1700" kern="0" spc="-15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-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代</a:t>
            </a:r>
            <a:r>
              <a:rPr sz="1700" kern="0" spc="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1700" kern="0" spc="-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码片段（</a:t>
            </a:r>
            <a:r>
              <a:rPr sz="1700" kern="0" spc="-13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-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Python</a:t>
            </a:r>
            <a:r>
              <a:rPr sz="1700" kern="0" spc="-16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-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</a:t>
            </a:r>
            <a:r>
              <a:rPr sz="1700" kern="0" spc="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JavaScript</a:t>
            </a:r>
            <a:r>
              <a:rPr sz="1700" kern="0" spc="-27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900" dirty="0">
              <a:latin typeface="Arial"/>
              <a:ea typeface="Arial"/>
              <a:cs typeface="Arial"/>
            </a:endParaRPr>
          </a:p>
          <a:p>
            <a:pPr marL="298450" indent="-286384" algn="l" rtl="0" eaLnBrk="0">
              <a:lnSpc>
                <a:spcPct val="119000"/>
              </a:lnSpc>
              <a:spcBef>
                <a:spcPts val="1"/>
              </a:spcBef>
              <a:tabLst/>
            </a:pPr>
            <a:r>
              <a:rPr sz="1700" kern="0" spc="-1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700" kern="0" spc="-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自</a:t>
            </a:r>
            <a:r>
              <a:rPr sz="1700" kern="0" spc="-1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-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动</a:t>
            </a:r>
            <a:r>
              <a:rPr sz="1700" kern="0" spc="-16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-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补</a:t>
            </a:r>
            <a:r>
              <a:rPr sz="1700" kern="0" spc="-15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-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全</a:t>
            </a:r>
            <a:r>
              <a:rPr sz="1700" kern="0" spc="-13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-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与</a:t>
            </a:r>
            <a:r>
              <a:rPr sz="1700" kern="0" spc="-15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-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注</a:t>
            </a:r>
            <a:r>
              <a:rPr sz="1700" kern="0" spc="-16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-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释</a:t>
            </a:r>
            <a:r>
              <a:rPr sz="1700" kern="0" spc="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1700" kern="0" spc="4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生成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4512360" y="2982325"/>
            <a:ext cx="2117725" cy="20497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76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52425" algn="l" rtl="0" eaLnBrk="0">
              <a:lnSpc>
                <a:spcPct val="88000"/>
              </a:lnSpc>
              <a:tabLst/>
            </a:pPr>
            <a:r>
              <a:rPr sz="2700" b="1" kern="0" spc="70" dirty="0">
                <a:solidFill>
                  <a:srgbClr val="6096E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代码调试</a:t>
            </a:r>
            <a:endParaRPr sz="2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3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291465" indent="-278765" algn="l" rtl="0" eaLnBrk="0">
              <a:lnSpc>
                <a:spcPct val="119000"/>
              </a:lnSpc>
              <a:spcBef>
                <a:spcPts val="516"/>
              </a:spcBef>
              <a:tabLst/>
            </a:pPr>
            <a:r>
              <a:rPr sz="1700" kern="0" spc="2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700" kern="0" spc="8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700" kern="0" spc="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错</a:t>
            </a:r>
            <a:r>
              <a:rPr sz="1700" kern="0" spc="-13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误</a:t>
            </a:r>
            <a:r>
              <a:rPr sz="1700" kern="0" spc="-15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分</a:t>
            </a:r>
            <a:r>
              <a:rPr sz="1700" kern="0" spc="-16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析</a:t>
            </a:r>
            <a:r>
              <a:rPr sz="1700" kern="0" spc="-14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与</a:t>
            </a:r>
            <a:r>
              <a:rPr sz="1700" kern="0" spc="-1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修</a:t>
            </a:r>
            <a:r>
              <a:rPr sz="1700" kern="0" spc="-14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复</a:t>
            </a:r>
            <a:r>
              <a:rPr sz="1700" kern="0" spc="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建议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9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774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95275" indent="-283209" algn="l" rtl="0" eaLnBrk="0">
              <a:lnSpc>
                <a:spcPct val="120000"/>
              </a:lnSpc>
              <a:tabLst/>
            </a:pPr>
            <a:r>
              <a:rPr sz="1700" kern="0" spc="1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700" kern="0" spc="11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700" kern="0" spc="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代</a:t>
            </a:r>
            <a:r>
              <a:rPr sz="1700" kern="0" spc="-17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码</a:t>
            </a:r>
            <a:r>
              <a:rPr sz="1700" kern="0" spc="-15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性</a:t>
            </a:r>
            <a:r>
              <a:rPr sz="1700" kern="0" spc="-1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能</a:t>
            </a:r>
            <a:r>
              <a:rPr sz="1700" kern="0" spc="-16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优</a:t>
            </a:r>
            <a:r>
              <a:rPr sz="1700" kern="0" spc="-15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化</a:t>
            </a:r>
            <a:r>
              <a:rPr sz="1700" kern="0" spc="-16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</a:t>
            </a:r>
            <a:r>
              <a:rPr sz="1700" kern="0" spc="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示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7685313" y="2976899"/>
            <a:ext cx="2153920" cy="16700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73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0000"/>
              </a:lnSpc>
              <a:tabLst/>
            </a:pPr>
            <a:r>
              <a:rPr sz="2700" b="1" kern="0" spc="90" dirty="0">
                <a:solidFill>
                  <a:srgbClr val="6096E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技术文档处理</a:t>
            </a:r>
            <a:endParaRPr sz="2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88264" algn="l" rtl="0" eaLnBrk="0">
              <a:lnSpc>
                <a:spcPts val="2282"/>
              </a:lnSpc>
              <a:spcBef>
                <a:spcPts val="517"/>
              </a:spcBef>
              <a:tabLst/>
            </a:pPr>
            <a:r>
              <a:rPr sz="1700" kern="0" spc="9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700" kern="0" spc="7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700" kern="0" spc="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API</a:t>
            </a:r>
            <a:r>
              <a:rPr sz="1700" kern="0" spc="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文档生成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8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616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67665" indent="-279400" algn="l" rtl="0" eaLnBrk="0">
              <a:lnSpc>
                <a:spcPct val="120000"/>
              </a:lnSpc>
              <a:tabLst/>
            </a:pPr>
            <a:r>
              <a:rPr sz="1700" kern="0" spc="14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</a:t>
            </a:r>
            <a:r>
              <a:rPr sz="1700" kern="0" spc="14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代码库解释与示</a:t>
            </a:r>
            <a:r>
              <a:rPr sz="1700" kern="0" spc="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1700" kern="0" spc="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例生成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78" name="textbox 78"/>
          <p:cNvSpPr/>
          <p:nvPr/>
        </p:nvSpPr>
        <p:spPr>
          <a:xfrm>
            <a:off x="101930" y="118287"/>
            <a:ext cx="4500879" cy="6565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90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4700" b="1" kern="0" spc="33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编程与代码相关</a:t>
            </a:r>
            <a:endParaRPr sz="47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80" name="picture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157774" y="1833841"/>
            <a:ext cx="814260" cy="814260"/>
          </a:xfrm>
          <a:prstGeom prst="rect">
            <a:avLst/>
          </a:prstGeom>
        </p:spPr>
      </p:pic>
      <p:pic>
        <p:nvPicPr>
          <p:cNvPr id="82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857895" y="1833841"/>
            <a:ext cx="814260" cy="814260"/>
          </a:xfrm>
          <a:prstGeom prst="rect">
            <a:avLst/>
          </a:prstGeom>
        </p:spPr>
      </p:pic>
      <p:pic>
        <p:nvPicPr>
          <p:cNvPr id="84" name="picture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456942" y="1833841"/>
            <a:ext cx="814260" cy="81426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2" name="table 1152"/>
          <p:cNvGraphicFramePr>
            <a:graphicFrameLocks noGrp="1"/>
          </p:cNvGraphicFramePr>
          <p:nvPr/>
        </p:nvGraphicFramePr>
        <p:xfrm>
          <a:off x="5732144" y="972184"/>
          <a:ext cx="6236334" cy="5756275"/>
        </p:xfrm>
        <a:graphic>
          <a:graphicData uri="http://schemas.openxmlformats.org/drawingml/2006/table">
            <a:tbl>
              <a:tblPr/>
              <a:tblGrid>
                <a:gridCol w="6236334"/>
              </a:tblGrid>
              <a:tr h="5753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5570" indent="292734" algn="l" rtl="0" eaLnBrk="0">
                        <a:lnSpc>
                          <a:spcPct val="115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列举品牌产品或服务的3—5个核心优势</a:t>
                      </a:r>
                      <a:r>
                        <a:rPr sz="12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。每个优势都应该与竞争对手有明显区别，</a:t>
                      </a:r>
                      <a:r>
                        <a:rPr sz="12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并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能直接解决客户痛点。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ct val="95000"/>
                        </a:lnSpc>
                        <a:spcBef>
                          <a:spcPts val="502"/>
                        </a:spcBef>
                        <a:tabLst/>
                      </a:pP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（5）</a:t>
                      </a:r>
                      <a:r>
                        <a:rPr sz="11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情感价值：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11760" indent="294004" algn="l" rtl="0" eaLnBrk="0">
                        <a:lnSpc>
                          <a:spcPct val="116000"/>
                        </a:lnSpc>
                        <a:spcBef>
                          <a:spcPts val="309"/>
                        </a:spcBef>
                        <a:tabLst/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描述品牌如何在情感层面与客户建立联系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 包括品牌带来的情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感体验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生活方式改善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或个人成长等方面。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ct val="95000"/>
                        </a:lnSpc>
                        <a:spcBef>
                          <a:spcPts val="497"/>
                        </a:spcBef>
                        <a:tabLst/>
                      </a:pPr>
                      <a:r>
                        <a:rPr sz="11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（6）</a:t>
                      </a:r>
                      <a:r>
                        <a:rPr sz="11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证明点：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15570" indent="284479" algn="l" rtl="0" eaLnBrk="0">
                        <a:lnSpc>
                          <a:spcPct val="115000"/>
                        </a:lnSpc>
                        <a:spcBef>
                          <a:spcPts val="327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提供2—3个支持价值主张的具体证据或数据点</a:t>
                      </a:r>
                      <a:r>
                        <a:rPr sz="12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r>
                        <a:rPr sz="12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这可以包括客户见证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</a:t>
                      </a:r>
                      <a:r>
                        <a:rPr sz="12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行业认证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性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能数据或比较测试结果。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ct val="95000"/>
                        </a:lnSpc>
                        <a:spcBef>
                          <a:spcPts val="507"/>
                        </a:spcBef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（7）</a:t>
                      </a:r>
                      <a:r>
                        <a:rPr sz="11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差异化陈述：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9575" algn="l" rtl="0" eaLnBrk="0">
                        <a:lnSpc>
                          <a:spcPct val="90000"/>
                        </a:lnSpc>
                        <a:spcBef>
                          <a:spcPts val="548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解释品牌的价值主张如何与主要竞争对手区分开来。</a:t>
                      </a:r>
                      <a:r>
                        <a:rPr sz="12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强调品牌的独特之处。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ct val="95000"/>
                        </a:lnSpc>
                        <a:spcBef>
                          <a:spcPts val="502"/>
                        </a:spcBef>
                        <a:tabLst/>
                      </a:pPr>
                      <a:r>
                        <a:rPr sz="11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（8）</a:t>
                      </a:r>
                      <a:r>
                        <a:rPr sz="11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长期价值：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6400" algn="l" rtl="0" eaLnBrk="0">
                        <a:lnSpc>
                          <a:spcPct val="90000"/>
                        </a:lnSpc>
                        <a:spcBef>
                          <a:spcPts val="548"/>
                        </a:spcBef>
                        <a:tabLst/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描述客户长期使用品牌产品或服务可能获得的持续利益。这有助于建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立品牌忠诚度。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ct val="95000"/>
                        </a:lnSpc>
                        <a:spcBef>
                          <a:spcPts val="502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（9）视觉化元素：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0684" algn="l" rtl="0" eaLnBrk="0">
                        <a:lnSpc>
                          <a:spcPct val="90000"/>
                        </a:lnSpc>
                        <a:spcBef>
                          <a:spcPts val="548"/>
                        </a:spcBef>
                        <a:tabLst/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提供一个能直观展示价值主张的视觉元素或比喻。这有助于增强价值主张的记忆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度。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ct val="95000"/>
                        </a:lnSpc>
                        <a:spcBef>
                          <a:spcPts val="502"/>
                        </a:spcBef>
                        <a:tabLst/>
                      </a:pPr>
                      <a:r>
                        <a:rPr sz="11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（10） 简化版本：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4775" indent="304165" algn="l" rtl="0" eaLnBrk="0">
                        <a:lnSpc>
                          <a:spcPct val="116000"/>
                        </a:lnSpc>
                        <a:spcBef>
                          <a:spcPts val="309"/>
                        </a:spcBef>
                        <a:tabLst/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创建一个简化版的价值主张，</a:t>
                      </a:r>
                      <a:r>
                        <a:rPr sz="12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适用于快速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传播或</a:t>
                      </a:r>
                      <a:r>
                        <a:rPr sz="12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口</a:t>
                      </a:r>
                      <a:r>
                        <a:rPr sz="12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头传达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r>
                        <a:rPr sz="12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这个版本应该在保留核心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信息的同时更加简洁。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5765" algn="l" rtl="0" eaLnBrk="0">
                        <a:lnSpc>
                          <a:spcPct val="91000"/>
                        </a:lnSpc>
                        <a:spcBef>
                          <a:spcPts val="493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评估标准：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7669" algn="l" rtl="0" eaLnBrk="0">
                        <a:lnSpc>
                          <a:spcPct val="91000"/>
                        </a:lnSpc>
                        <a:spcBef>
                          <a:spcPts val="483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清晰度：</a:t>
                      </a:r>
                      <a:r>
                        <a:rPr sz="12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价值主张是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否易于理解和记忆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7669" algn="l" rtl="0" eaLnBrk="0">
                        <a:lnSpc>
                          <a:spcPct val="91000"/>
                        </a:lnSpc>
                        <a:spcBef>
                          <a:spcPts val="490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相关性：</a:t>
                      </a:r>
                      <a:r>
                        <a:rPr sz="12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是否直接解决目标受众的核心需求和痛点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7669" algn="l" rtl="0" eaLnBrk="0">
                        <a:lnSpc>
                          <a:spcPct val="91000"/>
                        </a:lnSpc>
                        <a:spcBef>
                          <a:spcPts val="490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独特性：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是否明显区别于竞争对手的价值主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张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7669" algn="l" rtl="0" eaLnBrk="0">
                        <a:lnSpc>
                          <a:spcPct val="90000"/>
                        </a:lnSpc>
                        <a:spcBef>
                          <a:spcPts val="501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可信度：</a:t>
                      </a:r>
                      <a:r>
                        <a:rPr sz="12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是否有足够的证据支持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7669" algn="l" rtl="0" eaLnBrk="0">
                        <a:lnSpc>
                          <a:spcPct val="91000"/>
                        </a:lnSpc>
                        <a:spcBef>
                          <a:spcPts val="493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情感共鸣：</a:t>
                      </a:r>
                      <a:r>
                        <a:rPr sz="12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是否能在情感层面与目标受众产生共鸣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7669" algn="l" rtl="0" eaLnBrk="0">
                        <a:lnSpc>
                          <a:spcPct val="90000"/>
                        </a:lnSpc>
                        <a:spcBef>
                          <a:spcPts val="502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可执行性：</a:t>
                      </a:r>
                      <a:r>
                        <a:rPr sz="12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品牌是否有能力持续兑现这一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价值主张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07669" algn="l" rtl="0" eaLnBrk="0">
                        <a:lnSpc>
                          <a:spcPct val="88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请基于以上指南，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创建一个全面而有说服力的品牌价值主张。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72" name="group 172"/>
          <p:cNvGrpSpPr/>
          <p:nvPr/>
        </p:nvGrpSpPr>
        <p:grpSpPr>
          <a:xfrm rot="21600000">
            <a:off x="191135" y="3901440"/>
            <a:ext cx="5438775" cy="2874898"/>
            <a:chOff x="0" y="0"/>
            <a:chExt cx="5438775" cy="2874898"/>
          </a:xfrm>
        </p:grpSpPr>
        <p:pic>
          <p:nvPicPr>
            <p:cNvPr id="1154" name="picture 11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438775" cy="2819400"/>
            </a:xfrm>
            <a:prstGeom prst="rect">
              <a:avLst/>
            </a:prstGeom>
          </p:spPr>
        </p:pic>
        <p:sp>
          <p:nvSpPr>
            <p:cNvPr id="1156" name="textbox 1156"/>
            <p:cNvSpPr/>
            <p:nvPr/>
          </p:nvSpPr>
          <p:spPr>
            <a:xfrm>
              <a:off x="-12700" y="-12700"/>
              <a:ext cx="5464175" cy="291020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621030" algn="l" rtl="0" eaLnBrk="0">
                <a:lnSpc>
                  <a:spcPct val="93000"/>
                </a:lnSpc>
                <a:spcBef>
                  <a:spcPts val="5"/>
                </a:spcBef>
                <a:tabLst/>
              </a:pPr>
              <a:r>
                <a:rPr sz="1700" b="1" kern="0" spc="8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应用示例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431800" algn="l" rtl="0" eaLnBrk="0">
                <a:lnSpc>
                  <a:spcPct val="88000"/>
                </a:lnSpc>
                <a:spcBef>
                  <a:spcPts val="959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为[品牌名称]制定一个有利的品牌价值主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张，</a:t>
              </a:r>
              <a:r>
                <a:rPr sz="12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遵循以下指南：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21334" algn="l" rtl="0" eaLnBrk="0">
                <a:lnSpc>
                  <a:spcPct val="95000"/>
                </a:lnSpc>
                <a:spcBef>
                  <a:spcPts val="539"/>
                </a:spcBef>
                <a:tabLst/>
              </a:pPr>
              <a:r>
                <a:rPr sz="11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（1）</a:t>
              </a:r>
              <a:r>
                <a:rPr sz="11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1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核心价值概述：</a:t>
              </a:r>
              <a:endParaRPr sz="1100" dirty="0">
                <a:latin typeface="Microsoft YaHei"/>
                <a:ea typeface="Microsoft YaHei"/>
                <a:cs typeface="Microsoft YaHei"/>
              </a:endParaRPr>
            </a:p>
            <a:p>
              <a:pPr marL="121920" indent="310515" algn="l" rtl="0" eaLnBrk="0">
                <a:lnSpc>
                  <a:spcPct val="116000"/>
                </a:lnSpc>
                <a:spcBef>
                  <a:spcPts val="306"/>
                </a:spcBef>
                <a:tabLst/>
              </a:pP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用一句话概括品牌的核心价值主张</a:t>
              </a:r>
              <a:r>
                <a:rPr sz="1200" kern="0" spc="-2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。这句话应该简洁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有力，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能够清晰传达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品牌的独特价值。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21334" algn="l" rtl="0" eaLnBrk="0">
                <a:lnSpc>
                  <a:spcPct val="95000"/>
                </a:lnSpc>
                <a:spcBef>
                  <a:spcPts val="500"/>
                </a:spcBef>
                <a:tabLst/>
              </a:pPr>
              <a:r>
                <a:rPr sz="11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（2） 目标受众痛</a:t>
              </a:r>
              <a:r>
                <a:rPr sz="11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点：</a:t>
              </a:r>
              <a:endParaRPr sz="1100" dirty="0">
                <a:latin typeface="Microsoft YaHei"/>
                <a:ea typeface="Microsoft YaHei"/>
                <a:cs typeface="Microsoft YaHei"/>
              </a:endParaRPr>
            </a:p>
            <a:p>
              <a:pPr marL="109854" indent="311784" algn="l" rtl="0" eaLnBrk="0">
                <a:lnSpc>
                  <a:spcPct val="116000"/>
                </a:lnSpc>
                <a:spcBef>
                  <a:spcPts val="306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列出3—5个目标受众最关心</a:t>
              </a:r>
              <a:r>
                <a:rPr sz="1200" kern="0" spc="-2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的痛点或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需求</a:t>
              </a:r>
              <a:r>
                <a:rPr sz="1200" kern="0" spc="-2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r>
                <a:rPr sz="1200" kern="0" spc="-2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对每个痛点进行简要描述，</a:t>
              </a:r>
              <a:r>
                <a:rPr sz="12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解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释它们对目标受众的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影响。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21334" algn="l" rtl="0" eaLnBrk="0">
                <a:lnSpc>
                  <a:spcPct val="95000"/>
                </a:lnSpc>
                <a:spcBef>
                  <a:spcPts val="500"/>
                </a:spcBef>
                <a:tabLst/>
              </a:pPr>
              <a:r>
                <a:rPr sz="11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（3）</a:t>
              </a:r>
              <a:r>
                <a:rPr sz="11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1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问题解决方案：</a:t>
              </a:r>
              <a:endParaRPr sz="1100" dirty="0">
                <a:latin typeface="Microsoft YaHei"/>
                <a:ea typeface="Microsoft YaHei"/>
                <a:cs typeface="Microsoft YaHei"/>
              </a:endParaRPr>
            </a:p>
            <a:p>
              <a:pPr marL="125729" indent="293370" algn="l" rtl="0" eaLnBrk="0">
                <a:lnSpc>
                  <a:spcPct val="116000"/>
                </a:lnSpc>
                <a:spcBef>
                  <a:spcPts val="306"/>
                </a:spcBef>
                <a:tabLst/>
              </a:pP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针对上述每个痛点，</a:t>
              </a:r>
              <a:r>
                <a:rPr sz="1200" kern="0" spc="-1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详细说明品牌如何解决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这些问题</a:t>
              </a:r>
              <a:r>
                <a:rPr sz="1200" kern="0" spc="-2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r>
                <a:rPr sz="1200" kern="0" spc="-1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突出品牌的独特方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法或技术。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4000"/>
                </a:lnSpc>
                <a:tabLst/>
              </a:pPr>
              <a:endParaRPr sz="400" dirty="0">
                <a:latin typeface="Arial"/>
                <a:ea typeface="Arial"/>
                <a:cs typeface="Arial"/>
              </a:endParaRPr>
            </a:p>
            <a:p>
              <a:pPr marL="521334" algn="l" rtl="0" eaLnBrk="0">
                <a:lnSpc>
                  <a:spcPct val="95000"/>
                </a:lnSpc>
                <a:spcBef>
                  <a:spcPts val="1"/>
                </a:spcBef>
                <a:tabLst/>
              </a:pPr>
              <a:r>
                <a:rPr sz="11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（4）</a:t>
              </a:r>
              <a:r>
                <a:rPr sz="11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1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核心优势：</a:t>
              </a:r>
              <a:endParaRPr sz="11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1158" name="textbox 1158"/>
          <p:cNvSpPr/>
          <p:nvPr/>
        </p:nvSpPr>
        <p:spPr>
          <a:xfrm>
            <a:off x="275048" y="2341359"/>
            <a:ext cx="3413125" cy="14605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67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527684" algn="l" rtl="0" eaLnBrk="0">
              <a:lnSpc>
                <a:spcPct val="87000"/>
              </a:lnSpc>
              <a:tabLst/>
            </a:pPr>
            <a:r>
              <a:rPr sz="2000" b="1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常见陷阱：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marL="31750" algn="l" rtl="0" eaLnBrk="0">
              <a:lnSpc>
                <a:spcPct val="98000"/>
              </a:lnSpc>
              <a:spcBef>
                <a:spcPts val="920"/>
              </a:spcBef>
              <a:tabLst/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1.  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价值主张过于复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杂，</a:t>
            </a:r>
            <a:r>
              <a:rPr sz="1500" kern="0" spc="-3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难以传达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15875" algn="l" rtl="0" eaLnBrk="0">
              <a:lnSpc>
                <a:spcPct val="98000"/>
              </a:lnSpc>
              <a:spcBef>
                <a:spcPts val="453"/>
              </a:spcBef>
              <a:tabLst/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2.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忽视情感价值，</a:t>
            </a:r>
            <a:r>
              <a:rPr sz="1500" kern="0" spc="-3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过度强调功能特性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18415" algn="l" rtl="0" eaLnBrk="0">
              <a:lnSpc>
                <a:spcPct val="97000"/>
              </a:lnSpc>
              <a:spcBef>
                <a:spcPts val="477"/>
              </a:spcBef>
              <a:tabLst/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3.  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夸大其词，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无法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兑现承诺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ct val="92000"/>
              </a:lnSpc>
              <a:spcBef>
                <a:spcPts val="440"/>
              </a:spcBef>
              <a:tabLst/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4.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与竞争对手的价值主张过于相似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160" name="textbox 1160"/>
          <p:cNvSpPr/>
          <p:nvPr/>
        </p:nvSpPr>
        <p:spPr>
          <a:xfrm>
            <a:off x="376031" y="320059"/>
            <a:ext cx="7628255" cy="5537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55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3900" b="1" kern="0" spc="3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价值主张</a:t>
            </a:r>
            <a:r>
              <a:rPr sz="3900" b="1" kern="0" spc="-6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55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传递独特</a:t>
            </a:r>
            <a:r>
              <a:rPr sz="3900" b="1" kern="0" spc="2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的品牌价值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174" name="group 174"/>
          <p:cNvGrpSpPr/>
          <p:nvPr/>
        </p:nvGrpSpPr>
        <p:grpSpPr>
          <a:xfrm rot="21600000">
            <a:off x="2876232" y="1519872"/>
            <a:ext cx="2559050" cy="694690"/>
            <a:chOff x="0" y="0"/>
            <a:chExt cx="2559050" cy="694690"/>
          </a:xfrm>
        </p:grpSpPr>
        <p:pic>
          <p:nvPicPr>
            <p:cNvPr id="1162" name="picture 116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2559050" cy="694690"/>
            </a:xfrm>
            <a:prstGeom prst="rect">
              <a:avLst/>
            </a:prstGeom>
          </p:spPr>
        </p:pic>
        <p:sp>
          <p:nvSpPr>
            <p:cNvPr id="1164" name="textbox 1164"/>
            <p:cNvSpPr/>
            <p:nvPr/>
          </p:nvSpPr>
          <p:spPr>
            <a:xfrm>
              <a:off x="-12700" y="-12700"/>
              <a:ext cx="2584450" cy="73850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2000"/>
                </a:lnSpc>
                <a:tabLst/>
              </a:pPr>
              <a:endParaRPr sz="600" dirty="0">
                <a:latin typeface="Arial"/>
                <a:ea typeface="Arial"/>
                <a:cs typeface="Arial"/>
              </a:endParaRPr>
            </a:p>
            <a:p>
              <a:pPr marL="496569" algn="l" rtl="0" eaLnBrk="0">
                <a:lnSpc>
                  <a:spcPct val="88000"/>
                </a:lnSpc>
                <a:spcBef>
                  <a:spcPts val="1"/>
                </a:spcBef>
                <a:tabLst/>
              </a:pP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解决客户痛点的能力</a:t>
              </a:r>
              <a:endParaRPr sz="14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4000"/>
                </a:lnSpc>
                <a:tabLst/>
              </a:pPr>
              <a:endParaRPr sz="1100" dirty="0">
                <a:latin typeface="Arial"/>
                <a:ea typeface="Arial"/>
                <a:cs typeface="Arial"/>
              </a:endParaRPr>
            </a:p>
            <a:p>
              <a:pPr marL="140335" algn="l" rtl="0" eaLnBrk="0">
                <a:lnSpc>
                  <a:spcPct val="87000"/>
                </a:lnSpc>
                <a:tabLst/>
              </a:pPr>
              <a:r>
                <a:rPr sz="14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价值主张的可信度和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可证明性</a:t>
              </a:r>
              <a:endParaRPr sz="14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176" name="group 176"/>
          <p:cNvGrpSpPr/>
          <p:nvPr/>
        </p:nvGrpSpPr>
        <p:grpSpPr>
          <a:xfrm rot="21600000">
            <a:off x="180657" y="1521142"/>
            <a:ext cx="2559050" cy="692150"/>
            <a:chOff x="0" y="0"/>
            <a:chExt cx="2559050" cy="692150"/>
          </a:xfrm>
        </p:grpSpPr>
        <p:pic>
          <p:nvPicPr>
            <p:cNvPr id="1166" name="picture 116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2559050" cy="692150"/>
            </a:xfrm>
            <a:prstGeom prst="rect">
              <a:avLst/>
            </a:prstGeom>
          </p:spPr>
        </p:pic>
        <p:sp>
          <p:nvSpPr>
            <p:cNvPr id="1168" name="textbox 1168"/>
            <p:cNvSpPr/>
            <p:nvPr/>
          </p:nvSpPr>
          <p:spPr>
            <a:xfrm>
              <a:off x="-12700" y="-12700"/>
              <a:ext cx="2584450" cy="73596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407669" indent="64769" algn="l" rtl="0" eaLnBrk="0">
                <a:lnSpc>
                  <a:spcPct val="148000"/>
                </a:lnSpc>
                <a:spcBef>
                  <a:spcPts val="1"/>
                </a:spcBef>
                <a:tabLst/>
              </a:pP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产品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/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服务的核心优势</a:t>
              </a:r>
              <a:r>
                <a:rPr sz="14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    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情感和功能价值的平衡</a:t>
              </a:r>
              <a:endParaRPr sz="14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1170" name="textbox 1170"/>
          <p:cNvSpPr/>
          <p:nvPr/>
        </p:nvSpPr>
        <p:spPr>
          <a:xfrm>
            <a:off x="807497" y="1190987"/>
            <a:ext cx="1236980" cy="2863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87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5000"/>
              </a:lnSpc>
              <a:tabLst/>
            </a:pPr>
            <a:r>
              <a:rPr sz="1800" b="1" kern="0" spc="-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关键考量：</a:t>
            </a:r>
            <a:endParaRPr sz="18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2" name="table 1172"/>
          <p:cNvGraphicFramePr>
            <a:graphicFrameLocks noGrp="1"/>
          </p:cNvGraphicFramePr>
          <p:nvPr/>
        </p:nvGraphicFramePr>
        <p:xfrm>
          <a:off x="5732144" y="1067434"/>
          <a:ext cx="6236334" cy="5638800"/>
        </p:xfrm>
        <a:graphic>
          <a:graphicData uri="http://schemas.openxmlformats.org/drawingml/2006/table">
            <a:tbl>
              <a:tblPr/>
              <a:tblGrid>
                <a:gridCol w="6236334"/>
              </a:tblGrid>
              <a:tr h="5635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06400" algn="l" rtl="0" eaLnBrk="0">
                        <a:lnSpc>
                          <a:spcPct val="88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描绘品牌如何在未来更好地服务客户，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提升客户体验或解决更复杂的问题。（5） 员工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7950" algn="l" rtl="0" eaLnBrk="0">
                        <a:lnSpc>
                          <a:spcPct val="91000"/>
                        </a:lnSpc>
                        <a:spcBef>
                          <a:spcPts val="338"/>
                        </a:spcBef>
                        <a:tabLst/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愿景：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8940" algn="l" rtl="0" eaLnBrk="0">
                        <a:lnSpc>
                          <a:spcPct val="90000"/>
                        </a:lnSpc>
                        <a:spcBef>
                          <a:spcPts val="291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说明品牌将如何为员工创造更好的工作环境、</a:t>
                      </a:r>
                      <a:r>
                        <a:rPr sz="12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发展机会和个人成长空间。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ct val="95000"/>
                        </a:lnSpc>
                        <a:spcBef>
                          <a:spcPts val="304"/>
                        </a:spcBef>
                        <a:tabLst/>
                      </a:pPr>
                      <a:r>
                        <a:rPr sz="11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（6）</a:t>
                      </a:r>
                      <a:r>
                        <a:rPr sz="11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创新项 目：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9220" indent="290829" algn="l" rtl="0" eaLnBrk="0">
                        <a:lnSpc>
                          <a:spcPct val="102000"/>
                        </a:lnSpc>
                        <a:spcBef>
                          <a:spcPts val="310"/>
                        </a:spcBef>
                        <a:tabLst/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提出2—3个体现品牌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未来愿景的创新项目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或倡议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r>
                        <a:rPr sz="12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这些项目应该既有前瞻性， 又基于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品牌的核心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能力。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ct val="95000"/>
                        </a:lnSpc>
                        <a:spcBef>
                          <a:spcPts val="299"/>
                        </a:spcBef>
                        <a:tabLst/>
                      </a:pPr>
                      <a:r>
                        <a:rPr sz="11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（7）</a:t>
                      </a:r>
                      <a:r>
                        <a:rPr sz="11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里程碑：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97155" indent="307975" algn="l" rtl="0" eaLnBrk="0">
                        <a:lnSpc>
                          <a:spcPct val="102000"/>
                        </a:lnSpc>
                        <a:spcBef>
                          <a:spcPts val="311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设定3—5个实现愿景的关键里程碑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r>
                        <a:rPr sz="12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这些里程碑应该是具体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可衡量的，</a:t>
                      </a:r>
                      <a:r>
                        <a:rPr sz="12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并且时间跨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度合理。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ct val="95000"/>
                        </a:lnSpc>
                        <a:spcBef>
                          <a:spcPts val="298"/>
                        </a:spcBef>
                        <a:tabLst/>
                      </a:pPr>
                      <a:r>
                        <a:rPr sz="11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（8）</a:t>
                      </a:r>
                      <a:r>
                        <a:rPr sz="11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全球视野：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10209" algn="l" rtl="0" eaLnBrk="0">
                        <a:lnSpc>
                          <a:spcPct val="90000"/>
                        </a:lnSpc>
                        <a:spcBef>
                          <a:spcPts val="348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如果适用，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描述品牌在全球市场中的未来定位和发展规划。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ct val="95000"/>
                        </a:lnSpc>
                        <a:spcBef>
                          <a:spcPts val="302"/>
                        </a:spcBef>
                        <a:tabLst/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（9）</a:t>
                      </a:r>
                      <a:r>
                        <a:rPr sz="11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技术展望：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5765" algn="l" rtl="0" eaLnBrk="0">
                        <a:lnSpc>
                          <a:spcPct val="90000"/>
                        </a:lnSpc>
                        <a:spcBef>
                          <a:spcPts val="348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预测品牌将如何利用新兴技术来实现愿景，</a:t>
                      </a:r>
                      <a:r>
                        <a:rPr sz="12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可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能包括AI、</a:t>
                      </a:r>
                      <a:r>
                        <a:rPr sz="12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物联网、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可持续能源等领域。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ct val="95000"/>
                        </a:lnSpc>
                        <a:spcBef>
                          <a:spcPts val="302"/>
                        </a:spcBef>
                        <a:tabLst/>
                      </a:pP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（10）</a:t>
                      </a:r>
                      <a:r>
                        <a:rPr sz="11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伙伴生态：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6400" algn="l" rtl="0" eaLnBrk="0">
                        <a:lnSpc>
                          <a:spcPct val="91000"/>
                        </a:lnSpc>
                        <a:spcBef>
                          <a:spcPts val="336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描述品牌将如何与其他企业、</a:t>
                      </a:r>
                      <a:r>
                        <a:rPr sz="12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机构或组织合作，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共同实现更大的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目标。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ct val="95000"/>
                        </a:lnSpc>
                        <a:spcBef>
                          <a:spcPts val="300"/>
                        </a:spcBef>
                        <a:tabLst/>
                      </a:pPr>
                      <a:r>
                        <a:rPr sz="11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（11）</a:t>
                      </a:r>
                      <a:r>
                        <a:rPr sz="11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激励</a:t>
                      </a:r>
                      <a:r>
                        <a:rPr sz="11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口号：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16839" indent="292100" algn="l" rtl="0" eaLnBrk="0">
                        <a:lnSpc>
                          <a:spcPct val="102000"/>
                        </a:lnSpc>
                        <a:spcBef>
                          <a:spcPts val="309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创造一个能激励员工和客户的</a:t>
                      </a: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口号，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体现共同奋斗的精神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r>
                        <a:rPr sz="12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这个</a:t>
                      </a:r>
                      <a:r>
                        <a:rPr sz="12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口号应该简短有力，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易于记忆和传播。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ct val="95000"/>
                        </a:lnSpc>
                        <a:spcBef>
                          <a:spcPts val="300"/>
                        </a:spcBef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（12）视觉象征：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7314" indent="293370" algn="l" rtl="0" eaLnBrk="0">
                        <a:lnSpc>
                          <a:spcPct val="102000"/>
                        </a:lnSpc>
                        <a:spcBef>
                          <a:spcPts val="310"/>
                        </a:spcBef>
                        <a:tabLst/>
                      </a:pP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提出一个能够直观表现未来愿景的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视觉元素或符号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r>
                        <a:rPr sz="12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这个元素应该能够简洁地传达愿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景的核心理念。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5765" algn="l" rtl="0" eaLnBrk="0">
                        <a:lnSpc>
                          <a:spcPct val="91000"/>
                        </a:lnSpc>
                        <a:spcBef>
                          <a:spcPts val="296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评估标准：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7669" algn="l" rtl="0" eaLnBrk="0">
                        <a:lnSpc>
                          <a:spcPct val="91000"/>
                        </a:lnSpc>
                        <a:spcBef>
                          <a:spcPts val="283"/>
                        </a:spcBef>
                        <a:tabLst/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一致性： 与</a:t>
                      </a:r>
                      <a:r>
                        <a:rPr sz="12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当前品牌定位和价值观的连贯性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7669" algn="l" rtl="0" eaLnBrk="0">
                        <a:lnSpc>
                          <a:spcPct val="90000"/>
                        </a:lnSpc>
                        <a:spcBef>
                          <a:spcPts val="301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远见性：</a:t>
                      </a:r>
                      <a:r>
                        <a:rPr sz="12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展现了足够远大和鼓舞人心的未来图景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7669" algn="l" rtl="0" eaLnBrk="0">
                        <a:lnSpc>
                          <a:spcPct val="91000"/>
                        </a:lnSpc>
                        <a:spcBef>
                          <a:spcPts val="293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可信度：</a:t>
                      </a:r>
                      <a:r>
                        <a:rPr sz="12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基于品牌的核心优势，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具有实现的可能性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7669" algn="l" rtl="0" eaLnBrk="0">
                        <a:lnSpc>
                          <a:spcPct val="90000"/>
                        </a:lnSpc>
                        <a:spcBef>
                          <a:spcPts val="301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共鸣度： 能否激发员工、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客户和其他利益相关者的热情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7669" algn="l" rtl="0" eaLnBrk="0">
                        <a:lnSpc>
                          <a:spcPct val="90000"/>
                        </a:lnSpc>
                        <a:spcBef>
                          <a:spcPts val="306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请基于以上指南，</a:t>
                      </a:r>
                      <a:r>
                        <a:rPr sz="12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创造一个全面、</a:t>
                      </a:r>
                      <a:r>
                        <a:rPr sz="12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富有感染力且能指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引品牌长远发展的未来愿景。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78" name="group 178"/>
          <p:cNvGrpSpPr/>
          <p:nvPr/>
        </p:nvGrpSpPr>
        <p:grpSpPr>
          <a:xfrm rot="21600000">
            <a:off x="191135" y="3901440"/>
            <a:ext cx="5454650" cy="2807334"/>
            <a:chOff x="0" y="0"/>
            <a:chExt cx="5454650" cy="2807334"/>
          </a:xfrm>
        </p:grpSpPr>
        <p:pic>
          <p:nvPicPr>
            <p:cNvPr id="1174" name="picture 11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454650" cy="2807334"/>
            </a:xfrm>
            <a:prstGeom prst="rect">
              <a:avLst/>
            </a:prstGeom>
          </p:spPr>
        </p:pic>
        <p:sp>
          <p:nvSpPr>
            <p:cNvPr id="1176" name="textbox 1176"/>
            <p:cNvSpPr/>
            <p:nvPr/>
          </p:nvSpPr>
          <p:spPr>
            <a:xfrm>
              <a:off x="-12700" y="-12700"/>
              <a:ext cx="5480050" cy="284226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621030" algn="l" rtl="0" eaLnBrk="0">
                <a:lnSpc>
                  <a:spcPct val="93000"/>
                </a:lnSpc>
                <a:spcBef>
                  <a:spcPts val="5"/>
                </a:spcBef>
                <a:tabLst/>
              </a:pPr>
              <a:r>
                <a:rPr sz="1700" b="1" kern="0" spc="8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应用示例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431800" algn="l" rtl="0" eaLnBrk="0">
                <a:lnSpc>
                  <a:spcPct val="88000"/>
                </a:lnSpc>
                <a:spcBef>
                  <a:spcPts val="1334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为[品牌名称]创造一个富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有感染力的品牌未来愿景， 包含以下元素：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21334" algn="l" rtl="0" eaLnBrk="0">
                <a:lnSpc>
                  <a:spcPct val="95000"/>
                </a:lnSpc>
                <a:spcBef>
                  <a:spcPts val="339"/>
                </a:spcBef>
                <a:tabLst/>
              </a:pPr>
              <a:r>
                <a:rPr sz="11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（1）</a:t>
              </a:r>
              <a:r>
                <a:rPr sz="11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1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愿景陈述：</a:t>
              </a:r>
              <a:endParaRPr sz="1100" dirty="0">
                <a:latin typeface="Microsoft YaHei"/>
                <a:ea typeface="Microsoft YaHei"/>
                <a:cs typeface="Microsoft YaHei"/>
              </a:endParaRPr>
            </a:p>
            <a:p>
              <a:pPr marL="131445" indent="300354" algn="l" rtl="0" eaLnBrk="0">
                <a:lnSpc>
                  <a:spcPct val="102000"/>
                </a:lnSpc>
                <a:spcBef>
                  <a:spcPts val="309"/>
                </a:spcBef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用一句话描述品牌5—10年后的理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想状态。这个陈述应该简洁有力， 富有远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见， 同时与品牌当前的核心价值观保持一致。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21334" algn="l" rtl="0" eaLnBrk="0">
                <a:lnSpc>
                  <a:spcPct val="95000"/>
                </a:lnSpc>
                <a:spcBef>
                  <a:spcPts val="300"/>
                </a:spcBef>
                <a:tabLst/>
              </a:pPr>
              <a:r>
                <a:rPr sz="11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（2）</a:t>
              </a:r>
              <a:r>
                <a:rPr sz="11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1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行业影响：</a:t>
              </a:r>
              <a:endParaRPr sz="1100" dirty="0">
                <a:latin typeface="Microsoft YaHei"/>
                <a:ea typeface="Microsoft YaHei"/>
                <a:cs typeface="Microsoft YaHei"/>
              </a:endParaRPr>
            </a:p>
            <a:p>
              <a:pPr marL="113664" indent="304800" algn="l" rtl="0" eaLnBrk="0">
                <a:lnSpc>
                  <a:spcPct val="102000"/>
                </a:lnSpc>
                <a:spcBef>
                  <a:spcPts val="308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描述品牌将如何引领行业发展或改变行业格局</a:t>
              </a:r>
              <a:r>
                <a:rPr sz="12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 包括技术创新</a:t>
              </a:r>
              <a:r>
                <a:rPr sz="1200" kern="0" spc="-1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、</a:t>
              </a:r>
              <a:r>
                <a:rPr sz="1200" kern="0" spc="-1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商业模式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革新或服务标准提升等方面。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21334" algn="l" rtl="0" eaLnBrk="0">
                <a:lnSpc>
                  <a:spcPct val="95000"/>
                </a:lnSpc>
                <a:spcBef>
                  <a:spcPts val="301"/>
                </a:spcBef>
                <a:tabLst/>
              </a:pPr>
              <a:r>
                <a:rPr sz="11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（3）</a:t>
              </a:r>
              <a:r>
                <a:rPr sz="11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1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社会贡献：</a:t>
              </a:r>
              <a:endParaRPr sz="1100" dirty="0">
                <a:latin typeface="Microsoft YaHei"/>
                <a:ea typeface="Microsoft YaHei"/>
                <a:cs typeface="Microsoft YaHei"/>
              </a:endParaRPr>
            </a:p>
            <a:p>
              <a:pPr marL="124460" indent="308609" algn="l" rtl="0" eaLnBrk="0">
                <a:lnSpc>
                  <a:spcPct val="102000"/>
                </a:lnSpc>
                <a:spcBef>
                  <a:spcPts val="310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阐述品牌将为社会带来的积极影响</a:t>
              </a:r>
              <a:r>
                <a:rPr sz="12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r>
                <a:rPr sz="1200" kern="0" spc="-2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考虑环境保护</a:t>
              </a:r>
              <a:r>
                <a:rPr sz="1200" kern="0" spc="-2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、</a:t>
              </a:r>
              <a:r>
                <a:rPr sz="1200" kern="0" spc="-2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社会公平</a:t>
              </a:r>
              <a:r>
                <a:rPr sz="1200" kern="0" spc="-2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、教育发展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或健康促进等方面的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贡献。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21334" algn="l" rtl="0" eaLnBrk="0">
                <a:lnSpc>
                  <a:spcPct val="95000"/>
                </a:lnSpc>
                <a:spcBef>
                  <a:spcPts val="299"/>
                </a:spcBef>
                <a:tabLst/>
              </a:pPr>
              <a:r>
                <a:rPr sz="11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（4）</a:t>
              </a:r>
              <a:r>
                <a:rPr sz="11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1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客户价值：</a:t>
              </a:r>
              <a:endParaRPr sz="11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1178" name="textbox 1178"/>
          <p:cNvSpPr/>
          <p:nvPr/>
        </p:nvSpPr>
        <p:spPr>
          <a:xfrm>
            <a:off x="275048" y="2341359"/>
            <a:ext cx="4225925" cy="14763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67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527684" algn="l" rtl="0" eaLnBrk="0">
              <a:lnSpc>
                <a:spcPct val="87000"/>
              </a:lnSpc>
              <a:tabLst/>
            </a:pPr>
            <a:r>
              <a:rPr sz="2000" b="1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常见陷阱：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marL="31750" algn="l" rtl="0" eaLnBrk="0">
              <a:lnSpc>
                <a:spcPct val="98000"/>
              </a:lnSpc>
              <a:spcBef>
                <a:spcPts val="920"/>
              </a:spcBef>
              <a:tabLst/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1.  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愿景过于抽象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500" kern="0" spc="-3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缺乏实际意义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15875" algn="l" rtl="0" eaLnBrk="0">
              <a:lnSpc>
                <a:spcPct val="98000"/>
              </a:lnSpc>
              <a:spcBef>
                <a:spcPts val="453"/>
              </a:spcBef>
              <a:tabLst/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2.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忽视社会责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任，</a:t>
            </a:r>
            <a:r>
              <a:rPr sz="1500" kern="0" spc="-3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仅关注商业目标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18415" algn="l" rtl="0" eaLnBrk="0">
              <a:lnSpc>
                <a:spcPct val="92000"/>
              </a:lnSpc>
              <a:spcBef>
                <a:spcPts val="449"/>
              </a:spcBef>
              <a:tabLst/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3.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未能激发利益相关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者的共鸣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5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5"/>
              </a:spcBef>
              <a:tabLst/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4.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愿景与品牌当前形象差距过大，</a:t>
            </a:r>
            <a:r>
              <a:rPr sz="1500" kern="0" spc="-3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缺乏可信度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180" name="textbox 1180"/>
          <p:cNvSpPr/>
          <p:nvPr/>
        </p:nvSpPr>
        <p:spPr>
          <a:xfrm>
            <a:off x="383642" y="320059"/>
            <a:ext cx="7620634" cy="5505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89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3900" b="1" kern="0" spc="2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未来愿景</a:t>
            </a:r>
            <a:r>
              <a:rPr sz="3900" b="1" kern="0" spc="-6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2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5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2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描绘品牌的长远目</a:t>
            </a:r>
            <a:r>
              <a:rPr sz="3900" b="1" kern="0" spc="2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标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1182" name="picture 11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97212" y="1514157"/>
            <a:ext cx="2559049" cy="335280"/>
          </a:xfrm>
          <a:prstGeom prst="rect">
            <a:avLst/>
          </a:prstGeom>
        </p:spPr>
      </p:pic>
      <p:pic>
        <p:nvPicPr>
          <p:cNvPr id="1184" name="picture 11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80657" y="1521142"/>
            <a:ext cx="2901315" cy="334645"/>
          </a:xfrm>
          <a:prstGeom prst="rect">
            <a:avLst/>
          </a:prstGeom>
        </p:spPr>
      </p:pic>
      <p:pic>
        <p:nvPicPr>
          <p:cNvPr id="1186" name="picture 11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867342" y="1878647"/>
            <a:ext cx="2788919" cy="335915"/>
          </a:xfrm>
          <a:prstGeom prst="rect">
            <a:avLst/>
          </a:prstGeom>
        </p:spPr>
      </p:pic>
      <p:sp>
        <p:nvSpPr>
          <p:cNvPr id="1188" name="textbox 1188"/>
          <p:cNvSpPr/>
          <p:nvPr/>
        </p:nvSpPr>
        <p:spPr>
          <a:xfrm>
            <a:off x="281305" y="1593525"/>
            <a:ext cx="5149215" cy="7061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37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4129" algn="l" rtl="0" eaLnBrk="0">
              <a:lnSpc>
                <a:spcPct val="82000"/>
              </a:lnSpc>
              <a:tabLst/>
            </a:pPr>
            <a:r>
              <a:rPr sz="1400" u="sng" kern="0" spc="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6096E6"/>
                  </a:solidFill>
                </a:uFill>
                <a:latin typeface="Microsoft YaHei"/>
                <a:ea typeface="Microsoft YaHei"/>
                <a:cs typeface="Microsoft YaHei"/>
              </a:rPr>
              <a:t>与当前品牌定位的一致性和延续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性        对行业和社会的积极影响</a:t>
            </a:r>
            <a:endParaRPr sz="14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ct val="115000"/>
              </a:lnSpc>
              <a:spcBef>
                <a:spcPts val="14"/>
              </a:spcBef>
              <a:tabLst>
                <a:tab pos="424815" algn="l"/>
              </a:tabLst>
            </a:pPr>
            <a:r>
              <a:rPr sz="1300" u="sng" kern="0" spc="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6096E6"/>
                  </a:solidFill>
                </a:uFill>
                <a:latin typeface="Microsoft YaHei"/>
                <a:ea typeface="Microsoft YaHei"/>
                <a:cs typeface="Microsoft YaHei"/>
              </a:rPr>
              <a:t>	</a:t>
            </a:r>
            <a:r>
              <a:rPr sz="2100" u="sng" kern="0" spc="20" baseline="496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6096E6"/>
                  </a:solidFill>
                </a:uFill>
                <a:latin typeface="Microsoft YaHei"/>
                <a:ea typeface="Microsoft YaHei"/>
                <a:cs typeface="Microsoft YaHei"/>
              </a:rPr>
              <a:t>员工和客户的参与</a:t>
            </a:r>
            <a:r>
              <a:rPr sz="2100" kern="0" spc="20" baseline="49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感</a:t>
            </a:r>
            <a:r>
              <a:rPr sz="2800" kern="0" spc="1100" dirty="0">
                <a:solidFill>
                  <a:srgbClr val="6096E6">
                    <a:alpha val="100000"/>
                  </a:srgbClr>
                </a:solidFill>
                <a:latin typeface="Arial"/>
                <a:ea typeface="Arial"/>
                <a:cs typeface="Arial"/>
              </a:rPr>
              <a:t>--</a:t>
            </a:r>
            <a:r>
              <a:rPr sz="2800" kern="0" spc="20" dirty="0">
                <a:solidFill>
                  <a:srgbClr val="6096E6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2100" kern="0" spc="30" baseline="49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愿景的远大与可实现性的平衡</a:t>
            </a:r>
            <a:endParaRPr sz="2100" baseline="496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190" name="textbox 1190"/>
          <p:cNvSpPr/>
          <p:nvPr/>
        </p:nvSpPr>
        <p:spPr>
          <a:xfrm>
            <a:off x="807497" y="1190987"/>
            <a:ext cx="1236980" cy="2863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87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5000"/>
              </a:lnSpc>
              <a:tabLst/>
            </a:pPr>
            <a:r>
              <a:rPr sz="1800" b="1" kern="0" spc="-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关键考量：</a:t>
            </a:r>
            <a:endParaRPr sz="18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1192" name="picture 11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80657" y="1878647"/>
            <a:ext cx="28574" cy="334645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4" name="picture 11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390770" y="1133386"/>
            <a:ext cx="2189083" cy="605366"/>
          </a:xfrm>
          <a:prstGeom prst="rect">
            <a:avLst/>
          </a:prstGeom>
        </p:spPr>
      </p:pic>
      <p:pic>
        <p:nvPicPr>
          <p:cNvPr id="1196" name="picture 11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331922" y="1149261"/>
            <a:ext cx="2188939" cy="605366"/>
          </a:xfrm>
          <a:prstGeom prst="rect">
            <a:avLst/>
          </a:prstGeom>
        </p:spPr>
      </p:pic>
      <p:graphicFrame>
        <p:nvGraphicFramePr>
          <p:cNvPr id="1198" name="table 1198"/>
          <p:cNvGraphicFramePr>
            <a:graphicFrameLocks noGrp="1"/>
          </p:cNvGraphicFramePr>
          <p:nvPr/>
        </p:nvGraphicFramePr>
        <p:xfrm>
          <a:off x="4331922" y="1133386"/>
          <a:ext cx="7529194" cy="2227579"/>
        </p:xfrm>
        <a:graphic>
          <a:graphicData uri="http://schemas.openxmlformats.org/drawingml/2006/table">
            <a:tbl>
              <a:tblPr/>
              <a:tblGrid>
                <a:gridCol w="3748404"/>
                <a:gridCol w="3780789"/>
              </a:tblGrid>
              <a:tr h="22275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40715" algn="l" rtl="0" eaLnBrk="0">
                        <a:lnSpc>
                          <a:spcPct val="90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7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成就展示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3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5414" indent="-3175" algn="l" rtl="0" eaLnBrk="0">
                        <a:lnSpc>
                          <a:spcPct val="115000"/>
                        </a:lnSpc>
                        <a:spcBef>
                          <a:spcPts val="452"/>
                        </a:spcBef>
                        <a:tabLst/>
                      </a:pPr>
                      <a:r>
                        <a:rPr sz="15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成就展示部分应突出个人和团队在过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 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去一年的创新</a:t>
                      </a:r>
                      <a:r>
                        <a:rPr sz="15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、突破及贡献，</a:t>
                      </a:r>
                      <a:r>
                        <a:rPr sz="15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提示语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设计应侧重：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47320" algn="l" rtl="0" eaLnBrk="0">
                        <a:lnSpc>
                          <a:spcPct val="90000"/>
                        </a:lnSpc>
                        <a:spcBef>
                          <a:spcPts val="602"/>
                        </a:spcBef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团队贡献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47320" algn="l" rtl="0" eaLnBrk="0">
                        <a:lnSpc>
                          <a:spcPct val="92000"/>
                        </a:lnSpc>
                        <a:spcBef>
                          <a:spcPts val="566"/>
                        </a:spcBef>
                        <a:tabLst/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创新与突破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7320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   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个人荣誉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54405" algn="l" rtl="0" eaLnBrk="0">
                        <a:lnSpc>
                          <a:spcPct val="9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7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未来规划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5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83869" indent="2540" algn="just" rtl="0" eaLnBrk="0">
                        <a:lnSpc>
                          <a:spcPct val="116000"/>
                        </a:lnSpc>
                        <a:spcBef>
                          <a:spcPts val="457"/>
                        </a:spcBef>
                        <a:tabLst/>
                      </a:pP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未来规划部分是年终总结的重点，</a:t>
                      </a:r>
                      <a:r>
                        <a:rPr sz="15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旨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在为新的一年设定明确的目标和发展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方向</a:t>
                      </a:r>
                      <a:r>
                        <a:rPr sz="15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。提示语设计应关注以下要点：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89584" algn="l" rtl="0" eaLnBrk="0">
                        <a:lnSpc>
                          <a:spcPct val="91000"/>
                        </a:lnSpc>
                        <a:spcBef>
                          <a:spcPts val="568"/>
                        </a:spcBef>
                        <a:tabLst/>
                      </a:pP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</a:t>
                      </a: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目标设定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89584" algn="l" rtl="0" eaLnBrk="0">
                        <a:lnSpc>
                          <a:spcPct val="91000"/>
                        </a:lnSpc>
                        <a:spcBef>
                          <a:spcPts val="595"/>
                        </a:spcBef>
                        <a:tabLst/>
                      </a:pP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   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行动计划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89584" algn="l" rtl="0" eaLnBrk="0">
                        <a:lnSpc>
                          <a:spcPct val="79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   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个人成长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00" name="table 1200"/>
          <p:cNvGraphicFramePr>
            <a:graphicFrameLocks noGrp="1"/>
          </p:cNvGraphicFramePr>
          <p:nvPr/>
        </p:nvGraphicFramePr>
        <p:xfrm>
          <a:off x="90169" y="3531234"/>
          <a:ext cx="4088765" cy="3234054"/>
        </p:xfrm>
        <a:graphic>
          <a:graphicData uri="http://schemas.openxmlformats.org/drawingml/2006/table">
            <a:tbl>
              <a:tblPr/>
              <a:tblGrid>
                <a:gridCol w="708659"/>
                <a:gridCol w="1263014"/>
                <a:gridCol w="2117089"/>
              </a:tblGrid>
              <a:tr h="2590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2250" algn="l" rtl="0" eaLnBrk="0">
                        <a:lnSpc>
                          <a:spcPct val="87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维度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80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86384" algn="l" rtl="0" eaLnBrk="0">
                        <a:lnSpc>
                          <a:spcPct val="86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提示语示例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80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22019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要求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80DF"/>
                    </a:solidFill>
                  </a:tcPr>
                </a:tc>
              </a:tr>
              <a:tr h="10788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62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1280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成果概述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23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8739" algn="l" rtl="0" eaLnBrk="0">
                        <a:lnSpc>
                          <a:spcPct val="87000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请总结过去一年中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86360" algn="l" rtl="0" eaLnBrk="0">
                        <a:lnSpc>
                          <a:spcPct val="93000"/>
                        </a:lnSpc>
                        <a:spcBef>
                          <a:spcPts val="179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的主要工作成果，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286384" indent="-207645" algn="l" rtl="0" eaLnBrk="0">
                        <a:lnSpc>
                          <a:spcPct val="94000"/>
                        </a:lnSpc>
                        <a:spcBef>
                          <a:spcPts val="80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重点展示对业务的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推动作用。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5254" algn="l" rtl="0" eaLnBrk="0">
                        <a:lnSpc>
                          <a:spcPts val="1468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业绩突出项</a:t>
                      </a:r>
                      <a:r>
                        <a:rPr sz="11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列出关键业绩指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81280" algn="l" rtl="0" eaLnBrk="0">
                        <a:lnSpc>
                          <a:spcPct val="86000"/>
                        </a:lnSpc>
                        <a:spcBef>
                          <a:spcPts val="36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标，如销售额</a:t>
                      </a:r>
                      <a:r>
                        <a:rPr sz="11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、客户增长率</a:t>
                      </a:r>
                      <a:r>
                        <a:rPr sz="11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、项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32079" algn="l" rtl="0" eaLnBrk="0">
                        <a:lnSpc>
                          <a:spcPts val="1468"/>
                        </a:lnSpc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目完成情况等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成果分析</a:t>
                      </a:r>
                      <a:r>
                        <a:rPr sz="11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分析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82550" algn="l" rtl="0" eaLnBrk="0">
                        <a:lnSpc>
                          <a:spcPct val="85000"/>
                        </a:lnSpc>
                        <a:spcBef>
                          <a:spcPts val="50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这些成果带来的具体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影响，如提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14655" algn="l" rtl="0" eaLnBrk="0">
                        <a:lnSpc>
                          <a:spcPts val="1468"/>
                        </a:lnSpc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升效率</a:t>
                      </a:r>
                      <a:r>
                        <a:rPr sz="11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、拓展市场等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9645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3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1914" algn="l" rtl="0" eaLnBrk="0">
                        <a:lnSpc>
                          <a:spcPct val="8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数据支撑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985" indent="71755" algn="l" rtl="0" eaLnBrk="0">
                        <a:lnSpc>
                          <a:spcPct val="96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请提供支撑业绩的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具体数据，并通过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数据展示工作成效。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2079" algn="l" rtl="0" eaLnBrk="0">
                        <a:lnSpc>
                          <a:spcPts val="1394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数据呈现</a:t>
                      </a:r>
                      <a:r>
                        <a:rPr sz="11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使用具体数字或百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6679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分比，如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“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销售额增长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了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20%”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或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87630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“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客户满意度提升了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%”]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数据来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33985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源</a:t>
                      </a:r>
                      <a:r>
                        <a:rPr sz="11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明确数据来源和依据，确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760094" algn="l" rtl="0" eaLnBrk="0">
                        <a:lnSpc>
                          <a:spcPts val="1394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保真实性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9315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95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2550" algn="l" rtl="0" eaLnBrk="0">
                        <a:lnSpc>
                          <a:spcPct val="87000"/>
                        </a:lnSpc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项目亮点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6034" indent="52705" algn="l" rtl="0" eaLnBrk="0">
                        <a:lnSpc>
                          <a:spcPct val="9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请列举过去一年中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参与的重要项目及</a:t>
                      </a:r>
                      <a:r>
                        <a:rPr sz="1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其成果，展示在项</a:t>
                      </a:r>
                      <a:r>
                        <a:rPr sz="1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目中的角色和贡献。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1594" indent="73025" algn="l" rtl="0" eaLnBrk="0">
                        <a:lnSpc>
                          <a:spcPct val="104000"/>
                        </a:lnSpc>
                        <a:spcBef>
                          <a:spcPts val="4"/>
                        </a:spcBef>
                        <a:tabLst>
                          <a:tab pos="137795" algn="l"/>
                        </a:tabLst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关键项目 ：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列举项目名称</a:t>
                      </a:r>
                      <a:r>
                        <a:rPr sz="11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、目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标</a:t>
                      </a:r>
                      <a:r>
                        <a:rPr sz="11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、结果及自己的角色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影响力</a:t>
                      </a:r>
                      <a:r>
                        <a:rPr sz="11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项目如何推动了部门或公司目</a:t>
                      </a:r>
                      <a:r>
                        <a:rPr sz="1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标的实现，具体成果</a:t>
                      </a:r>
                      <a:r>
                        <a:rPr sz="11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如何体现</a:t>
                      </a:r>
                      <a:r>
                        <a:rPr sz="11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02" name="table 1202"/>
          <p:cNvGraphicFramePr>
            <a:graphicFrameLocks noGrp="1"/>
          </p:cNvGraphicFramePr>
          <p:nvPr/>
        </p:nvGraphicFramePr>
        <p:xfrm>
          <a:off x="4241164" y="3531234"/>
          <a:ext cx="3936365" cy="3234054"/>
        </p:xfrm>
        <a:graphic>
          <a:graphicData uri="http://schemas.openxmlformats.org/drawingml/2006/table">
            <a:tbl>
              <a:tblPr/>
              <a:tblGrid>
                <a:gridCol w="682625"/>
                <a:gridCol w="1160145"/>
                <a:gridCol w="2093595"/>
              </a:tblGrid>
              <a:tr h="2603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8915" algn="l" rtl="0" eaLnBrk="0">
                        <a:lnSpc>
                          <a:spcPct val="8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维度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4315" algn="l" rtl="0" eaLnBrk="0">
                        <a:lnSpc>
                          <a:spcPct val="8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提示语示例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09319" algn="l" rtl="0" eaLnBrk="0">
                        <a:lnSpc>
                          <a:spcPct val="8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要求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0007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8765" indent="-130175" algn="l" rtl="0" eaLnBrk="0">
                        <a:lnSpc>
                          <a:spcPct val="92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团队贡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献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6519" algn="l" rtl="0" eaLnBrk="0">
                        <a:lnSpc>
                          <a:spcPct val="97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请总结团队在过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去一年中取得的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重大成果，并展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示团队合作的优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46405" algn="l" rtl="0" eaLnBrk="0">
                        <a:lnSpc>
                          <a:spcPct val="86000"/>
                        </a:lnSpc>
                        <a:spcBef>
                          <a:spcPts val="197"/>
                        </a:spcBef>
                        <a:tabLst/>
                      </a:pPr>
                      <a:r>
                        <a:rPr sz="11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势。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0175" algn="l" rtl="0" eaLnBrk="0">
                        <a:lnSpc>
                          <a:spcPts val="1468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团队协作 ：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描述团队在协作中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48589" algn="l" rtl="0" eaLnBrk="0">
                        <a:lnSpc>
                          <a:spcPct val="85000"/>
                        </a:lnSpc>
                        <a:spcBef>
                          <a:spcPts val="50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的表现，如跨部门合作</a:t>
                      </a:r>
                      <a:r>
                        <a:rPr sz="11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、协调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3504" algn="l" rtl="0" eaLnBrk="0">
                        <a:lnSpc>
                          <a:spcPts val="1468"/>
                        </a:lnSpc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沟通等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团队成就</a:t>
                      </a:r>
                      <a:r>
                        <a:rPr sz="11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列举团队在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35254" algn="l" rtl="0" eaLnBrk="0">
                        <a:lnSpc>
                          <a:spcPct val="86000"/>
                        </a:lnSpc>
                        <a:spcBef>
                          <a:spcPts val="36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目标实现方面的成绩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，如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“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年度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356234" algn="l" rtl="0" eaLnBrk="0">
                        <a:lnSpc>
                          <a:spcPts val="1468"/>
                        </a:lnSpc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目标完成度达到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120%”]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9607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8129" indent="-139700" algn="l" rtl="0" eaLnBrk="0">
                        <a:lnSpc>
                          <a:spcPct val="9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创新突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破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400" indent="71119" algn="l" rtl="0" eaLnBrk="0">
                        <a:lnSpc>
                          <a:spcPct val="97000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请描述在工作中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做出的创新举措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或取得的突破性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进展，展示个人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和团队的创造力。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indent="12064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创新成果</a:t>
                      </a:r>
                      <a:r>
                        <a:rPr sz="11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展示创新的产品</a:t>
                      </a:r>
                      <a:r>
                        <a:rPr sz="11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流程或技术，并具体描述其影   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响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突破性进展</a:t>
                      </a:r>
                      <a:r>
                        <a:rPr sz="11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分析突破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如何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解决了长期存在的问题或带来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751840" algn="l" rtl="0" eaLnBrk="0">
                        <a:lnSpc>
                          <a:spcPts val="1468"/>
                        </a:lnSpc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显著改变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10121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8129" indent="-139700" algn="l" rtl="0" eaLnBrk="0">
                        <a:lnSpc>
                          <a:spcPct val="93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个人荣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誉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5885" indent="635" algn="l" rtl="0" eaLnBrk="0">
                        <a:lnSpc>
                          <a:spcPct val="98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请列举个人在过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去一年中获得的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奖项</a:t>
                      </a:r>
                      <a:r>
                        <a:rPr sz="11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、荣誉或表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彰</a:t>
                      </a:r>
                      <a:r>
                        <a:rPr sz="11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，突出个人贡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44500" algn="l" rtl="0" eaLnBrk="0">
                        <a:lnSpc>
                          <a:spcPct val="87000"/>
                        </a:lnSpc>
                        <a:spcBef>
                          <a:spcPts val="101"/>
                        </a:spcBef>
                        <a:tabLst/>
                      </a:pPr>
                      <a:r>
                        <a:rPr sz="11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献。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2554" algn="l" rtl="0" eaLnBrk="0">
                        <a:lnSpc>
                          <a:spcPts val="1468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荣誉奖项</a:t>
                      </a:r>
                      <a:r>
                        <a:rPr sz="11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列出获得的奖项或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39064" algn="l" rtl="0" eaLnBrk="0">
                        <a:lnSpc>
                          <a:spcPct val="85000"/>
                        </a:lnSpc>
                        <a:spcBef>
                          <a:spcPts val="50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特别表彰，如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“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最佳员工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奖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”“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77469" algn="l" rtl="0" eaLnBrk="0">
                        <a:lnSpc>
                          <a:spcPts val="1468"/>
                        </a:lnSpc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新贡献奖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”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等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个人影响</a:t>
                      </a: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通过个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42875" algn="l" rtl="0" eaLnBrk="0">
                        <a:lnSpc>
                          <a:spcPct val="85000"/>
                        </a:lnSpc>
                        <a:spcBef>
                          <a:spcPts val="50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人努力，推动了业务或团队的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328929" algn="l" rtl="0" eaLnBrk="0">
                        <a:lnSpc>
                          <a:spcPts val="1468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成长，取得了哪些成果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04" name="table 1204"/>
          <p:cNvGraphicFramePr>
            <a:graphicFrameLocks noGrp="1"/>
          </p:cNvGraphicFramePr>
          <p:nvPr/>
        </p:nvGraphicFramePr>
        <p:xfrm>
          <a:off x="8261984" y="3531234"/>
          <a:ext cx="3838575" cy="3234055"/>
        </p:xfrm>
        <a:graphic>
          <a:graphicData uri="http://schemas.openxmlformats.org/drawingml/2006/table">
            <a:tbl>
              <a:tblPr/>
              <a:tblGrid>
                <a:gridCol w="665480"/>
                <a:gridCol w="916305"/>
                <a:gridCol w="2256789"/>
              </a:tblGrid>
              <a:tr h="2647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0660" algn="l" rtl="0" eaLnBrk="0">
                        <a:lnSpc>
                          <a:spcPct val="87000"/>
                        </a:lnSpc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维度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47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3029" algn="l" rtl="0" eaLnBrk="0">
                        <a:lnSpc>
                          <a:spcPct val="86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提示语示例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47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91869" algn="l" rtl="0" eaLnBrk="0">
                        <a:lnSpc>
                          <a:spcPct val="8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要求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471"/>
                    </a:solidFill>
                  </a:tcPr>
                </a:tc>
              </a:tr>
              <a:tr h="10369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69240" indent="-139064" algn="l" rtl="0" eaLnBrk="0">
                        <a:lnSpc>
                          <a:spcPct val="94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年度目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标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6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1920" indent="-6985" algn="l" rtl="0" eaLnBrk="0">
                        <a:lnSpc>
                          <a:spcPct val="98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请设定明年</a:t>
                      </a:r>
                      <a:r>
                        <a:rPr sz="1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的主要工作</a:t>
                      </a:r>
                      <a:r>
                        <a:rPr sz="1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目标，并确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84150" indent="-141604" algn="l" rtl="0" eaLnBrk="0">
                        <a:lnSpc>
                          <a:spcPct val="93000"/>
                        </a:lnSpc>
                        <a:spcBef>
                          <a:spcPts val="112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保目标具体</a:t>
                      </a:r>
                      <a:r>
                        <a:rPr sz="11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可度量。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6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3500" indent="17145" algn="l" rtl="0" eaLnBrk="0">
                        <a:lnSpc>
                          <a:spcPct val="101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目标设定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明确具体的工作目标</a:t>
                      </a:r>
                      <a:r>
                        <a:rPr sz="11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如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“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实现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XX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销售额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”“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拓展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XX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客户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”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等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11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目标量化</a:t>
                      </a:r>
                      <a:r>
                        <a:rPr sz="11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1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为每个目标设定</a:t>
                      </a:r>
                      <a:r>
                        <a:rPr sz="1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具体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的量化标准，如</a:t>
                      </a:r>
                      <a:r>
                        <a:rPr sz="11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“</a:t>
                      </a:r>
                      <a:r>
                        <a:rPr sz="11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年度增</a:t>
                      </a:r>
                      <a:r>
                        <a:rPr sz="1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长</a:t>
                      </a:r>
                      <a:r>
                        <a:rPr sz="1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30%”</a:t>
                      </a:r>
                      <a:r>
                        <a:rPr sz="1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或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68959" algn="l" rtl="0" eaLnBrk="0">
                        <a:lnSpc>
                          <a:spcPts val="1394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“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增加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个大客户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”]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6EF"/>
                    </a:solidFill>
                  </a:tcPr>
                </a:tc>
              </a:tr>
              <a:tr h="10369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25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69240" indent="-139064" algn="l" rtl="0" eaLnBrk="0">
                        <a:lnSpc>
                          <a:spcPct val="92000"/>
                        </a:lnSpc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行动计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划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6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2230" indent="52705" algn="l" rtl="0" eaLnBrk="0">
                        <a:lnSpc>
                          <a:spcPct val="99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请根据目标</a:t>
                      </a:r>
                      <a:r>
                        <a:rPr sz="1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制定具体的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行动步骤或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策略，确保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目标的实现。</a:t>
                      </a:r>
                      <a:endParaRPr sz="10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6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4769" indent="66675" algn="l" rtl="0" eaLnBrk="0">
                        <a:lnSpc>
                          <a:spcPct val="102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行动步骤</a:t>
                      </a:r>
                      <a:r>
                        <a:rPr sz="11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列出为实现目标所需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的主要行动，如</a:t>
                      </a:r>
                      <a:r>
                        <a:rPr sz="11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“</a:t>
                      </a:r>
                      <a:r>
                        <a:rPr sz="11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提升客户服务质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量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”“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加强跨部门协作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”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等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时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间节点：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770255" indent="-632459" algn="l" rtl="0" eaLnBrk="0">
                        <a:lnSpc>
                          <a:spcPct val="104000"/>
                        </a:lnSpc>
                        <a:spcBef>
                          <a:spcPts val="14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为每个目标设定具体的时间表或</a:t>
                      </a:r>
                      <a:r>
                        <a:rPr sz="1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阶段性目标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6EF"/>
                    </a:solidFill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80034" indent="-151129" algn="l" rtl="0" eaLnBrk="0">
                        <a:lnSpc>
                          <a:spcPct val="9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发展方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向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6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1760" indent="2540" algn="l" rtl="0" eaLnBrk="0">
                        <a:lnSpc>
                          <a:spcPct val="9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请阐述未来</a:t>
                      </a:r>
                      <a:r>
                        <a:rPr sz="1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一年在职业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发展或个人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253365" indent="-140970" algn="l" rtl="0" eaLnBrk="0">
                        <a:lnSpc>
                          <a:spcPct val="94000"/>
                        </a:lnSpc>
                        <a:spcBef>
                          <a:spcPts val="163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成长方面的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规划。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6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5790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2079" algn="l" rtl="0" eaLnBrk="0">
                        <a:lnSpc>
                          <a:spcPts val="1468"/>
                        </a:lnSpc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个人发展</a:t>
                      </a:r>
                      <a:r>
                        <a:rPr sz="11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设定个人的职业成长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0964" algn="l" rtl="0" eaLnBrk="0">
                        <a:lnSpc>
                          <a:spcPct val="84000"/>
                        </a:lnSpc>
                        <a:spcBef>
                          <a:spcPts val="63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目标，如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“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提升管理能力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”“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拓展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行业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91439" algn="l" rtl="0" eaLnBrk="0">
                        <a:lnSpc>
                          <a:spcPts val="1468"/>
                        </a:lnSpc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知识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”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等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团队协作</a:t>
                      </a: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描述计划如何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82550" algn="l" rtl="0" eaLnBrk="0">
                        <a:lnSpc>
                          <a:spcPct val="85000"/>
                        </a:lnSpc>
                        <a:spcBef>
                          <a:spcPts val="50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进一步提升团队合作或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打造高效团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50925" algn="l" rtl="0" eaLnBrk="0">
                        <a:lnSpc>
                          <a:spcPts val="1468"/>
                        </a:lnSpc>
                        <a:tabLst/>
                      </a:pPr>
                      <a:r>
                        <a:rPr sz="11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队</a:t>
                      </a:r>
                      <a:r>
                        <a:rPr sz="11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6EF"/>
                    </a:solidFill>
                  </a:tcPr>
                </a:tc>
              </a:tr>
            </a:tbl>
          </a:graphicData>
        </a:graphic>
      </p:graphicFrame>
      <p:sp>
        <p:nvSpPr>
          <p:cNvPr id="1206" name="textbox 1206"/>
          <p:cNvSpPr/>
          <p:nvPr/>
        </p:nvSpPr>
        <p:spPr>
          <a:xfrm>
            <a:off x="371229" y="1736641"/>
            <a:ext cx="3321684" cy="16452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2361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indent="5080" algn="l" rtl="0" eaLnBrk="0">
              <a:lnSpc>
                <a:spcPct val="114000"/>
              </a:lnSpc>
              <a:tabLst/>
            </a:pP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业绩回顾部分旨在清晰</a:t>
            </a:r>
            <a:r>
              <a:rPr sz="1500" kern="0" spc="-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、全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面地展示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过去一年的工作成绩</a:t>
            </a:r>
            <a:r>
              <a:rPr sz="1500" kern="0" spc="-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。提示语设计应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侧重于以下要点：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17779" algn="l" rtl="0" eaLnBrk="0">
              <a:lnSpc>
                <a:spcPct val="91000"/>
              </a:lnSpc>
              <a:spcBef>
                <a:spcPts val="587"/>
              </a:spcBef>
              <a:tabLst/>
            </a:pP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成果展示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17779" algn="l" rtl="0" eaLnBrk="0">
              <a:lnSpc>
                <a:spcPct val="91000"/>
              </a:lnSpc>
              <a:spcBef>
                <a:spcPts val="580"/>
              </a:spcBef>
              <a:tabLst/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结构清晰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22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17779" algn="l" rtl="0" eaLnBrk="0">
              <a:lnSpc>
                <a:spcPct val="91000"/>
              </a:lnSpc>
              <a:tabLst/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具体事例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208" name="textbox 1208"/>
          <p:cNvSpPr/>
          <p:nvPr/>
        </p:nvSpPr>
        <p:spPr>
          <a:xfrm>
            <a:off x="379075" y="318537"/>
            <a:ext cx="5438775" cy="5518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657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3900" b="1" kern="0" spc="36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年终总结的提示语设计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180" name="group 180"/>
          <p:cNvGrpSpPr/>
          <p:nvPr/>
        </p:nvGrpSpPr>
        <p:grpSpPr>
          <a:xfrm rot="21600000">
            <a:off x="273002" y="1149261"/>
            <a:ext cx="2188939" cy="605366"/>
            <a:chOff x="0" y="0"/>
            <a:chExt cx="2188939" cy="605366"/>
          </a:xfrm>
        </p:grpSpPr>
        <p:pic>
          <p:nvPicPr>
            <p:cNvPr id="1210" name="picture 12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2188939" cy="605366"/>
            </a:xfrm>
            <a:prstGeom prst="rect">
              <a:avLst/>
            </a:prstGeom>
          </p:spPr>
        </p:pic>
        <p:sp>
          <p:nvSpPr>
            <p:cNvPr id="1212" name="textbox 1212"/>
            <p:cNvSpPr/>
            <p:nvPr/>
          </p:nvSpPr>
          <p:spPr>
            <a:xfrm>
              <a:off x="-12700" y="-12700"/>
              <a:ext cx="2214879" cy="65214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  <a:tabLst/>
              </a:pPr>
              <a:endParaRPr sz="600" dirty="0">
                <a:latin typeface="Arial"/>
                <a:ea typeface="Arial"/>
                <a:cs typeface="Arial"/>
              </a:endParaRPr>
            </a:p>
            <a:p>
              <a:pPr marL="659765" algn="l" rtl="0" eaLnBrk="0">
                <a:lnSpc>
                  <a:spcPct val="90000"/>
                </a:lnSpc>
                <a:spcBef>
                  <a:spcPts val="3"/>
                </a:spcBef>
                <a:tabLst/>
              </a:pPr>
              <a:r>
                <a:rPr sz="1700" b="1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业绩回顾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2"/>
          <p:cNvGrpSpPr/>
          <p:nvPr/>
        </p:nvGrpSpPr>
        <p:grpSpPr>
          <a:xfrm rot="21600000">
            <a:off x="6242684" y="2462529"/>
            <a:ext cx="5499734" cy="4029075"/>
            <a:chOff x="0" y="0"/>
            <a:chExt cx="5499734" cy="4029075"/>
          </a:xfrm>
        </p:grpSpPr>
        <p:pic>
          <p:nvPicPr>
            <p:cNvPr id="1214" name="picture 12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499734" cy="4029075"/>
            </a:xfrm>
            <a:prstGeom prst="rect">
              <a:avLst/>
            </a:prstGeom>
          </p:spPr>
        </p:pic>
        <p:sp>
          <p:nvSpPr>
            <p:cNvPr id="1216" name="textbox 1216"/>
            <p:cNvSpPr/>
            <p:nvPr/>
          </p:nvSpPr>
          <p:spPr>
            <a:xfrm>
              <a:off x="-12700" y="-12700"/>
              <a:ext cx="5525134" cy="40703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621030" algn="l" rtl="0" eaLnBrk="0">
                <a:lnSpc>
                  <a:spcPct val="93000"/>
                </a:lnSpc>
                <a:tabLst/>
              </a:pPr>
              <a:r>
                <a:rPr sz="1700" b="1" kern="0" spc="8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应用示例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414655" algn="l" rtl="0" eaLnBrk="0">
                <a:lnSpc>
                  <a:spcPct val="82000"/>
                </a:lnSpc>
                <a:spcBef>
                  <a:spcPts val="1314"/>
                </a:spcBef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任务目标：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生成[具体领域]的选题规划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33069" algn="l" rtl="0" eaLnBrk="0">
                <a:lnSpc>
                  <a:spcPts val="2000"/>
                </a:lnSpc>
                <a:tabLst/>
              </a:pP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背景信息：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20369" algn="l" rtl="0" eaLnBrk="0">
                <a:lnSpc>
                  <a:spcPct val="88000"/>
                </a:lnSpc>
                <a:spcBef>
                  <a:spcPts val="815"/>
                </a:spcBef>
                <a:tabLst/>
              </a:pP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 账号定位： [填写定位]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20369" algn="l" rtl="0" eaLnBrk="0">
                <a:lnSpc>
                  <a:spcPct val="88000"/>
                </a:lnSpc>
                <a:spcBef>
                  <a:spcPts val="733"/>
                </a:spcBef>
                <a:tabLst/>
              </a:pP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</a:t>
              </a:r>
              <a:r>
                <a:rPr sz="1200" kern="0" spc="2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目标读者： [读者画像]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15925" indent="3810" algn="l" rtl="0" eaLnBrk="0">
                <a:lnSpc>
                  <a:spcPct val="115000"/>
                </a:lnSpc>
                <a:spcBef>
                  <a:spcPts val="731"/>
                </a:spcBef>
                <a:tabLst/>
              </a:pP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 核心诉求： [读者需求]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                                                                          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要求：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21334" algn="l" rtl="0" eaLnBrk="0">
                <a:lnSpc>
                  <a:spcPct val="95000"/>
                </a:lnSpc>
                <a:spcBef>
                  <a:spcPts val="697"/>
                </a:spcBef>
                <a:tabLst/>
              </a:pPr>
              <a:r>
                <a:rPr sz="11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（1）</a:t>
              </a:r>
              <a:r>
                <a:rPr sz="1100" kern="0" spc="-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1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生成10个选题方向</a:t>
              </a:r>
              <a:endParaRPr sz="1100" dirty="0">
                <a:latin typeface="Microsoft YaHei"/>
                <a:ea typeface="Microsoft YaHei"/>
                <a:cs typeface="Microsoft YaHei"/>
              </a:endParaRPr>
            </a:p>
            <a:p>
              <a:pPr marL="532765" indent="-11429" algn="l" rtl="0" eaLnBrk="0">
                <a:lnSpc>
                  <a:spcPct val="120000"/>
                </a:lnSpc>
                <a:spcBef>
                  <a:spcPts val="737"/>
                </a:spcBef>
                <a:tabLst/>
              </a:pPr>
              <a:r>
                <a:rPr sz="11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（2）</a:t>
              </a:r>
              <a:r>
                <a:rPr sz="1100" kern="0" spc="-1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1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每个选题包含：</a:t>
              </a:r>
              <a:r>
                <a:rPr sz="11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                                                                                    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 主标题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32765" algn="l" rtl="0" eaLnBrk="0">
                <a:lnSpc>
                  <a:spcPct val="91000"/>
                </a:lnSpc>
                <a:spcBef>
                  <a:spcPts val="690"/>
                </a:spcBef>
                <a:tabLst/>
              </a:pPr>
              <a:r>
                <a:rPr sz="1200" kern="0" spc="-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</a:t>
              </a:r>
              <a:r>
                <a:rPr sz="1200" kern="0" spc="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副标题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32765" algn="l" rtl="0" eaLnBrk="0">
                <a:lnSpc>
                  <a:spcPct val="91000"/>
                </a:lnSpc>
                <a:spcBef>
                  <a:spcPts val="689"/>
                </a:spcBef>
                <a:tabLst/>
              </a:pP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 核心观点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32765" algn="l" rtl="0" eaLnBrk="0">
                <a:lnSpc>
                  <a:spcPct val="91000"/>
                </a:lnSpc>
                <a:spcBef>
                  <a:spcPts val="689"/>
                </a:spcBef>
                <a:tabLst/>
              </a:pP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 价值主张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15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419100" indent="101600" algn="l" rtl="0" eaLnBrk="0">
                <a:lnSpc>
                  <a:spcPct val="115000"/>
                </a:lnSpc>
                <a:spcBef>
                  <a:spcPts val="2"/>
                </a:spcBef>
                <a:tabLst/>
              </a:pPr>
              <a:r>
                <a:rPr sz="1200" kern="0" spc="-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（3）</a:t>
              </a:r>
              <a:r>
                <a:rPr sz="1200" kern="0" spc="-1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考虑时效性与持久性的平衡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                                                           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输出格式：</a:t>
              </a:r>
              <a:r>
                <a:rPr sz="1200" kern="0" spc="-1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表格呈现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pic>
        <p:nvPicPr>
          <p:cNvPr id="1218" name="picture 12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83692" y="3919728"/>
            <a:ext cx="4789932" cy="2820924"/>
          </a:xfrm>
          <a:prstGeom prst="rect">
            <a:avLst/>
          </a:prstGeom>
        </p:spPr>
      </p:pic>
      <p:sp>
        <p:nvSpPr>
          <p:cNvPr id="1220" name="textbox 1220"/>
          <p:cNvSpPr/>
          <p:nvPr/>
        </p:nvSpPr>
        <p:spPr>
          <a:xfrm>
            <a:off x="383642" y="320059"/>
            <a:ext cx="9807575" cy="12820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51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3900" b="1" kern="0" spc="3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玩转微信公众号</a:t>
            </a:r>
            <a:r>
              <a:rPr sz="3900" b="1" kern="0" spc="-6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1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内容生产</a:t>
            </a:r>
            <a:r>
              <a:rPr sz="3900" b="1" kern="0" spc="2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的提示语策略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2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262254" algn="l" rtl="0" eaLnBrk="0">
              <a:lnSpc>
                <a:spcPct val="87000"/>
              </a:lnSpc>
              <a:spcBef>
                <a:spcPts val="5"/>
              </a:spcBef>
              <a:tabLst/>
            </a:pP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平台特性与算法机制                                     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选题规划提示语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222" name="textbox 1222"/>
          <p:cNvSpPr/>
          <p:nvPr/>
        </p:nvSpPr>
        <p:spPr>
          <a:xfrm>
            <a:off x="294191" y="1797655"/>
            <a:ext cx="5464175" cy="19869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227" rIns="0" bIns="0"/>
          <a:lstStyle/>
          <a:p>
            <a:pPr marL="12700" algn="l" rtl="0" eaLnBrk="0">
              <a:lnSpc>
                <a:spcPct val="113000"/>
              </a:lnSpc>
              <a:spcBef>
                <a:spcPts val="2"/>
              </a:spcBef>
              <a:tabLst/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微信公众号具有四大核心特性：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私域流量</a:t>
            </a:r>
            <a:r>
              <a:rPr sz="1500" kern="0" spc="-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、深度阅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读</a:t>
            </a:r>
            <a:r>
              <a:rPr sz="1500" kern="0" spc="-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、规范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体系和互动机制</a:t>
            </a:r>
            <a:r>
              <a:rPr sz="15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。这些特性直接影响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提示语设计的策略方向：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300990" indent="-283209" algn="l" rtl="0" eaLnBrk="0">
              <a:lnSpc>
                <a:spcPct val="110000"/>
              </a:lnSpc>
              <a:spcBef>
                <a:spcPts val="630"/>
              </a:spcBef>
              <a:tabLst/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私域流量属性要求提示语需保持稳定的调性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500" kern="0" spc="-3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建立品牌认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知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17779" algn="l" rtl="0" eaLnBrk="0">
              <a:lnSpc>
                <a:spcPct val="98000"/>
              </a:lnSpc>
              <a:spcBef>
                <a:spcPts val="651"/>
              </a:spcBef>
              <a:tabLst/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深度阅读场景决定了内容结构需层次分明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重视逻辑传递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3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300990" indent="-283209" algn="l" rtl="0" eaLnBrk="0">
              <a:lnSpc>
                <a:spcPct val="109000"/>
              </a:lnSpc>
              <a:spcBef>
                <a:spcPts val="2"/>
              </a:spcBef>
              <a:tabLst/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规范体系下的提示语设计需符合平台规则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500" kern="0" spc="-3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避免触碰敏感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词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224" name="textbox 1224"/>
          <p:cNvSpPr/>
          <p:nvPr/>
        </p:nvSpPr>
        <p:spPr>
          <a:xfrm>
            <a:off x="6287294" y="1781118"/>
            <a:ext cx="5302250" cy="5099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18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3970" algn="l" rtl="0" eaLnBrk="0">
              <a:lnSpc>
                <a:spcPct val="84000"/>
              </a:lnSpc>
              <a:tabLst/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选题规划提示的核心在于明确内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容定位与读者价值</a:t>
            </a:r>
            <a:r>
              <a:rPr sz="15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。典型的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ts val="2300"/>
              </a:lnSpc>
              <a:tabLst/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提示语模板：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226" name="textbox 1226"/>
          <p:cNvSpPr/>
          <p:nvPr/>
        </p:nvSpPr>
        <p:spPr>
          <a:xfrm>
            <a:off x="299660" y="3845393"/>
            <a:ext cx="5177154" cy="2470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65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7000"/>
              </a:lnSpc>
              <a:tabLst/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互动机制为提示语优化提供数据基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础，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可持续迭代改进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roup 184"/>
          <p:cNvGrpSpPr/>
          <p:nvPr/>
        </p:nvGrpSpPr>
        <p:grpSpPr>
          <a:xfrm rot="21600000">
            <a:off x="5891212" y="724852"/>
            <a:ext cx="5869305" cy="3096259"/>
            <a:chOff x="0" y="0"/>
            <a:chExt cx="5869305" cy="3096259"/>
          </a:xfrm>
        </p:grpSpPr>
        <p:pic>
          <p:nvPicPr>
            <p:cNvPr id="1228" name="picture 12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869305" cy="3096259"/>
            </a:xfrm>
            <a:prstGeom prst="rect">
              <a:avLst/>
            </a:prstGeom>
          </p:spPr>
        </p:pic>
        <p:sp>
          <p:nvSpPr>
            <p:cNvPr id="1230" name="textbox 1230"/>
            <p:cNvSpPr/>
            <p:nvPr/>
          </p:nvSpPr>
          <p:spPr>
            <a:xfrm>
              <a:off x="-12700" y="-12700"/>
              <a:ext cx="5895340" cy="31407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8401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413384" algn="l" rtl="0" eaLnBrk="0">
                <a:lnSpc>
                  <a:spcPct val="98000"/>
                </a:lnSpc>
                <a:tabLst/>
              </a:pPr>
              <a:r>
                <a:rPr sz="15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基于以上特质，</a:t>
              </a:r>
              <a:r>
                <a:rPr sz="1500" kern="0" spc="-3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设计标题生成的提示语需把握</a:t>
              </a: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以下原则：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415290" indent="108585" algn="l" rtl="0" eaLnBrk="0">
                <a:lnSpc>
                  <a:spcPct val="118000"/>
                </a:lnSpc>
                <a:spcBef>
                  <a:spcPts val="245"/>
                </a:spcBef>
                <a:tabLst/>
              </a:pPr>
              <a:r>
                <a:rPr sz="1500" kern="0" spc="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 </a:t>
              </a:r>
              <a:r>
                <a:rPr sz="1500" kern="0" spc="2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1</a:t>
              </a:r>
              <a:r>
                <a:rPr sz="1500" kern="0" spc="-7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500" kern="0" spc="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</a:t>
              </a:r>
              <a:r>
                <a:rPr sz="1500" kern="0" spc="-3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明确价值维度：</a:t>
              </a:r>
              <a:r>
                <a:rPr sz="1500" kern="0" spc="-3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指明文章</a:t>
              </a:r>
              <a:r>
                <a:rPr sz="1500" kern="0" spc="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提供的具体价值类型，</a:t>
              </a:r>
              <a:r>
                <a:rPr sz="1500" kern="0" spc="-3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如解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</a:t>
              </a:r>
              <a:r>
                <a:rPr sz="1500" kern="0" spc="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决方案</a:t>
              </a:r>
              <a:r>
                <a:rPr sz="15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、深度分析</a:t>
              </a:r>
              <a:r>
                <a:rPr sz="1500" kern="0" spc="-1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、经验分享等</a:t>
              </a:r>
              <a:r>
                <a:rPr sz="1500" kern="0" spc="-1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。这有</a:t>
              </a:r>
              <a:r>
                <a:rPr sz="1500" kern="0" spc="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助于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AI</a:t>
              </a:r>
              <a:r>
                <a:rPr sz="1500" kern="0" spc="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聚焦输出方向</a:t>
              </a:r>
              <a:r>
                <a:rPr sz="1500" kern="0" spc="-2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411480" indent="113029" algn="l" rtl="0" eaLnBrk="0">
                <a:lnSpc>
                  <a:spcPct val="121000"/>
                </a:lnSpc>
                <a:spcBef>
                  <a:spcPts val="367"/>
                </a:spcBef>
                <a:tabLst/>
              </a:pPr>
              <a:r>
                <a:rPr sz="1500" kern="0" spc="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</a:t>
              </a:r>
              <a:r>
                <a:rPr sz="1500" kern="0" spc="-1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3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2</a:t>
              </a:r>
              <a:r>
                <a:rPr sz="1500" kern="0" spc="-7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500" kern="0" spc="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）设定语气基调：</a:t>
              </a:r>
              <a:r>
                <a:rPr sz="1500" kern="0" spc="-3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根据账号调性确定表达基调，</a:t>
              </a:r>
              <a:r>
                <a:rPr sz="1500" kern="0" spc="-3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可以是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</a:t>
              </a: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严谨专业型</a:t>
              </a:r>
              <a:r>
                <a:rPr sz="1500" kern="0" spc="-1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、观点鲜明型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或温和建议型</a:t>
              </a:r>
              <a:r>
                <a:rPr sz="15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。不同基调会影响标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题的表达方式</a:t>
              </a:r>
              <a:r>
                <a:rPr sz="1500" kern="0" spc="-2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415290" indent="109220" algn="l" rtl="0" eaLnBrk="0">
                <a:lnSpc>
                  <a:spcPct val="121000"/>
                </a:lnSpc>
                <a:spcBef>
                  <a:spcPts val="343"/>
                </a:spcBef>
                <a:tabLst/>
              </a:pPr>
              <a:r>
                <a:rPr sz="1500" kern="0" spc="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</a:t>
              </a:r>
              <a:r>
                <a:rPr sz="1500" kern="0" spc="-1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3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3</a:t>
              </a:r>
              <a:r>
                <a:rPr sz="1500" kern="0" spc="-7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500" kern="0" spc="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</a:t>
              </a:r>
              <a:r>
                <a:rPr sz="1500" kern="0" spc="-3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限定结构要素</a:t>
              </a:r>
              <a:r>
                <a:rPr sz="1500" kern="0" spc="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：</a:t>
              </a:r>
              <a:r>
                <a:rPr sz="1500" kern="0" spc="-3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规定标题需包含的核心要素，</a:t>
              </a:r>
              <a:r>
                <a:rPr sz="1500" kern="0" spc="-3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如热点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</a:t>
              </a:r>
              <a:r>
                <a:rPr sz="1500" kern="0" spc="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词</a:t>
              </a:r>
              <a:r>
                <a:rPr sz="1500" kern="0" spc="-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、数据点</a:t>
              </a:r>
              <a:r>
                <a:rPr sz="1500" kern="0" spc="-1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、专家观点等，</a:t>
              </a:r>
              <a:r>
                <a:rPr sz="1500" kern="0" spc="-3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确保生成的标题信息完整</a:t>
              </a:r>
              <a:r>
                <a:rPr sz="1500" kern="0" spc="-2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415925" indent="107950" algn="l" rtl="0" eaLnBrk="0">
                <a:lnSpc>
                  <a:spcPct val="118000"/>
                </a:lnSpc>
                <a:spcBef>
                  <a:spcPts val="247"/>
                </a:spcBef>
                <a:tabLst/>
              </a:pPr>
              <a:r>
                <a:rPr sz="1500" kern="0" spc="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</a:t>
              </a:r>
              <a:r>
                <a:rPr sz="1500" kern="0" spc="-2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3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4</a:t>
              </a:r>
              <a:r>
                <a:rPr sz="1500" kern="0" spc="-7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500" kern="0" spc="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）平衡吸引力与专业性：</a:t>
              </a:r>
              <a:r>
                <a:rPr sz="1500" kern="0" spc="-3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在提示语中设置约束条件，</a:t>
              </a:r>
              <a:r>
                <a:rPr sz="1500" kern="0" spc="-3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避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</a:t>
              </a:r>
              <a:r>
                <a:rPr sz="15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免标题过于营销化或者过于学</a:t>
              </a: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术化</a:t>
              </a:r>
              <a:r>
                <a:rPr sz="1500" kern="0" spc="-2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186" name="group 186"/>
          <p:cNvGrpSpPr/>
          <p:nvPr/>
        </p:nvGrpSpPr>
        <p:grpSpPr>
          <a:xfrm rot="21600000">
            <a:off x="5897244" y="3959225"/>
            <a:ext cx="5781675" cy="2682240"/>
            <a:chOff x="0" y="0"/>
            <a:chExt cx="5781675" cy="2682240"/>
          </a:xfrm>
        </p:grpSpPr>
        <p:pic>
          <p:nvPicPr>
            <p:cNvPr id="1232" name="picture 12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5781675" cy="2682240"/>
            </a:xfrm>
            <a:prstGeom prst="rect">
              <a:avLst/>
            </a:prstGeom>
          </p:spPr>
        </p:pic>
        <p:sp>
          <p:nvSpPr>
            <p:cNvPr id="1234" name="textbox 1234"/>
            <p:cNvSpPr/>
            <p:nvPr/>
          </p:nvSpPr>
          <p:spPr>
            <a:xfrm>
              <a:off x="-12700" y="-12700"/>
              <a:ext cx="5807075" cy="272351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625475" algn="l" rtl="0" eaLnBrk="0">
                <a:lnSpc>
                  <a:spcPct val="93000"/>
                </a:lnSpc>
                <a:tabLst/>
              </a:pPr>
              <a:r>
                <a:rPr sz="1700" b="1" kern="0" spc="8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应用示例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420369" algn="l" rtl="0" eaLnBrk="0">
                <a:lnSpc>
                  <a:spcPct val="82000"/>
                </a:lnSpc>
                <a:spcBef>
                  <a:spcPts val="424"/>
                </a:spcBef>
                <a:tabLst/>
              </a:pP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请基于以下要素生成文章标题: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18465" algn="l" rtl="0" eaLnBrk="0">
                <a:lnSpc>
                  <a:spcPts val="1481"/>
                </a:lnSpc>
                <a:tabLst/>
              </a:pP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主题：</a:t>
              </a: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[主题]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17194" algn="l" rtl="0" eaLnBrk="0">
                <a:lnSpc>
                  <a:spcPct val="88000"/>
                </a:lnSpc>
                <a:spcBef>
                  <a:spcPts val="133"/>
                </a:spcBef>
                <a:tabLst/>
              </a:pP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核心观点： [观点</a:t>
              </a: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]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51484" algn="l" rtl="0" eaLnBrk="0">
                <a:lnSpc>
                  <a:spcPct val="88000"/>
                </a:lnSpc>
                <a:spcBef>
                  <a:spcPts val="133"/>
                </a:spcBef>
                <a:tabLst/>
              </a:pP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目标读者： [读者群体]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19734" algn="l" rtl="0" eaLnBrk="0">
                <a:lnSpc>
                  <a:spcPct val="82000"/>
                </a:lnSpc>
                <a:spcBef>
                  <a:spcPts val="138"/>
                </a:spcBef>
                <a:tabLst/>
              </a:pP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价值类型： 分析型/方法型/经验型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18465" algn="l" rtl="0" eaLnBrk="0">
                <a:lnSpc>
                  <a:spcPts val="1520"/>
                </a:lnSpc>
                <a:tabLst/>
              </a:pP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表达基调：</a:t>
              </a:r>
              <a:r>
                <a:rPr sz="1200" kern="0" spc="-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专业/犀利/温</a:t>
              </a: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和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19100" algn="l" rtl="0" eaLnBrk="0">
                <a:lnSpc>
                  <a:spcPct val="82000"/>
                </a:lnSpc>
                <a:spcBef>
                  <a:spcPts val="98"/>
                </a:spcBef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必要元素：</a:t>
              </a:r>
              <a:r>
                <a:rPr sz="1200" kern="0" spc="-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数据点/行业洞察/专家引用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60375" algn="l" rtl="0" eaLnBrk="0">
                <a:lnSpc>
                  <a:spcPts val="1524"/>
                </a:lnSpc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差异化要求：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32765" algn="l" rtl="0" eaLnBrk="0">
                <a:lnSpc>
                  <a:spcPct val="88000"/>
                </a:lnSpc>
                <a:spcBef>
                  <a:spcPts val="90"/>
                </a:spcBef>
                <a:tabLst/>
              </a:pP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</a:t>
              </a:r>
              <a:r>
                <a:rPr sz="1200" kern="0" spc="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竞品分析： [3—5个同主题标题]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25450" indent="106679" algn="l" rtl="0" eaLnBrk="0">
                <a:lnSpc>
                  <a:spcPct val="94000"/>
                </a:lnSpc>
                <a:spcBef>
                  <a:spcPts val="136"/>
                </a:spcBef>
                <a:tabLst/>
              </a:pP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 创新角度： [具体说明]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                                                                              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生成要求：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32765" algn="l" rtl="0" eaLnBrk="0">
                <a:lnSpc>
                  <a:spcPct val="91000"/>
                </a:lnSpc>
                <a:spcBef>
                  <a:spcPts val="90"/>
                </a:spcBef>
                <a:tabLst/>
              </a:pP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 提供3个方案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32765" algn="l" rtl="0" eaLnBrk="0">
                <a:lnSpc>
                  <a:spcPct val="91000"/>
                </a:lnSpc>
                <a:spcBef>
                  <a:spcPts val="90"/>
                </a:spcBef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 每个方案说明亮点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pic>
        <p:nvPicPr>
          <p:cNvPr id="1236" name="picture 12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81100" y="2112645"/>
            <a:ext cx="3478529" cy="2949575"/>
          </a:xfrm>
          <a:prstGeom prst="rect">
            <a:avLst/>
          </a:prstGeom>
        </p:spPr>
      </p:pic>
      <p:sp>
        <p:nvSpPr>
          <p:cNvPr id="1238" name="textbox 1238"/>
          <p:cNvSpPr/>
          <p:nvPr/>
        </p:nvSpPr>
        <p:spPr>
          <a:xfrm>
            <a:off x="372904" y="226704"/>
            <a:ext cx="5398770" cy="17849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9050" algn="l" rtl="0" eaLnBrk="0">
              <a:lnSpc>
                <a:spcPts val="5065"/>
              </a:lnSpc>
              <a:tabLst/>
            </a:pPr>
            <a:r>
              <a:rPr sz="3900" b="1" kern="0" spc="3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创作引导提示语</a:t>
            </a:r>
            <a:r>
              <a:rPr sz="3900" b="1" kern="0" spc="-97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（一）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5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5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15875" indent="-3175" algn="l" rtl="0" eaLnBrk="0">
              <a:lnSpc>
                <a:spcPct val="119000"/>
              </a:lnSpc>
              <a:spcBef>
                <a:spcPts val="2"/>
              </a:spcBef>
              <a:tabLst/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微信公众号作为深度阅读平台，</a:t>
            </a:r>
            <a:r>
              <a:rPr sz="1500" kern="0" spc="-3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其内容创作需要在吸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引力</a:t>
            </a:r>
            <a:r>
              <a:rPr sz="1500" kern="0" spc="-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专业性和传播性之间找到平衡</a:t>
            </a:r>
            <a:r>
              <a:rPr sz="15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。设计高效的创作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提示语，</a:t>
            </a:r>
            <a:r>
              <a:rPr sz="1500" kern="0" spc="-2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需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要关注文章的结构设计与表达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特色</a:t>
            </a:r>
            <a:r>
              <a:rPr sz="1500" kern="0" spc="-2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240" name="textbox 1240"/>
          <p:cNvSpPr/>
          <p:nvPr/>
        </p:nvSpPr>
        <p:spPr>
          <a:xfrm>
            <a:off x="356569" y="5186533"/>
            <a:ext cx="3430904" cy="6877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89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82575" algn="l" rtl="0" eaLnBrk="0">
              <a:lnSpc>
                <a:spcPct val="87000"/>
              </a:lnSpc>
              <a:tabLst/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标题创作的提示设计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2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6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2000"/>
              </a:lnSpc>
              <a:tabLst/>
            </a:pP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优质的公众号标题通常具备以下特质：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188" name="group 188"/>
          <p:cNvGrpSpPr/>
          <p:nvPr/>
        </p:nvGrpSpPr>
        <p:grpSpPr>
          <a:xfrm rot="21600000">
            <a:off x="4448809" y="6092190"/>
            <a:ext cx="1275080" cy="401954"/>
            <a:chOff x="0" y="0"/>
            <a:chExt cx="1275080" cy="401954"/>
          </a:xfrm>
        </p:grpSpPr>
        <p:pic>
          <p:nvPicPr>
            <p:cNvPr id="1242" name="picture 12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1275080" cy="401954"/>
            </a:xfrm>
            <a:prstGeom prst="rect">
              <a:avLst/>
            </a:prstGeom>
          </p:spPr>
        </p:pic>
        <p:sp>
          <p:nvSpPr>
            <p:cNvPr id="1244" name="textbox 1244"/>
            <p:cNvSpPr/>
            <p:nvPr/>
          </p:nvSpPr>
          <p:spPr>
            <a:xfrm>
              <a:off x="-12700" y="-12700"/>
              <a:ext cx="1301114" cy="44958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202564" algn="l" rtl="0" eaLnBrk="0">
                <a:lnSpc>
                  <a:spcPct val="91000"/>
                </a:lnSpc>
                <a:spcBef>
                  <a:spcPts val="3"/>
                </a:spcBef>
                <a:tabLst/>
              </a:pPr>
              <a:r>
                <a:rPr sz="1700" b="1" kern="0" spc="70" dirty="0">
                  <a:solidFill>
                    <a:srgbClr val="0070C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平台调性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190" name="group 190"/>
          <p:cNvGrpSpPr/>
          <p:nvPr/>
        </p:nvGrpSpPr>
        <p:grpSpPr>
          <a:xfrm rot="21600000">
            <a:off x="280670" y="6092190"/>
            <a:ext cx="1275080" cy="401954"/>
            <a:chOff x="0" y="0"/>
            <a:chExt cx="1275080" cy="401954"/>
          </a:xfrm>
        </p:grpSpPr>
        <p:pic>
          <p:nvPicPr>
            <p:cNvPr id="1246" name="picture 12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1275080" cy="401954"/>
            </a:xfrm>
            <a:prstGeom prst="rect">
              <a:avLst/>
            </a:prstGeom>
          </p:spPr>
        </p:pic>
        <p:sp>
          <p:nvSpPr>
            <p:cNvPr id="1248" name="textbox 1248"/>
            <p:cNvSpPr/>
            <p:nvPr/>
          </p:nvSpPr>
          <p:spPr>
            <a:xfrm>
              <a:off x="-12700" y="-12700"/>
              <a:ext cx="1301114" cy="44958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1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198120" algn="l" rtl="0" eaLnBrk="0">
                <a:lnSpc>
                  <a:spcPct val="92000"/>
                </a:lnSpc>
                <a:spcBef>
                  <a:spcPts val="1"/>
                </a:spcBef>
                <a:tabLst/>
              </a:pPr>
              <a:r>
                <a:rPr sz="1700" b="1" kern="0" spc="80" dirty="0">
                  <a:solidFill>
                    <a:srgbClr val="0070C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信息密度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192" name="group 192"/>
          <p:cNvGrpSpPr/>
          <p:nvPr/>
        </p:nvGrpSpPr>
        <p:grpSpPr>
          <a:xfrm rot="21600000">
            <a:off x="1670050" y="6092190"/>
            <a:ext cx="1275079" cy="401954"/>
            <a:chOff x="0" y="0"/>
            <a:chExt cx="1275079" cy="401954"/>
          </a:xfrm>
        </p:grpSpPr>
        <p:pic>
          <p:nvPicPr>
            <p:cNvPr id="1250" name="picture 125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1275079" cy="401954"/>
            </a:xfrm>
            <a:prstGeom prst="rect">
              <a:avLst/>
            </a:prstGeom>
          </p:spPr>
        </p:pic>
        <p:sp>
          <p:nvSpPr>
            <p:cNvPr id="1252" name="textbox 1252"/>
            <p:cNvSpPr/>
            <p:nvPr/>
          </p:nvSpPr>
          <p:spPr>
            <a:xfrm>
              <a:off x="-12700" y="-12700"/>
              <a:ext cx="1300480" cy="45021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3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199389" algn="l" rtl="0" eaLnBrk="0">
                <a:lnSpc>
                  <a:spcPct val="93000"/>
                </a:lnSpc>
                <a:spcBef>
                  <a:spcPts val="2"/>
                </a:spcBef>
                <a:tabLst/>
              </a:pPr>
              <a:r>
                <a:rPr sz="1700" b="1" kern="0" spc="80" dirty="0">
                  <a:solidFill>
                    <a:srgbClr val="0070C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差异价值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194" name="group 194"/>
          <p:cNvGrpSpPr/>
          <p:nvPr/>
        </p:nvGrpSpPr>
        <p:grpSpPr>
          <a:xfrm rot="21600000">
            <a:off x="3059429" y="6092190"/>
            <a:ext cx="1275079" cy="401954"/>
            <a:chOff x="0" y="0"/>
            <a:chExt cx="1275079" cy="401954"/>
          </a:xfrm>
        </p:grpSpPr>
        <p:pic>
          <p:nvPicPr>
            <p:cNvPr id="1254" name="picture 125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0" y="0"/>
              <a:ext cx="1275079" cy="401954"/>
            </a:xfrm>
            <a:prstGeom prst="rect">
              <a:avLst/>
            </a:prstGeom>
          </p:spPr>
        </p:pic>
        <p:sp>
          <p:nvSpPr>
            <p:cNvPr id="1256" name="textbox 1256"/>
            <p:cNvSpPr/>
            <p:nvPr/>
          </p:nvSpPr>
          <p:spPr>
            <a:xfrm>
              <a:off x="-12700" y="-12700"/>
              <a:ext cx="1300480" cy="45021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9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328295" algn="l" rtl="0" eaLnBrk="0">
                <a:lnSpc>
                  <a:spcPct val="90000"/>
                </a:lnSpc>
                <a:spcBef>
                  <a:spcPts val="4"/>
                </a:spcBef>
                <a:tabLst/>
              </a:pPr>
              <a:r>
                <a:rPr sz="1700" b="1" kern="0" spc="40" dirty="0">
                  <a:solidFill>
                    <a:srgbClr val="0070C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时效性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oup 196"/>
          <p:cNvGrpSpPr/>
          <p:nvPr/>
        </p:nvGrpSpPr>
        <p:grpSpPr>
          <a:xfrm rot="21600000">
            <a:off x="4509770" y="975359"/>
            <a:ext cx="3627754" cy="5641340"/>
            <a:chOff x="0" y="0"/>
            <a:chExt cx="3627754" cy="5641340"/>
          </a:xfrm>
        </p:grpSpPr>
        <p:pic>
          <p:nvPicPr>
            <p:cNvPr id="1258" name="picture 125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3627754" cy="5641340"/>
            </a:xfrm>
            <a:prstGeom prst="rect">
              <a:avLst/>
            </a:prstGeom>
          </p:spPr>
        </p:pic>
        <p:sp>
          <p:nvSpPr>
            <p:cNvPr id="1260" name="textbox 1260"/>
            <p:cNvSpPr/>
            <p:nvPr/>
          </p:nvSpPr>
          <p:spPr>
            <a:xfrm>
              <a:off x="-12700" y="-12700"/>
              <a:ext cx="3653154" cy="56819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629919" algn="l" rtl="0" eaLnBrk="0">
                <a:lnSpc>
                  <a:spcPct val="93000"/>
                </a:lnSpc>
                <a:tabLst/>
              </a:pPr>
              <a:r>
                <a:rPr sz="1700" b="1" kern="0" spc="8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应用示例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4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414655" algn="l" rtl="0" eaLnBrk="0">
                <a:lnSpc>
                  <a:spcPct val="82000"/>
                </a:lnSpc>
                <a:spcBef>
                  <a:spcPts val="365"/>
                </a:spcBef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任务描述：</a:t>
              </a: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创作一篇深度分析类文章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18465" algn="l" rtl="0" eaLnBrk="0">
                <a:lnSpc>
                  <a:spcPts val="1481"/>
                </a:lnSpc>
                <a:tabLst/>
              </a:pP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主题：</a:t>
              </a: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[主题]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51484" algn="l" rtl="0" eaLnBrk="0">
                <a:lnSpc>
                  <a:spcPct val="95000"/>
                </a:lnSpc>
                <a:spcBef>
                  <a:spcPts val="139"/>
                </a:spcBef>
                <a:tabLst/>
              </a:pPr>
              <a:r>
                <a:rPr sz="11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目标： [写作 目的]</a:t>
              </a:r>
              <a:endParaRPr sz="1100" dirty="0">
                <a:latin typeface="Microsoft YaHei"/>
                <a:ea typeface="Microsoft YaHei"/>
                <a:cs typeface="Microsoft YaHei"/>
              </a:endParaRPr>
            </a:p>
            <a:p>
              <a:pPr marL="419100" algn="l" rtl="0" eaLnBrk="0">
                <a:lnSpc>
                  <a:spcPct val="91000"/>
                </a:lnSpc>
                <a:spcBef>
                  <a:spcPts val="139"/>
                </a:spcBef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一、</a:t>
              </a:r>
              <a:r>
                <a:rPr sz="1200" kern="0" spc="-1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结构设计要求：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21334" algn="l" rtl="0" eaLnBrk="0">
                <a:lnSpc>
                  <a:spcPct val="88000"/>
                </a:lnSpc>
                <a:spcBef>
                  <a:spcPts val="90"/>
                </a:spcBef>
                <a:tabLst/>
              </a:pPr>
              <a:r>
                <a:rPr sz="1200" kern="0" spc="-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（1）</a:t>
              </a:r>
              <a:r>
                <a:rPr sz="12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开篇模块（800字以内）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32765" algn="l" rtl="0" eaLnBrk="0">
                <a:lnSpc>
                  <a:spcPct val="88000"/>
                </a:lnSpc>
                <a:spcBef>
                  <a:spcPts val="133"/>
                </a:spcBef>
                <a:tabLst/>
              </a:pP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</a:t>
              </a:r>
              <a:r>
                <a:rPr sz="1200" kern="0" spc="1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问题背景：</a:t>
              </a:r>
              <a:r>
                <a:rPr sz="1200" kern="0" spc="-1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从[数据/现象/热点]切入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32765" algn="l" rtl="0" eaLnBrk="0">
                <a:lnSpc>
                  <a:spcPct val="91000"/>
                </a:lnSpc>
                <a:spcBef>
                  <a:spcPts val="131"/>
                </a:spcBef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 现状分析：</a:t>
              </a:r>
              <a:r>
                <a:rPr sz="1200" kern="0" spc="-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点明行业痛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点与挑战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32765" algn="l" rtl="0" eaLnBrk="0">
                <a:lnSpc>
                  <a:spcPct val="90000"/>
                </a:lnSpc>
                <a:spcBef>
                  <a:spcPts val="99"/>
                </a:spcBef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 核心观点：</a:t>
              </a:r>
              <a:r>
                <a:rPr sz="1200" kern="0" spc="-2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提出独特视角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与解决思路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21334" algn="l" rtl="0" eaLnBrk="0">
                <a:lnSpc>
                  <a:spcPct val="88000"/>
                </a:lnSpc>
                <a:spcBef>
                  <a:spcPts val="96"/>
                </a:spcBef>
                <a:tabLst/>
              </a:pPr>
              <a:r>
                <a:rPr sz="1200" kern="0" spc="-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（2）</a:t>
              </a:r>
              <a:r>
                <a:rPr sz="1200" kern="0" spc="-2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主体部分（2</a:t>
              </a:r>
              <a:r>
                <a:rPr sz="1200" kern="0" spc="-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500字左右）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32765" algn="l" rtl="0" eaLnBrk="0">
                <a:lnSpc>
                  <a:spcPct val="91000"/>
                </a:lnSpc>
                <a:spcBef>
                  <a:spcPts val="130"/>
                </a:spcBef>
                <a:tabLst/>
              </a:pP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</a:t>
              </a:r>
              <a:r>
                <a:rPr sz="1200" kern="0" spc="1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分论点展开：</a:t>
              </a:r>
              <a:r>
                <a:rPr sz="1200" kern="0" spc="-1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3—4个核心论点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32765" algn="l" rtl="0" eaLnBrk="0">
                <a:lnSpc>
                  <a:spcPct val="91000"/>
                </a:lnSpc>
                <a:spcBef>
                  <a:spcPts val="92"/>
                </a:spcBef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 每个论点要求：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610869" algn="l" rtl="0" eaLnBrk="0">
                <a:lnSpc>
                  <a:spcPct val="88000"/>
                </a:lnSpc>
                <a:spcBef>
                  <a:spcPts val="90"/>
                </a:spcBef>
                <a:tabLst/>
              </a:pP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* 观点陈述（150字左右）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610869" algn="l" rtl="0" eaLnBrk="0">
                <a:lnSpc>
                  <a:spcPct val="88000"/>
                </a:lnSpc>
                <a:spcBef>
                  <a:spcPts val="133"/>
                </a:spcBef>
                <a:tabLst/>
              </a:pP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* 原理解析（300字左右）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610869" algn="l" rtl="0" eaLnBrk="0">
                <a:lnSpc>
                  <a:spcPct val="91000"/>
                </a:lnSpc>
                <a:spcBef>
                  <a:spcPts val="134"/>
                </a:spcBef>
                <a:tabLst/>
              </a:pP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* 案例佐证：</a:t>
              </a:r>
              <a:r>
                <a:rPr sz="1200" kern="0" spc="-1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2个典型案例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610869" algn="l" rtl="0" eaLnBrk="0">
                <a:lnSpc>
                  <a:spcPct val="90000"/>
                </a:lnSpc>
                <a:spcBef>
                  <a:spcPts val="92"/>
                </a:spcBef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* 数据支撑：</a:t>
              </a:r>
              <a:r>
                <a:rPr sz="12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权威来源数据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610869" algn="l" rtl="0" eaLnBrk="0">
                <a:lnSpc>
                  <a:spcPct val="90000"/>
                </a:lnSpc>
                <a:spcBef>
                  <a:spcPts val="109"/>
                </a:spcBef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* 专家观点： 引用领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域专家验证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21334" algn="l" rtl="0" eaLnBrk="0">
                <a:lnSpc>
                  <a:spcPct val="88000"/>
                </a:lnSpc>
                <a:spcBef>
                  <a:spcPts val="256"/>
                </a:spcBef>
                <a:tabLst/>
              </a:pPr>
              <a:r>
                <a:rPr sz="1200" kern="0" spc="-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（3）</a:t>
              </a:r>
              <a:r>
                <a:rPr sz="12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结尾部分（700字以内）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32765" algn="l" rtl="0" eaLnBrk="0">
                <a:lnSpc>
                  <a:spcPct val="91000"/>
                </a:lnSpc>
                <a:spcBef>
                  <a:spcPts val="172"/>
                </a:spcBef>
                <a:tabLst/>
              </a:pP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 观点总结：</a:t>
              </a:r>
              <a:r>
                <a:rPr sz="1200" kern="0" spc="-1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呼应</a:t>
              </a: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开篇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32765" algn="l" rtl="0" eaLnBrk="0">
                <a:lnSpc>
                  <a:spcPct val="90000"/>
                </a:lnSpc>
                <a:spcBef>
                  <a:spcPts val="99"/>
                </a:spcBef>
                <a:tabLst/>
              </a:pP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 趋势判断：</a:t>
              </a:r>
              <a:r>
                <a:rPr sz="1200" kern="0" spc="-1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前瞻性</a:t>
              </a: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洞察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21005" indent="111760" algn="l" rtl="0" eaLnBrk="0">
                <a:lnSpc>
                  <a:spcPct val="100000"/>
                </a:lnSpc>
                <a:spcBef>
                  <a:spcPts val="85"/>
                </a:spcBef>
                <a:tabLst/>
              </a:pP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 行动建议：</a:t>
              </a:r>
              <a:r>
                <a:rPr sz="1200" kern="0" spc="-1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3—5点可执行建议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                  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二、</a:t>
              </a:r>
              <a:r>
                <a:rPr sz="1200" kern="0" spc="-1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互动设计节点：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21334" algn="l" rtl="0" eaLnBrk="0">
                <a:lnSpc>
                  <a:spcPct val="88000"/>
                </a:lnSpc>
                <a:spcBef>
                  <a:spcPts val="130"/>
                </a:spcBef>
                <a:tabLst/>
              </a:pPr>
              <a:r>
                <a:rPr sz="1200" kern="0" spc="-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（1）</a:t>
              </a:r>
              <a:r>
                <a:rPr sz="1200" kern="0" spc="-1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开篇互动：</a:t>
              </a:r>
              <a:r>
                <a:rPr sz="1200" kern="0" spc="-1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设置情</a:t>
              </a:r>
              <a:r>
                <a:rPr sz="1200" kern="0" spc="-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境思考问题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21334" algn="l" rtl="0" eaLnBrk="0">
                <a:lnSpc>
                  <a:spcPct val="88000"/>
                </a:lnSpc>
                <a:spcBef>
                  <a:spcPts val="133"/>
                </a:spcBef>
                <a:tabLst/>
              </a:pP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（2）</a:t>
              </a:r>
              <a:r>
                <a:rPr sz="1200" kern="0" spc="-2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主体互动：</a:t>
              </a:r>
              <a:r>
                <a:rPr sz="1200" kern="0" spc="-1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每个论点</a:t>
              </a: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后设置观点讨论区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18465" indent="102235" algn="l" rtl="0" eaLnBrk="0">
                <a:lnSpc>
                  <a:spcPct val="94000"/>
                </a:lnSpc>
                <a:spcBef>
                  <a:spcPts val="129"/>
                </a:spcBef>
                <a:tabLst/>
              </a:pP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（3）</a:t>
              </a:r>
              <a:r>
                <a:rPr sz="1200" kern="0" spc="-2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结尾互动：</a:t>
              </a:r>
              <a:r>
                <a:rPr sz="12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邀</a:t>
              </a: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请读者分享经验与观点三、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三、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内容节奏控制：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521334" algn="l" rtl="0" eaLnBrk="0">
                <a:lnSpc>
                  <a:spcPct val="95000"/>
                </a:lnSpc>
                <a:spcBef>
                  <a:spcPts val="104"/>
                </a:spcBef>
                <a:tabLst/>
              </a:pPr>
              <a:r>
                <a:rPr sz="11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（1）</a:t>
              </a:r>
              <a:r>
                <a:rPr sz="11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1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信息密度分配：</a:t>
              </a:r>
              <a:endParaRPr sz="1100" dirty="0">
                <a:latin typeface="Microsoft YaHei"/>
                <a:ea typeface="Microsoft YaHei"/>
                <a:cs typeface="Microsoft YaHei"/>
              </a:endParaRPr>
            </a:p>
            <a:p>
              <a:pPr marL="532765" algn="l" rtl="0" eaLnBrk="0">
                <a:lnSpc>
                  <a:spcPct val="90000"/>
                </a:lnSpc>
                <a:spcBef>
                  <a:spcPts val="148"/>
                </a:spcBef>
                <a:tabLst/>
              </a:pP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 开篇： 以叙事</a:t>
              </a: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为主，</a:t>
              </a:r>
              <a:r>
                <a:rPr sz="1200" kern="0" spc="-1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重在引发兴趣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198" name="group 198"/>
          <p:cNvGrpSpPr/>
          <p:nvPr/>
        </p:nvGrpSpPr>
        <p:grpSpPr>
          <a:xfrm rot="21600000">
            <a:off x="289877" y="1906905"/>
            <a:ext cx="4070349" cy="4720272"/>
            <a:chOff x="0" y="0"/>
            <a:chExt cx="4070349" cy="4720272"/>
          </a:xfrm>
        </p:grpSpPr>
        <p:pic>
          <p:nvPicPr>
            <p:cNvPr id="1262" name="picture 126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4070349" cy="4720272"/>
            </a:xfrm>
            <a:prstGeom prst="rect">
              <a:avLst/>
            </a:prstGeom>
          </p:spPr>
        </p:pic>
        <p:sp>
          <p:nvSpPr>
            <p:cNvPr id="1264" name="textbox 1264"/>
            <p:cNvSpPr/>
            <p:nvPr/>
          </p:nvSpPr>
          <p:spPr>
            <a:xfrm>
              <a:off x="-12700" y="-12700"/>
              <a:ext cx="4095750" cy="476694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6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322579" algn="l" rtl="0" eaLnBrk="0">
                <a:lnSpc>
                  <a:spcPct val="91000"/>
                </a:lnSpc>
                <a:spcBef>
                  <a:spcPts val="3"/>
                </a:spcBef>
                <a:tabLst/>
              </a:pPr>
              <a:r>
                <a:rPr sz="1700" b="1" kern="0" spc="70" dirty="0">
                  <a:solidFill>
                    <a:srgbClr val="0070C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层次感</a:t>
              </a:r>
              <a:r>
                <a:rPr sz="1700" b="1" kern="0" spc="50" dirty="0">
                  <a:solidFill>
                    <a:srgbClr val="0070C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    </a:t>
              </a:r>
              <a:r>
                <a:rPr sz="1700" b="1" kern="0" spc="70" dirty="0">
                  <a:solidFill>
                    <a:srgbClr val="0070C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节奏感</a:t>
              </a:r>
              <a:r>
                <a:rPr sz="1700" b="1" kern="0" spc="50" dirty="0">
                  <a:solidFill>
                    <a:srgbClr val="0070C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    </a:t>
              </a:r>
              <a:r>
                <a:rPr sz="1700" b="1" kern="0" spc="70" dirty="0">
                  <a:solidFill>
                    <a:srgbClr val="0070C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互动性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3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98120" indent="-1270" algn="l" rtl="0" eaLnBrk="0">
                <a:lnSpc>
                  <a:spcPct val="115000"/>
                </a:lnSpc>
                <a:spcBef>
                  <a:spcPts val="461"/>
                </a:spcBef>
                <a:tabLst/>
              </a:pP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基于这些特点，</a:t>
              </a:r>
              <a:r>
                <a:rPr sz="1500" kern="0" spc="-1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内容结构的提示语设计应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该：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200025" indent="107950" algn="l" rtl="0" eaLnBrk="0">
                <a:lnSpc>
                  <a:spcPct val="121000"/>
                </a:lnSpc>
                <a:spcBef>
                  <a:spcPts val="364"/>
                </a:spcBef>
                <a:tabLst/>
              </a:pPr>
              <a:r>
                <a:rPr sz="15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 </a:t>
              </a:r>
              <a:r>
                <a:rPr sz="1500" kern="0" spc="-1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1 </a:t>
              </a:r>
              <a:r>
                <a:rPr sz="15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</a:t>
              </a:r>
              <a:r>
                <a:rPr sz="1500" kern="0" spc="-3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明确结构框架：</a:t>
              </a:r>
              <a:r>
                <a:rPr sz="1500" kern="0" spc="-3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在提示语中预设文章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的整体框架，</a:t>
              </a:r>
              <a:r>
                <a:rPr sz="1500" kern="0" spc="-3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确保内容展开有序</a:t>
              </a:r>
              <a:r>
                <a:rPr sz="15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。关键在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</a:t>
              </a:r>
              <a:r>
                <a:rPr sz="15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于设定每个部分的功能定位</a:t>
              </a: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和重点</a:t>
              </a:r>
              <a:r>
                <a:rPr sz="1500" kern="0" spc="-2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194310" indent="113029" algn="l" rtl="0" eaLnBrk="0">
                <a:lnSpc>
                  <a:spcPct val="121000"/>
                </a:lnSpc>
                <a:spcBef>
                  <a:spcPts val="368"/>
                </a:spcBef>
                <a:tabLst/>
              </a:pPr>
              <a:r>
                <a:rPr sz="1500" kern="0" spc="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</a:t>
              </a:r>
              <a:r>
                <a:rPr sz="1500" kern="0" spc="-1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1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2 </a:t>
              </a:r>
              <a:r>
                <a:rPr sz="1500" kern="0" spc="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）设置深度要求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：</a:t>
              </a:r>
              <a:r>
                <a:rPr sz="1500" kern="0" spc="-3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针对不同层次的内容   </a:t>
              </a:r>
              <a:r>
                <a:rPr sz="1500" kern="0" spc="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模块，</a:t>
              </a:r>
              <a:r>
                <a:rPr sz="1500" kern="0" spc="-3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规定论述深度</a:t>
              </a:r>
              <a:r>
                <a:rPr sz="1500" kern="0" spc="-1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、</a:t>
              </a:r>
              <a:r>
                <a:rPr sz="1500" kern="0" spc="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案例数量</a:t>
              </a:r>
              <a:r>
                <a:rPr sz="1500" kern="0" spc="-1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、数据支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撑等具体要求</a:t>
              </a:r>
              <a:r>
                <a:rPr sz="1500" kern="0" spc="-2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196214" indent="111125" algn="l" rtl="0" eaLnBrk="0">
                <a:lnSpc>
                  <a:spcPct val="122000"/>
                </a:lnSpc>
                <a:spcBef>
                  <a:spcPts val="318"/>
                </a:spcBef>
                <a:tabLst/>
              </a:pPr>
              <a:r>
                <a:rPr sz="1500" kern="0" spc="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</a:t>
              </a:r>
              <a:r>
                <a:rPr sz="1500" kern="0" spc="-1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1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3 </a:t>
              </a:r>
              <a:r>
                <a:rPr sz="1500" kern="0" spc="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）预设互动节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点：</a:t>
              </a:r>
              <a:r>
                <a:rPr sz="1500" kern="0" spc="-3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在提示语中规划互动   </a:t>
              </a:r>
              <a:r>
                <a:rPr sz="15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设计位置，</a:t>
              </a:r>
              <a:r>
                <a:rPr sz="1500" kern="0" spc="-3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确保互动引导自然融入内容脉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</a:t>
              </a:r>
              <a:r>
                <a:rPr sz="1500" kern="0" spc="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络</a:t>
              </a:r>
              <a:r>
                <a:rPr sz="1500" kern="0" spc="-2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196850" indent="110489" algn="l" rtl="0" eaLnBrk="0">
                <a:lnSpc>
                  <a:spcPct val="122000"/>
                </a:lnSpc>
                <a:spcBef>
                  <a:spcPts val="316"/>
                </a:spcBef>
                <a:tabLst/>
              </a:pPr>
              <a:r>
                <a:rPr sz="1500" kern="0" spc="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</a:t>
              </a:r>
              <a:r>
                <a:rPr sz="1500" kern="0" spc="-2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1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4 </a:t>
              </a:r>
              <a:r>
                <a:rPr sz="1500" kern="0" spc="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）控制信息密度：</a:t>
              </a:r>
              <a:r>
                <a:rPr sz="1500" kern="0" spc="-3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通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过提示语调节不同   </a:t>
              </a:r>
              <a:r>
                <a:rPr sz="15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段落的信息密度，</a:t>
              </a:r>
              <a:r>
                <a:rPr sz="1500" kern="0" spc="-3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避免内容过于松散或者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</a:t>
              </a:r>
              <a:r>
                <a:rPr sz="1500" kern="0" spc="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过于密集</a:t>
              </a:r>
              <a:r>
                <a:rPr sz="1500" kern="0" spc="-2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aphicFrame>
        <p:nvGraphicFramePr>
          <p:cNvPr id="1266" name="table 1266"/>
          <p:cNvGraphicFramePr>
            <a:graphicFrameLocks noGrp="1"/>
          </p:cNvGraphicFramePr>
          <p:nvPr/>
        </p:nvGraphicFramePr>
        <p:xfrm>
          <a:off x="8313419" y="1320165"/>
          <a:ext cx="3627755" cy="5295900"/>
        </p:xfrm>
        <a:graphic>
          <a:graphicData uri="http://schemas.openxmlformats.org/drawingml/2006/table">
            <a:tbl>
              <a:tblPr/>
              <a:tblGrid>
                <a:gridCol w="3627755"/>
              </a:tblGrid>
              <a:tr h="52927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06400" indent="151129" algn="l" rtl="0" eaLnBrk="0">
                        <a:lnSpc>
                          <a:spcPct val="101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主体：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论证为主，</a:t>
                      </a:r>
                      <a:r>
                        <a:rPr sz="12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配比为论述40% + 案例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 </a:t>
                      </a: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30% + 数据20% +</a:t>
                      </a:r>
                      <a:r>
                        <a:rPr sz="12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专家观点10%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57530" algn="l" rtl="0" eaLnBrk="0">
                        <a:lnSpc>
                          <a:spcPct val="90000"/>
                        </a:lnSpc>
                        <a:spcBef>
                          <a:spcPts val="309"/>
                        </a:spcBef>
                        <a:tabLst/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结尾： 以洞察和建议为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主， 突出实操价值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ct val="95000"/>
                        </a:lnSpc>
                        <a:spcBef>
                          <a:spcPts val="302"/>
                        </a:spcBef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（2）段落节奏：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20065" algn="l" rtl="0" eaLnBrk="0">
                        <a:lnSpc>
                          <a:spcPct val="91000"/>
                        </a:lnSpc>
                        <a:spcBef>
                          <a:spcPts val="343"/>
                        </a:spcBef>
                        <a:tabLst/>
                      </a:pP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重点论述段：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25</a:t>
                      </a:r>
                      <a:r>
                        <a:rPr sz="12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0—300字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20065" algn="l" rtl="0" eaLnBrk="0">
                        <a:lnSpc>
                          <a:spcPct val="91000"/>
                        </a:lnSpc>
                        <a:spcBef>
                          <a:spcPts val="287"/>
                        </a:spcBef>
                        <a:tabLst/>
                      </a:pP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案例描述段：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20</a:t>
                      </a:r>
                      <a:r>
                        <a:rPr sz="12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0—250字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20065" algn="l" rtl="0" eaLnBrk="0">
                        <a:lnSpc>
                          <a:spcPct val="90000"/>
                        </a:lnSpc>
                        <a:spcBef>
                          <a:spcPts val="292"/>
                        </a:spcBef>
                        <a:tabLst/>
                      </a:pPr>
                      <a:r>
                        <a:rPr sz="12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数据分析段： 150—200字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21005" indent="98425" algn="l" rtl="0" eaLnBrk="0">
                        <a:lnSpc>
                          <a:spcPct val="101000"/>
                        </a:lnSpc>
                        <a:spcBef>
                          <a:spcPts val="302"/>
                        </a:spcBef>
                        <a:tabLst/>
                      </a:pP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过渡段落： 100字左右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                               </a:t>
                      </a: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四、</a:t>
                      </a:r>
                      <a:r>
                        <a:rPr sz="12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高级要求：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ct val="95000"/>
                        </a:lnSpc>
                        <a:spcBef>
                          <a:spcPts val="297"/>
                        </a:spcBef>
                        <a:tabLst/>
                      </a:pP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（1）</a:t>
                      </a:r>
                      <a:r>
                        <a:rPr sz="11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逻辑展开：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20065" algn="l" rtl="0" eaLnBrk="0">
                        <a:lnSpc>
                          <a:spcPct val="91000"/>
                        </a:lnSpc>
                        <a:spcBef>
                          <a:spcPts val="337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论点之间：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递进/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并列/转折关系明确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20065" algn="l" rtl="0" eaLnBrk="0">
                        <a:lnSpc>
                          <a:spcPct val="90000"/>
                        </a:lnSpc>
                        <a:spcBef>
                          <a:spcPts val="299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论据支撑： 多维度佐证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</a:t>
                      </a:r>
                      <a:r>
                        <a:rPr sz="12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避免单一类型证据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ct val="95000"/>
                        </a:lnSpc>
                        <a:spcBef>
                          <a:spcPts val="304"/>
                        </a:spcBef>
                        <a:tabLst/>
                      </a:pPr>
                      <a:r>
                        <a:rPr sz="11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（2）</a:t>
                      </a:r>
                      <a:r>
                        <a:rPr sz="11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思维深度：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20065" algn="l" rtl="0" eaLnBrk="0">
                        <a:lnSpc>
                          <a:spcPct val="91000"/>
                        </a:lnSpc>
                        <a:spcBef>
                          <a:spcPts val="338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表层：</a:t>
                      </a:r>
                      <a:r>
                        <a:rPr sz="12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现象描述与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问题呈现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20065" algn="l" rtl="0" eaLnBrk="0">
                        <a:lnSpc>
                          <a:spcPct val="91000"/>
                        </a:lnSpc>
                        <a:spcBef>
                          <a:spcPts val="290"/>
                        </a:spcBef>
                        <a:tabLst/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</a:t>
                      </a:r>
                      <a:r>
                        <a:rPr sz="12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中层：</a:t>
                      </a:r>
                      <a:r>
                        <a:rPr sz="12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原因分析与逻辑推导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20065" algn="l" rtl="0" eaLnBrk="0">
                        <a:lnSpc>
                          <a:spcPct val="91000"/>
                        </a:lnSpc>
                        <a:spcBef>
                          <a:spcPts val="289"/>
                        </a:spcBef>
                        <a:tabLst/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深层：</a:t>
                      </a: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本质洞察与规律总结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8634" algn="l" rtl="0" eaLnBrk="0">
                        <a:lnSpc>
                          <a:spcPct val="95000"/>
                        </a:lnSpc>
                        <a:spcBef>
                          <a:spcPts val="299"/>
                        </a:spcBef>
                        <a:tabLst/>
                      </a:pP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（3）</a:t>
                      </a:r>
                      <a:r>
                        <a:rPr sz="11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风格把控：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20065" algn="l" rtl="0" eaLnBrk="0">
                        <a:lnSpc>
                          <a:spcPct val="91000"/>
                        </a:lnSpc>
                        <a:spcBef>
                          <a:spcPts val="336"/>
                        </a:spcBef>
                        <a:tabLst/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语言基调：</a:t>
                      </a: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专业中立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20065" algn="l" rtl="0" eaLnBrk="0">
                        <a:lnSpc>
                          <a:spcPct val="91000"/>
                        </a:lnSpc>
                        <a:spcBef>
                          <a:spcPts val="290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专业术语：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核心术语解释到位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15925" indent="103504" algn="l" rtl="0" eaLnBrk="0">
                        <a:lnSpc>
                          <a:spcPct val="101000"/>
                        </a:lnSpc>
                        <a:spcBef>
                          <a:spcPts val="286"/>
                        </a:spcBef>
                        <a:tabLst/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- 表达方式：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逻辑严谨，</a:t>
                      </a:r>
                      <a:r>
                        <a:rPr sz="12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生动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易懂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               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注意事项：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18465" algn="l" rtl="0" eaLnBrk="0">
                        <a:lnSpc>
                          <a:spcPct val="90000"/>
                        </a:lnSpc>
                        <a:spcBef>
                          <a:spcPts val="306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1. 避免观点过于绝对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5765" algn="l" rtl="0" eaLnBrk="0">
                        <a:lnSpc>
                          <a:spcPct val="90000"/>
                        </a:lnSpc>
                        <a:spcBef>
                          <a:spcPts val="301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2. 确保数据来源可靠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6400" algn="l" rtl="0" eaLnBrk="0">
                        <a:lnSpc>
                          <a:spcPct val="91000"/>
                        </a:lnSpc>
                        <a:spcBef>
                          <a:spcPts val="300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3. 案例选择需要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具有代表性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1954" algn="l" rtl="0" eaLnBrk="0">
                        <a:lnSpc>
                          <a:spcPct val="91000"/>
                        </a:lnSpc>
                        <a:spcBef>
                          <a:spcPts val="290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4. 互动设计要自然融入文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脉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68" name="textbox 1268"/>
          <p:cNvSpPr/>
          <p:nvPr/>
        </p:nvSpPr>
        <p:spPr>
          <a:xfrm>
            <a:off x="379583" y="226704"/>
            <a:ext cx="5391784" cy="6692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5065"/>
              </a:lnSpc>
              <a:tabLst/>
            </a:pPr>
            <a:r>
              <a:rPr sz="3900" b="1" kern="0" spc="1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创作引导提示语</a:t>
            </a:r>
            <a:r>
              <a:rPr sz="3900" b="1" kern="0" spc="-10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1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 二</a:t>
            </a:r>
            <a:r>
              <a:rPr sz="3900" b="1" kern="0" spc="-2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-28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270" name="textbox 1270"/>
          <p:cNvSpPr/>
          <p:nvPr/>
        </p:nvSpPr>
        <p:spPr>
          <a:xfrm>
            <a:off x="378171" y="1206988"/>
            <a:ext cx="3426459" cy="6197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47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02895" algn="l" rtl="0" eaLnBrk="0">
              <a:lnSpc>
                <a:spcPct val="87000"/>
              </a:lnSpc>
              <a:tabLst/>
            </a:pPr>
            <a:r>
              <a:rPr sz="2000" b="1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内容结构的提示设计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2000"/>
              </a:lnSpc>
              <a:spcBef>
                <a:spcPts val="3"/>
              </a:spcBef>
              <a:tabLst/>
            </a:pP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高质量的内容结构通常体现以下特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点：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rect 1272"/>
          <p:cNvSpPr/>
          <p:nvPr/>
        </p:nvSpPr>
        <p:spPr>
          <a:xfrm>
            <a:off x="8333104" y="2426334"/>
            <a:ext cx="3450590" cy="4001135"/>
          </a:xfrm>
          <a:prstGeom prst="rect">
            <a:avLst/>
          </a:prstGeom>
          <a:solidFill>
            <a:srgbClr val="DFEAFA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74" name="textbox 1274"/>
          <p:cNvSpPr/>
          <p:nvPr/>
        </p:nvSpPr>
        <p:spPr>
          <a:xfrm>
            <a:off x="8435756" y="3240348"/>
            <a:ext cx="3229610" cy="23793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3812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10000"/>
              </a:lnSpc>
              <a:tabLst/>
            </a:pP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在提示语中涉及需要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的证据类型和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数量用于观点支撑，</a:t>
            </a:r>
            <a:r>
              <a:rPr sz="1500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确保论证充分，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例如：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302895" indent="-284479" algn="l" rtl="0" eaLnBrk="0">
              <a:lnSpc>
                <a:spcPct val="105000"/>
              </a:lnSpc>
              <a:spcBef>
                <a:spcPts val="439"/>
              </a:spcBef>
              <a:tabLst/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权威数据：</a:t>
            </a:r>
            <a:r>
              <a:rPr sz="1500" kern="0" spc="-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来自官方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机构的统计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或调研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302259" indent="-283845" algn="l" rtl="0" eaLnBrk="0">
              <a:lnSpc>
                <a:spcPct val="105000"/>
              </a:lnSpc>
              <a:spcBef>
                <a:spcPts val="439"/>
              </a:spcBef>
              <a:tabLst/>
            </a:pP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案例分析：</a:t>
            </a:r>
            <a:r>
              <a:rPr sz="1500" kern="0" spc="-2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包含背景</a:t>
            </a:r>
            <a:r>
              <a:rPr sz="1500" kern="0" spc="-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、过程</a:t>
            </a:r>
            <a:r>
              <a:rPr sz="1500" kern="0" spc="-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、结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果的完整案例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28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302895" indent="-284479" algn="l" rtl="0" eaLnBrk="0">
              <a:lnSpc>
                <a:spcPct val="104000"/>
              </a:lnSpc>
              <a:spcBef>
                <a:spcPts val="3"/>
              </a:spcBef>
              <a:tabLst/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专家观点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行业认可度高的专家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见解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1276" name="picture 12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711575" y="2426334"/>
            <a:ext cx="4211955" cy="1753235"/>
          </a:xfrm>
          <a:prstGeom prst="rect">
            <a:avLst/>
          </a:prstGeom>
        </p:spPr>
      </p:pic>
      <p:pic>
        <p:nvPicPr>
          <p:cNvPr id="1278" name="picture 12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725544" y="4673600"/>
            <a:ext cx="4211955" cy="1753234"/>
          </a:xfrm>
          <a:prstGeom prst="rect">
            <a:avLst/>
          </a:prstGeom>
        </p:spPr>
      </p:pic>
      <p:sp>
        <p:nvSpPr>
          <p:cNvPr id="1280" name="textbox 1280"/>
          <p:cNvSpPr/>
          <p:nvPr/>
        </p:nvSpPr>
        <p:spPr>
          <a:xfrm>
            <a:off x="379583" y="226704"/>
            <a:ext cx="5391784" cy="12700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5065"/>
              </a:lnSpc>
              <a:tabLst/>
            </a:pPr>
            <a:r>
              <a:rPr sz="3900" b="1" kern="0" spc="1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创作引导提示语</a:t>
            </a:r>
            <a:r>
              <a:rPr sz="3900" b="1" kern="0" spc="-10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1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 三</a:t>
            </a:r>
            <a:r>
              <a:rPr sz="3900" b="1" kern="0" spc="-2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-28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7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280670" algn="l" rtl="0" eaLnBrk="0">
              <a:lnSpc>
                <a:spcPct val="87000"/>
              </a:lnSpc>
              <a:spcBef>
                <a:spcPts val="4"/>
              </a:spcBef>
              <a:tabLst/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论述逻辑的提示设计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282" name="textbox 1282"/>
          <p:cNvSpPr/>
          <p:nvPr/>
        </p:nvSpPr>
        <p:spPr>
          <a:xfrm>
            <a:off x="3828804" y="4899603"/>
            <a:ext cx="3963034" cy="13220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7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4000"/>
              </a:lnSpc>
              <a:tabLst/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针对不同层级的论点设置不同的展开深度，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避免喧宾夺主：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17779" algn="l" rtl="0" eaLnBrk="0">
              <a:lnSpc>
                <a:spcPct val="99000"/>
              </a:lnSpc>
              <a:spcBef>
                <a:spcPts val="452"/>
              </a:spcBef>
              <a:tabLst/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核心论点：</a:t>
            </a:r>
            <a:r>
              <a:rPr sz="1500" kern="0" spc="-2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充分论证，</a:t>
            </a:r>
            <a:r>
              <a:rPr sz="1500" kern="0" spc="-3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多维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度支撑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17779" algn="l" rtl="0" eaLnBrk="0">
              <a:lnSpc>
                <a:spcPct val="98000"/>
              </a:lnSpc>
              <a:spcBef>
                <a:spcPts val="343"/>
              </a:spcBef>
              <a:tabLst/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次要论点：</a:t>
            </a:r>
            <a:r>
              <a:rPr sz="1500" kern="0" spc="-2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点到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为止，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简要说明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17779" algn="l" rtl="0" eaLnBrk="0">
              <a:lnSpc>
                <a:spcPct val="98000"/>
              </a:lnSpc>
              <a:spcBef>
                <a:spcPts val="346"/>
              </a:spcBef>
              <a:tabLst/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延伸论点：</a:t>
            </a:r>
            <a:r>
              <a:rPr sz="1500" kern="0" spc="-3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提供思考方向，</a:t>
            </a:r>
            <a:r>
              <a:rPr sz="1500" kern="0" spc="-3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不做过多展开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284" name="textbox 1284"/>
          <p:cNvSpPr/>
          <p:nvPr/>
        </p:nvSpPr>
        <p:spPr>
          <a:xfrm>
            <a:off x="3818682" y="2921321"/>
            <a:ext cx="3959859" cy="10375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68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2000"/>
              </a:lnSpc>
              <a:tabLst/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展开顺序</a:t>
            </a:r>
            <a:r>
              <a:rPr sz="15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、论据类型和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过渡方式</a:t>
            </a:r>
            <a:r>
              <a:rPr sz="15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。例如：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13970" algn="l" rtl="0" eaLnBrk="0">
              <a:lnSpc>
                <a:spcPct val="91000"/>
              </a:lnSpc>
              <a:spcBef>
                <a:spcPts val="461"/>
              </a:spcBef>
              <a:tabLst/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论点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1500" kern="0" spc="-3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现象描述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+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数据佐证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+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案例说明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13970" algn="l" rtl="0" eaLnBrk="0">
              <a:lnSpc>
                <a:spcPct val="92000"/>
              </a:lnSpc>
              <a:spcBef>
                <a:spcPts val="471"/>
              </a:spcBef>
              <a:tabLst/>
            </a:pP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论点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1500" kern="0" spc="-1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问题分析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+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专家观点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+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对比论证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13970" algn="l" rtl="0" eaLnBrk="0">
              <a:lnSpc>
                <a:spcPct val="92000"/>
              </a:lnSpc>
              <a:spcBef>
                <a:spcPts val="440"/>
              </a:spcBef>
              <a:tabLst/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论点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1500" kern="0" spc="-3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方案提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出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+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实践验证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+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效果预期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286" name="textbox 1286"/>
          <p:cNvSpPr/>
          <p:nvPr/>
        </p:nvSpPr>
        <p:spPr>
          <a:xfrm>
            <a:off x="387158" y="2384111"/>
            <a:ext cx="3068954" cy="11125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22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6509" algn="l" rtl="0" eaLnBrk="0">
              <a:lnSpc>
                <a:spcPct val="83000"/>
              </a:lnSpc>
              <a:tabLst/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每个观点都需要数据支撑</a:t>
            </a:r>
            <a:r>
              <a:rPr sz="1500" kern="0" spc="-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、案例验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12700" indent="3810" algn="l" rtl="0" eaLnBrk="0">
              <a:lnSpc>
                <a:spcPct val="130000"/>
              </a:lnSpc>
              <a:spcBef>
                <a:spcPts val="43"/>
              </a:spcBef>
              <a:tabLst/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证或专家背书</a:t>
            </a:r>
            <a:r>
              <a:rPr sz="1500" kern="0" spc="-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。与其他自媒体平台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相比，</a:t>
            </a:r>
            <a:r>
              <a:rPr sz="1500" kern="0" spc="-3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微信公众号的读者对论据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权威性和可靠性要求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更高</a:t>
            </a:r>
            <a:r>
              <a:rPr sz="1500" kern="0" spc="-2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288" name="textbox 1288"/>
          <p:cNvSpPr/>
          <p:nvPr/>
        </p:nvSpPr>
        <p:spPr>
          <a:xfrm>
            <a:off x="341288" y="4086803"/>
            <a:ext cx="3258820" cy="821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3691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5084" algn="l" rtl="0" eaLnBrk="0">
              <a:lnSpc>
                <a:spcPct val="117000"/>
              </a:lnSpc>
              <a:tabLst/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论点之间需要形成清晰的递进关系，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可以是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现象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原因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影响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对策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或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1500" kern="0" spc="-2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问题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分析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方案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效果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等框架</a:t>
            </a:r>
            <a:r>
              <a:rPr sz="1500" kern="0" spc="-2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290" name="textbox 1290"/>
          <p:cNvSpPr/>
          <p:nvPr/>
        </p:nvSpPr>
        <p:spPr>
          <a:xfrm>
            <a:off x="370621" y="5523808"/>
            <a:ext cx="3229610" cy="8216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4057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5875" indent="-3810" algn="l" rtl="0" eaLnBrk="0">
              <a:lnSpc>
                <a:spcPct val="117000"/>
              </a:lnSpc>
              <a:tabLst/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在论证过程中融入不同视角的观点，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既展现思考的全面性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500" kern="0" spc="-3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又能增强文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章的可信度</a:t>
            </a:r>
            <a:r>
              <a:rPr sz="1500" kern="0" spc="-2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292" name="textbox 1292"/>
          <p:cNvSpPr/>
          <p:nvPr/>
        </p:nvSpPr>
        <p:spPr>
          <a:xfrm>
            <a:off x="4292069" y="1589430"/>
            <a:ext cx="50565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9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9000"/>
              </a:lnSpc>
              <a:tabLst/>
            </a:pP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基于上述特征，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论述逻辑的提示语设计应把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握以下原则：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294" name="textbox 1294"/>
          <p:cNvSpPr/>
          <p:nvPr/>
        </p:nvSpPr>
        <p:spPr>
          <a:xfrm>
            <a:off x="3733800" y="4331970"/>
            <a:ext cx="2117089" cy="427990"/>
          </a:xfrm>
          <a:prstGeom prst="rect">
            <a:avLst/>
          </a:prstGeom>
          <a:solidFill>
            <a:srgbClr val="0B80D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377825" algn="l" rtl="0" eaLnBrk="0">
              <a:lnSpc>
                <a:spcPct val="91000"/>
              </a:lnSpc>
              <a:spcBef>
                <a:spcPts val="7"/>
              </a:spcBef>
              <a:tabLst/>
            </a:pPr>
            <a:r>
              <a:rPr sz="1700" b="1" kern="0" spc="9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控制论证深度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296" name="textbox 1296"/>
          <p:cNvSpPr/>
          <p:nvPr/>
        </p:nvSpPr>
        <p:spPr>
          <a:xfrm>
            <a:off x="8351519" y="2084705"/>
            <a:ext cx="2117089" cy="427355"/>
          </a:xfrm>
          <a:prstGeom prst="rect">
            <a:avLst/>
          </a:prstGeom>
          <a:solidFill>
            <a:srgbClr val="0B80D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378459" algn="l" rtl="0" eaLnBrk="0">
              <a:lnSpc>
                <a:spcPct val="91000"/>
              </a:lnSpc>
              <a:spcBef>
                <a:spcPts val="2"/>
              </a:spcBef>
              <a:tabLst/>
            </a:pPr>
            <a:r>
              <a:rPr sz="1700" b="1" kern="0" spc="9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规定证据要求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298" name="textbox 1298"/>
          <p:cNvSpPr/>
          <p:nvPr/>
        </p:nvSpPr>
        <p:spPr>
          <a:xfrm>
            <a:off x="3720083" y="2084705"/>
            <a:ext cx="2117089" cy="427355"/>
          </a:xfrm>
          <a:prstGeom prst="rect">
            <a:avLst/>
          </a:prstGeom>
          <a:solidFill>
            <a:srgbClr val="0B80D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379729" algn="l" rtl="0" eaLnBrk="0">
              <a:lnSpc>
                <a:spcPct val="91000"/>
              </a:lnSpc>
              <a:spcBef>
                <a:spcPts val="1"/>
              </a:spcBef>
              <a:tabLst/>
            </a:pPr>
            <a:r>
              <a:rPr sz="1700" b="1" kern="0" spc="8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设定论证框架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300" name="textbox 1300"/>
          <p:cNvSpPr/>
          <p:nvPr/>
        </p:nvSpPr>
        <p:spPr>
          <a:xfrm>
            <a:off x="3815846" y="2652338"/>
            <a:ext cx="3879215" cy="2508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93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8000"/>
              </a:lnSpc>
              <a:tabLst/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通过提示语明确文章的论证路径，</a:t>
            </a:r>
            <a:r>
              <a:rPr sz="1500" kern="0" spc="-3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包括论点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302" name="textbox 1302"/>
          <p:cNvSpPr/>
          <p:nvPr/>
        </p:nvSpPr>
        <p:spPr>
          <a:xfrm>
            <a:off x="378171" y="1591253"/>
            <a:ext cx="3426459" cy="2355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13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2000"/>
              </a:lnSpc>
              <a:tabLst/>
            </a:pP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高质量的内容结构通常体现以下特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点：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200" name="group 200"/>
          <p:cNvGrpSpPr/>
          <p:nvPr/>
        </p:nvGrpSpPr>
        <p:grpSpPr>
          <a:xfrm rot="21600000">
            <a:off x="297814" y="1906905"/>
            <a:ext cx="1514475" cy="401319"/>
            <a:chOff x="0" y="0"/>
            <a:chExt cx="1514475" cy="401319"/>
          </a:xfrm>
        </p:grpSpPr>
        <p:pic>
          <p:nvPicPr>
            <p:cNvPr id="1304" name="picture 130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1514475" cy="401319"/>
            </a:xfrm>
            <a:prstGeom prst="rect">
              <a:avLst/>
            </a:prstGeom>
          </p:spPr>
        </p:pic>
        <p:sp>
          <p:nvSpPr>
            <p:cNvPr id="1306" name="textbox 1306"/>
            <p:cNvSpPr/>
            <p:nvPr/>
          </p:nvSpPr>
          <p:spPr>
            <a:xfrm>
              <a:off x="-12700" y="-12700"/>
              <a:ext cx="1539875" cy="44894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205740" algn="l" rtl="0" eaLnBrk="0">
                <a:lnSpc>
                  <a:spcPct val="91000"/>
                </a:lnSpc>
                <a:spcBef>
                  <a:spcPts val="5"/>
                </a:spcBef>
                <a:tabLst/>
              </a:pPr>
              <a:r>
                <a:rPr sz="1700" b="1" kern="0" spc="80" dirty="0">
                  <a:solidFill>
                    <a:srgbClr val="0070C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证据链完整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202" name="group 202"/>
          <p:cNvGrpSpPr/>
          <p:nvPr/>
        </p:nvGrpSpPr>
        <p:grpSpPr>
          <a:xfrm rot="21600000">
            <a:off x="280670" y="3594100"/>
            <a:ext cx="1514475" cy="400684"/>
            <a:chOff x="0" y="0"/>
            <a:chExt cx="1514475" cy="400684"/>
          </a:xfrm>
        </p:grpSpPr>
        <p:pic>
          <p:nvPicPr>
            <p:cNvPr id="1308" name="picture 130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1514475" cy="400684"/>
            </a:xfrm>
            <a:prstGeom prst="rect">
              <a:avLst/>
            </a:prstGeom>
          </p:spPr>
        </p:pic>
        <p:sp>
          <p:nvSpPr>
            <p:cNvPr id="1310" name="textbox 1310"/>
            <p:cNvSpPr/>
            <p:nvPr/>
          </p:nvSpPr>
          <p:spPr>
            <a:xfrm>
              <a:off x="-12700" y="-12700"/>
              <a:ext cx="1540510" cy="4483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6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319404" algn="l" rtl="0" eaLnBrk="0">
                <a:lnSpc>
                  <a:spcPct val="90000"/>
                </a:lnSpc>
                <a:spcBef>
                  <a:spcPts val="3"/>
                </a:spcBef>
                <a:tabLst/>
              </a:pPr>
              <a:r>
                <a:rPr sz="1700" b="1" kern="0" spc="80" dirty="0">
                  <a:solidFill>
                    <a:srgbClr val="0070C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逻辑递进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204" name="group 204"/>
          <p:cNvGrpSpPr/>
          <p:nvPr/>
        </p:nvGrpSpPr>
        <p:grpSpPr>
          <a:xfrm rot="21600000">
            <a:off x="280670" y="5040629"/>
            <a:ext cx="1514475" cy="400050"/>
            <a:chOff x="0" y="0"/>
            <a:chExt cx="1514475" cy="400050"/>
          </a:xfrm>
        </p:grpSpPr>
        <p:pic>
          <p:nvPicPr>
            <p:cNvPr id="1312" name="picture 13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1514475" cy="400050"/>
            </a:xfrm>
            <a:prstGeom prst="rect">
              <a:avLst/>
            </a:prstGeom>
          </p:spPr>
        </p:pic>
        <p:sp>
          <p:nvSpPr>
            <p:cNvPr id="1314" name="textbox 1314"/>
            <p:cNvSpPr/>
            <p:nvPr/>
          </p:nvSpPr>
          <p:spPr>
            <a:xfrm>
              <a:off x="-12700" y="-12700"/>
              <a:ext cx="1540510" cy="44640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2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323215" algn="l" rtl="0" eaLnBrk="0">
                <a:lnSpc>
                  <a:spcPct val="91000"/>
                </a:lnSpc>
                <a:spcBef>
                  <a:spcPts val="5"/>
                </a:spcBef>
                <a:tabLst/>
              </a:pPr>
              <a:r>
                <a:rPr sz="1700" b="1" kern="0" spc="70" dirty="0">
                  <a:solidFill>
                    <a:srgbClr val="0070C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多维视角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textbox 1316"/>
          <p:cNvSpPr/>
          <p:nvPr/>
        </p:nvSpPr>
        <p:spPr>
          <a:xfrm>
            <a:off x="544989" y="1602535"/>
            <a:ext cx="4967604" cy="40405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24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tabLst/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针对不同内容场景，</a:t>
            </a:r>
            <a:r>
              <a:rPr sz="1500" kern="0" spc="-3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提示语设计需要采取差异化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策略：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5875" indent="108585" algn="l" rtl="0" eaLnBrk="0">
              <a:lnSpc>
                <a:spcPct val="131000"/>
              </a:lnSpc>
              <a:spcBef>
                <a:spcPts val="455"/>
              </a:spcBef>
              <a:tabLst/>
            </a:pP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 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r>
              <a:rPr sz="15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）热点新闻改写：</a:t>
            </a:r>
            <a:r>
              <a:rPr sz="1500" kern="0" spc="-3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热点事件在公众号平台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的传播需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要注意差异化视角和深度价值挖掘</a:t>
            </a:r>
            <a:r>
              <a:rPr sz="1500" kern="0" spc="-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。提示语设计应着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重引导形成独特观点，</a:t>
            </a:r>
            <a:r>
              <a:rPr sz="1500" kern="0" spc="-2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避免同质化表达</a:t>
            </a:r>
            <a:r>
              <a:rPr sz="1500" kern="0" spc="-2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12700" indent="111760" algn="l" rtl="0" eaLnBrk="0">
              <a:lnSpc>
                <a:spcPct val="131000"/>
              </a:lnSpc>
              <a:spcBef>
                <a:spcPts val="443"/>
              </a:spcBef>
              <a:tabLst/>
            </a:pP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</a:t>
            </a:r>
            <a:r>
              <a:rPr sz="1500" kern="0" spc="-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</a:t>
            </a:r>
            <a:r>
              <a:rPr sz="15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）原创内容创作：</a:t>
            </a:r>
            <a:r>
              <a:rPr sz="1500" kern="0" spc="-3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原创内容是公众号的核心竞争力，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提示语需要突出内容的专业性和实用性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500" kern="0" spc="-2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同时注重知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识结构的完整性和逻辑性</a:t>
            </a:r>
            <a:r>
              <a:rPr sz="15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。通过提示语引导，</a:t>
            </a:r>
            <a:r>
              <a:rPr sz="1500" kern="0" spc="-3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确保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内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容既有深度又易于理解</a:t>
            </a:r>
            <a:r>
              <a:rPr sz="1500" kern="0" spc="-2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4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13970" indent="110489" algn="l" rtl="0" eaLnBrk="0">
              <a:lnSpc>
                <a:spcPct val="131000"/>
              </a:lnSpc>
              <a:spcBef>
                <a:spcPts val="3"/>
              </a:spcBef>
              <a:tabLst/>
            </a:pP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</a:t>
            </a:r>
            <a:r>
              <a:rPr sz="1500" kern="0" spc="-1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</a:t>
            </a:r>
            <a:r>
              <a:rPr sz="1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）评论互动优化：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基于读者反馈进行的内容创作</a:t>
            </a:r>
            <a:r>
              <a:rPr sz="1500" kern="0" spc="-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需要通过提示语准确把握用户痛点，</a:t>
            </a:r>
            <a:r>
              <a:rPr sz="1500" kern="0" spc="-3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设计出更有针对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性的解决方案</a:t>
            </a:r>
            <a:r>
              <a:rPr sz="15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。同时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500" kern="0" spc="-3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提示语要引导形成对话感，</a:t>
            </a:r>
            <a:r>
              <a:rPr sz="1500" kern="0" spc="-3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增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强与读者的连接</a:t>
            </a:r>
            <a:r>
              <a:rPr sz="1500" kern="0" spc="-1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graphicFrame>
        <p:nvGraphicFramePr>
          <p:cNvPr id="1318" name="table 1318"/>
          <p:cNvGraphicFramePr>
            <a:graphicFrameLocks noGrp="1"/>
          </p:cNvGraphicFramePr>
          <p:nvPr/>
        </p:nvGraphicFramePr>
        <p:xfrm>
          <a:off x="6224270" y="1978025"/>
          <a:ext cx="5528310" cy="2044700"/>
        </p:xfrm>
        <a:graphic>
          <a:graphicData uri="http://schemas.openxmlformats.org/drawingml/2006/table">
            <a:tbl>
              <a:tblPr/>
              <a:tblGrid>
                <a:gridCol w="1052194"/>
                <a:gridCol w="2595245"/>
                <a:gridCol w="1880870"/>
              </a:tblGrid>
              <a:tr h="3911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4000" algn="l" rtl="0" eaLnBrk="0">
                        <a:lnSpc>
                          <a:spcPct val="86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场景类型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0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52500" algn="l" rtl="0" eaLnBrk="0">
                        <a:lnSpc>
                          <a:spcPct val="86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提示语模板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0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21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62940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优化建议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0EC"/>
                    </a:solidFill>
                  </a:tcPr>
                </a:tc>
              </a:tr>
              <a:tr h="5975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20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935" algn="l" rtl="0" eaLnBrk="0">
                        <a:lnSpc>
                          <a:spcPct val="87000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热点新闻改写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6045" algn="l" rtl="0" eaLnBrk="0">
                        <a:lnSpc>
                          <a:spcPts val="1394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将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热点事件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转化为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话题角度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的分析文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27635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章，重点关注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核心观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点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r>
                        <a:rPr sz="11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，需要包含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数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685165" algn="l" rtl="0" eaLnBrk="0">
                        <a:lnSpc>
                          <a:spcPts val="1394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据支撑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和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专家观点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25144" indent="-490219" algn="l" rtl="0" eaLnBrk="0">
                        <a:lnSpc>
                          <a:spcPct val="9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注重时效性，保持客观立场，</a:t>
                      </a:r>
                      <a:r>
                        <a:rPr sz="11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突出独特视角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935" algn="l" rtl="0" eaLnBrk="0">
                        <a:lnSpc>
                          <a:spcPct val="87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原创内容创作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935" algn="l" rtl="0" eaLnBrk="0">
                        <a:lnSpc>
                          <a:spcPts val="1394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以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主题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为核心，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从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切入点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展开讨论，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92200" indent="-952500" algn="l" rtl="0" eaLnBrk="0">
                        <a:lnSpc>
                          <a:spcPct val="98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结合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案例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和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方法论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，形成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字数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的深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度文章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281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23875" indent="-486409" algn="l" rtl="0" eaLnBrk="0">
                        <a:lnSpc>
                          <a:spcPct val="94000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强调原创性，注重实操价值，</a:t>
                      </a:r>
                      <a:r>
                        <a:rPr sz="11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设置互动引导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4591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351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5570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评论互动优化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1459" indent="-104775" algn="l" rtl="0" eaLnBrk="0">
                        <a:lnSpc>
                          <a:spcPct val="10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分析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读者反馈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中的关键问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题，整理成    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主题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的解答文章，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包含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实践建议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54025" indent="-340359" algn="l" rtl="0" eaLnBrk="0">
                        <a:lnSpc>
                          <a:spcPct val="9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回应读者关切，提供解决方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案，保持对话感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</a:tbl>
          </a:graphicData>
        </a:graphic>
      </p:graphicFrame>
      <p:grpSp>
        <p:nvGrpSpPr>
          <p:cNvPr id="206" name="group 206"/>
          <p:cNvGrpSpPr/>
          <p:nvPr/>
        </p:nvGrpSpPr>
        <p:grpSpPr>
          <a:xfrm rot="21600000">
            <a:off x="6216332" y="4339272"/>
            <a:ext cx="5544185" cy="1914524"/>
            <a:chOff x="0" y="0"/>
            <a:chExt cx="5544185" cy="1914524"/>
          </a:xfrm>
        </p:grpSpPr>
        <p:pic>
          <p:nvPicPr>
            <p:cNvPr id="1320" name="picture 13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544185" cy="1914524"/>
            </a:xfrm>
            <a:prstGeom prst="rect">
              <a:avLst/>
            </a:prstGeom>
          </p:spPr>
        </p:pic>
        <p:sp>
          <p:nvSpPr>
            <p:cNvPr id="1322" name="textbox 1322"/>
            <p:cNvSpPr/>
            <p:nvPr/>
          </p:nvSpPr>
          <p:spPr>
            <a:xfrm>
              <a:off x="-12700" y="-12700"/>
              <a:ext cx="5570220" cy="19596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9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417830" algn="l" rtl="0" eaLnBrk="0">
                <a:lnSpc>
                  <a:spcPct val="92000"/>
                </a:lnSpc>
                <a:spcBef>
                  <a:spcPts val="2"/>
                </a:spcBef>
                <a:tabLst/>
              </a:pPr>
              <a:r>
                <a:rPr sz="1500" kern="0" spc="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实操建议：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417194" algn="l" rtl="0" eaLnBrk="0">
                <a:lnSpc>
                  <a:spcPct val="91000"/>
                </a:lnSpc>
                <a:spcBef>
                  <a:spcPts val="667"/>
                </a:spcBef>
                <a:tabLst/>
              </a:pP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</a:t>
              </a:r>
              <a:r>
                <a:rPr sz="1500" kern="0" spc="2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 </a:t>
              </a: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建立内容分类标签体系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417194" algn="l" rtl="0" eaLnBrk="0">
                <a:lnSpc>
                  <a:spcPct val="92000"/>
                </a:lnSpc>
                <a:spcBef>
                  <a:spcPts val="655"/>
                </a:spcBef>
                <a:tabLst/>
              </a:pP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</a:t>
              </a:r>
              <a:r>
                <a:rPr sz="1500" kern="0" spc="2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 </a:t>
              </a: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积累高质量提示语模板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417194" algn="l" rtl="0" eaLnBrk="0">
                <a:lnSpc>
                  <a:spcPct val="89000"/>
                </a:lnSpc>
                <a:spcBef>
                  <a:spcPts val="674"/>
                </a:spcBef>
                <a:tabLst/>
              </a:pP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</a:t>
              </a:r>
              <a:r>
                <a:rPr sz="1500" kern="0" spc="2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 </a:t>
              </a: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根据数据反馈持续优化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12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417194" algn="l" rtl="0" eaLnBrk="0">
                <a:lnSpc>
                  <a:spcPct val="91000"/>
                </a:lnSpc>
                <a:spcBef>
                  <a:spcPts val="4"/>
                </a:spcBef>
                <a:tabLst/>
              </a:pP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</a:t>
              </a:r>
              <a:r>
                <a:rPr sz="1500" kern="0" spc="1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 </a:t>
              </a: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建立提示语评估机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制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1324" name="textbox 1324"/>
          <p:cNvSpPr/>
          <p:nvPr/>
        </p:nvSpPr>
        <p:spPr>
          <a:xfrm>
            <a:off x="382120" y="315493"/>
            <a:ext cx="3795395" cy="5600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21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0000"/>
              </a:lnSpc>
              <a:tabLst/>
            </a:pPr>
            <a:r>
              <a:rPr sz="3900" b="1" kern="0" spc="33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场景化应用策略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326" name="textbox 1326"/>
          <p:cNvSpPr/>
          <p:nvPr/>
        </p:nvSpPr>
        <p:spPr>
          <a:xfrm>
            <a:off x="6573161" y="1570346"/>
            <a:ext cx="2308225" cy="2857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41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tabLst/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场景化提示语示例表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textbox 1328"/>
          <p:cNvSpPr/>
          <p:nvPr/>
        </p:nvSpPr>
        <p:spPr>
          <a:xfrm>
            <a:off x="294799" y="320059"/>
            <a:ext cx="10544175" cy="17151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55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00330" algn="l" rtl="0" eaLnBrk="0">
              <a:lnSpc>
                <a:spcPct val="89000"/>
              </a:lnSpc>
              <a:tabLst/>
            </a:pPr>
            <a:r>
              <a:rPr sz="3900" b="1" kern="0" spc="3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驾驭微博</a:t>
            </a:r>
            <a:r>
              <a:rPr sz="3900" b="1" kern="0" spc="-66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53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短平快传播中的提示语设计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2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351154" algn="l" rtl="0" eaLnBrk="0">
              <a:lnSpc>
                <a:spcPct val="87000"/>
              </a:lnSpc>
              <a:spcBef>
                <a:spcPts val="602"/>
              </a:spcBef>
              <a:tabLst/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平台特性与传播机制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6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2000"/>
              </a:lnSpc>
              <a:spcBef>
                <a:spcPts val="2"/>
              </a:spcBef>
              <a:tabLst/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微博平台具有四大核心特征：</a:t>
            </a:r>
            <a:r>
              <a:rPr sz="1500" kern="0" spc="-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实时性</a:t>
            </a:r>
            <a:r>
              <a:rPr sz="1500" kern="0" spc="-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、社交属性</a:t>
            </a:r>
            <a:r>
              <a:rPr sz="1500" kern="0" spc="-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、话题引导和多媒体融合</a:t>
            </a:r>
            <a:r>
              <a:rPr sz="15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。这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些特征直接影响提示语设计的策略方向：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1330" name="picture 13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67460" y="2172969"/>
            <a:ext cx="9290684" cy="1852295"/>
          </a:xfrm>
          <a:prstGeom prst="rect">
            <a:avLst/>
          </a:prstGeom>
        </p:spPr>
      </p:pic>
      <p:graphicFrame>
        <p:nvGraphicFramePr>
          <p:cNvPr id="1332" name="table 1332"/>
          <p:cNvGraphicFramePr>
            <a:graphicFrameLocks noGrp="1"/>
          </p:cNvGraphicFramePr>
          <p:nvPr/>
        </p:nvGraphicFramePr>
        <p:xfrm>
          <a:off x="393382" y="4339272"/>
          <a:ext cx="7670165" cy="2205354"/>
        </p:xfrm>
        <a:graphic>
          <a:graphicData uri="http://schemas.openxmlformats.org/drawingml/2006/table">
            <a:tbl>
              <a:tblPr/>
              <a:tblGrid>
                <a:gridCol w="7670165"/>
              </a:tblGrid>
              <a:tr h="21990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3520" algn="l" rtl="0" eaLnBrk="0">
                        <a:lnSpc>
                          <a:spcPts val="2022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</a:t>
                      </a:r>
                      <a:r>
                        <a:rPr sz="15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5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）实时性要求提示语必须具备快速响应能力，</a:t>
                      </a:r>
                      <a:r>
                        <a:rPr sz="15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支持热点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话题的及时跟进与创作</a:t>
                      </a:r>
                      <a:r>
                        <a:rPr sz="15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11125" indent="112395" algn="l" rtl="0" eaLnBrk="0">
                        <a:lnSpc>
                          <a:spcPct val="118000"/>
                        </a:lnSpc>
                        <a:spcBef>
                          <a:spcPts val="288"/>
                        </a:spcBef>
                        <a:tabLst/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</a:t>
                      </a:r>
                      <a:r>
                        <a:rPr sz="15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5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）社交属性决定了内容需要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具备较强的互动性和对话感，</a:t>
                      </a:r>
                      <a:r>
                        <a:rPr sz="1500" kern="0" spc="-3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提示语设计要融入互动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机制</a:t>
                      </a:r>
                      <a:r>
                        <a:rPr sz="15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223520" algn="l" rtl="0" eaLnBrk="0">
                        <a:lnSpc>
                          <a:spcPts val="2022"/>
                        </a:lnSpc>
                        <a:spcBef>
                          <a:spcPts val="342"/>
                        </a:spcBef>
                        <a:tabLst/>
                      </a:pP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</a:t>
                      </a:r>
                      <a:r>
                        <a:rPr sz="15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5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）话题引导能力使平台成为舆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论场，</a:t>
                      </a:r>
                      <a:r>
                        <a:rPr sz="1500" kern="0" spc="-3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提示语需要把握议题设置的技巧</a:t>
                      </a:r>
                      <a:r>
                        <a:rPr sz="15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223520" algn="l" rtl="0" eaLnBrk="0">
                        <a:lnSpc>
                          <a:spcPts val="2022"/>
                        </a:lnSpc>
                        <a:spcBef>
                          <a:spcPts val="278"/>
                        </a:spcBef>
                        <a:tabLst/>
                      </a:pP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</a:t>
                      </a:r>
                      <a:r>
                        <a:rPr sz="15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15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）多媒体融合特性要求提示语能够协调处理文字</a:t>
                      </a:r>
                      <a:r>
                        <a:rPr sz="15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、图片</a:t>
                      </a:r>
                      <a:r>
                        <a:rPr sz="15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、视频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等多种内容形式</a:t>
                      </a:r>
                      <a:r>
                        <a:rPr sz="15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34" name="table 1334"/>
          <p:cNvGraphicFramePr>
            <a:graphicFrameLocks noGrp="1"/>
          </p:cNvGraphicFramePr>
          <p:nvPr/>
        </p:nvGraphicFramePr>
        <p:xfrm>
          <a:off x="8333104" y="4334509"/>
          <a:ext cx="3450590" cy="2216150"/>
        </p:xfrm>
        <a:graphic>
          <a:graphicData uri="http://schemas.openxmlformats.org/drawingml/2006/table">
            <a:tbl>
              <a:tblPr>
                <a:solidFill>
                  <a:srgbClr val="DFEAFA"/>
                </a:solidFill>
              </a:tblPr>
              <a:tblGrid>
                <a:gridCol w="3450590"/>
              </a:tblGrid>
              <a:tr h="2209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6204" algn="l" rtl="0" eaLnBrk="0">
                        <a:lnSpc>
                          <a:spcPct val="108000"/>
                        </a:lnSpc>
                        <a:tabLst/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微博的内容分发主要依赖于以下传</a:t>
                      </a: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 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播路径：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20650" algn="l" rtl="0" eaLnBrk="0">
                        <a:lnSpc>
                          <a:spcPct val="92000"/>
                        </a:lnSpc>
                        <a:spcBef>
                          <a:spcPts val="466"/>
                        </a:spcBef>
                        <a:tabLst/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粉丝关系链传播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20650" algn="l" rtl="0" eaLnBrk="0">
                        <a:lnSpc>
                          <a:spcPct val="93000"/>
                        </a:lnSpc>
                        <a:spcBef>
                          <a:spcPts val="441"/>
                        </a:spcBef>
                        <a:tabLst/>
                      </a:pP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    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热门话题引流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20650" algn="l" rtl="0" eaLnBrk="0">
                        <a:lnSpc>
                          <a:spcPct val="92000"/>
                        </a:lnSpc>
                        <a:spcBef>
                          <a:spcPts val="446"/>
                        </a:spcBef>
                        <a:tabLst/>
                      </a:pP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    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兴趣推荐算法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28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0650" algn="l" rtl="0" eaLnBrk="0">
                        <a:lnSpc>
                          <a:spcPct val="9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    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转发评论互动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DFE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E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E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E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textbox 1336"/>
          <p:cNvSpPr/>
          <p:nvPr/>
        </p:nvSpPr>
        <p:spPr>
          <a:xfrm>
            <a:off x="296419" y="226704"/>
            <a:ext cx="11396980" cy="21647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41604" algn="l" rtl="0" eaLnBrk="0">
              <a:lnSpc>
                <a:spcPts val="5065"/>
              </a:lnSpc>
              <a:tabLst/>
            </a:pPr>
            <a:r>
              <a:rPr sz="3900" b="1" kern="0" spc="2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内容策略的提示设计</a:t>
            </a:r>
            <a:r>
              <a:rPr sz="3900" b="1" kern="0" spc="-10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2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（一）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indent="17145" algn="l" rtl="0" eaLnBrk="0">
              <a:lnSpc>
                <a:spcPct val="117000"/>
              </a:lnSpc>
              <a:spcBef>
                <a:spcPts val="453"/>
              </a:spcBef>
              <a:tabLst/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内容策略的提示设计不仅涉及到信息传递的准确性，</a:t>
            </a:r>
            <a:r>
              <a:rPr sz="1500" kern="0" spc="-3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还需要考虑适用平台特性</a:t>
            </a:r>
            <a:r>
              <a:rPr sz="1500" kern="0" spc="-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、用户需求差异</a:t>
            </a:r>
            <a:r>
              <a:rPr sz="1500" kern="0" spc="-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、内容传播效果</a:t>
            </a:r>
            <a:r>
              <a:rPr sz="1500" kern="0" spc="-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、创造力的激发以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及生成过程中的灵活性和可控制性，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具体可执行的策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略如下：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2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345440" algn="l" rtl="0" eaLnBrk="0">
              <a:lnSpc>
                <a:spcPct val="93000"/>
              </a:lnSpc>
              <a:spcBef>
                <a:spcPts val="4"/>
              </a:spcBef>
              <a:tabLst/>
            </a:pP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基础框架设计                                                           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差异化策略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  <p:graphicFrame>
        <p:nvGraphicFramePr>
          <p:cNvPr id="1338" name="table 1338"/>
          <p:cNvGraphicFramePr>
            <a:graphicFrameLocks noGrp="1"/>
          </p:cNvGraphicFramePr>
          <p:nvPr/>
        </p:nvGraphicFramePr>
        <p:xfrm>
          <a:off x="272732" y="2539682"/>
          <a:ext cx="5698489" cy="4006215"/>
        </p:xfrm>
        <a:graphic>
          <a:graphicData uri="http://schemas.openxmlformats.org/drawingml/2006/table">
            <a:tbl>
              <a:tblPr/>
              <a:tblGrid>
                <a:gridCol w="5698489"/>
              </a:tblGrid>
              <a:tr h="39998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341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6685" algn="l" rtl="0" eaLnBrk="0">
                        <a:lnSpc>
                          <a:spcPct val="118000"/>
                        </a:lnSpc>
                        <a:tabLst/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微博内容创作的关键在于把握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“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短平快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”</a:t>
                      </a:r>
                      <a:r>
                        <a:rPr sz="1500" kern="0" spc="-2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的平台节奏，</a:t>
                      </a:r>
                      <a:r>
                        <a:rPr sz="15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同时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又要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确保内容的价值密度</a:t>
                      </a:r>
                      <a:r>
                        <a:rPr sz="15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。基于平台特性，</a:t>
                      </a:r>
                      <a:r>
                        <a:rPr sz="15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提示语框架需要关注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以下维度：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49860" indent="109220" algn="l" rtl="0" eaLnBrk="0">
                        <a:lnSpc>
                          <a:spcPct val="121000"/>
                        </a:lnSpc>
                        <a:spcBef>
                          <a:spcPts val="380"/>
                        </a:spcBef>
                        <a:tabLst/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 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5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</a:t>
                      </a:r>
                      <a:r>
                        <a:rPr sz="1500" kern="0" spc="-3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时效性把控：</a:t>
                      </a:r>
                      <a:r>
                        <a:rPr sz="15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提示语需要建立快速响应机制，</a:t>
                      </a:r>
                      <a:r>
                        <a:rPr sz="1500" kern="0" spc="-3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包括热</a:t>
                      </a: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点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捕捉</a:t>
                      </a:r>
                      <a:r>
                        <a:rPr sz="15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、议题延展和观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点表达</a:t>
                      </a:r>
                      <a:r>
                        <a:rPr sz="15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。重点在于保证信息的及时性和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 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准确性</a:t>
                      </a:r>
                      <a:r>
                        <a:rPr sz="15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49860" indent="109854" algn="l" rtl="0" eaLnBrk="0">
                        <a:lnSpc>
                          <a:spcPct val="121000"/>
                        </a:lnSpc>
                        <a:spcBef>
                          <a:spcPts val="353"/>
                        </a:spcBef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</a:t>
                      </a:r>
                      <a:r>
                        <a:rPr sz="15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5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）互动性设计：</a:t>
                      </a:r>
                      <a:r>
                        <a:rPr sz="15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通过提示语引导生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成便于互动的内容形式，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如设置悬念</a:t>
                      </a:r>
                      <a:r>
                        <a:rPr sz="15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、提出问题</a:t>
                      </a:r>
                      <a:r>
                        <a:rPr sz="15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、邀请讨论等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</a:t>
                      </a:r>
                      <a:r>
                        <a:rPr sz="1500" kern="0" spc="-3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提升内容的社交属性</a:t>
                      </a:r>
                      <a:r>
                        <a:rPr sz="15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61289" indent="98425" algn="l" rtl="0" eaLnBrk="0">
                        <a:lnSpc>
                          <a:spcPct val="121000"/>
                        </a:lnSpc>
                        <a:spcBef>
                          <a:spcPts val="244"/>
                        </a:spcBef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</a:t>
                      </a:r>
                      <a:r>
                        <a:rPr sz="15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5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）传播性优化：</a:t>
                      </a:r>
                      <a:r>
                        <a:rPr sz="1500" kern="0" spc="-3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针对微博的传播特点，</a:t>
                      </a:r>
                      <a:r>
                        <a:rPr sz="1500" kern="0" spc="-3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提示语要强化内容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的话题关联性和情绪共鸣点，</a:t>
                      </a:r>
                      <a:r>
                        <a:rPr sz="1500" kern="0" spc="-3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提升传播势能</a:t>
                      </a:r>
                      <a:r>
                        <a:rPr sz="15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46050" indent="113664" algn="l" rtl="0" eaLnBrk="0">
                        <a:lnSpc>
                          <a:spcPct val="121000"/>
                        </a:lnSpc>
                        <a:spcBef>
                          <a:spcPts val="244"/>
                        </a:spcBef>
                        <a:tabLst/>
                      </a:pP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（</a:t>
                      </a:r>
                      <a:r>
                        <a:rPr sz="15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15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）风格一致性：</a:t>
                      </a:r>
                      <a:r>
                        <a:rPr sz="1500" kern="0" spc="-3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在快速响应的同时，</a:t>
                      </a:r>
                      <a:r>
                        <a:rPr sz="1500" kern="0" spc="-3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提示语要确保内容风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格的一致性，</a:t>
                      </a:r>
                      <a:r>
                        <a:rPr sz="1500" kern="0" spc="-3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维护账号调性</a:t>
                      </a:r>
                      <a:r>
                        <a:rPr sz="15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40" name="table 1340"/>
          <p:cNvGraphicFramePr>
            <a:graphicFrameLocks noGrp="1"/>
          </p:cNvGraphicFramePr>
          <p:nvPr/>
        </p:nvGraphicFramePr>
        <p:xfrm>
          <a:off x="6377304" y="3550920"/>
          <a:ext cx="5480685" cy="2974339"/>
        </p:xfrm>
        <a:graphic>
          <a:graphicData uri="http://schemas.openxmlformats.org/drawingml/2006/table">
            <a:tbl>
              <a:tblPr/>
              <a:tblGrid>
                <a:gridCol w="796925"/>
                <a:gridCol w="1224280"/>
                <a:gridCol w="1873885"/>
                <a:gridCol w="1585594"/>
              </a:tblGrid>
              <a:tr h="3308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8429" algn="l" rtl="0" eaLnBrk="0">
                        <a:lnSpc>
                          <a:spcPct val="87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内容类型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0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35915" algn="l" rtl="0" eaLnBrk="0">
                        <a:lnSpc>
                          <a:spcPct val="87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核心特点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0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63575" algn="l" rtl="0" eaLnBrk="0">
                        <a:lnSpc>
                          <a:spcPct val="87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关键要素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0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43865" algn="l" rtl="0" eaLnBrk="0">
                        <a:lnSpc>
                          <a:spcPct val="8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提示语重点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0EC"/>
                    </a:solidFill>
                  </a:tcPr>
                </a:tc>
              </a:tr>
              <a:tr h="4940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38454" indent="-211454" algn="l" rtl="0" eaLnBrk="0">
                        <a:lnSpc>
                          <a:spcPct val="9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热点跟进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型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76250" indent="-349884" algn="l" rtl="0" eaLnBrk="0">
                        <a:lnSpc>
                          <a:spcPct val="94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快速响应</a:t>
                      </a:r>
                      <a:r>
                        <a:rPr sz="11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、观点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鲜明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00734" indent="-697230" algn="l" rtl="0" eaLnBrk="0">
                        <a:lnSpc>
                          <a:spcPct val="94000"/>
                        </a:lnSpc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热点关联</a:t>
                      </a:r>
                      <a:r>
                        <a:rPr sz="11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、独特视角</a:t>
                      </a:r>
                      <a:r>
                        <a:rPr sz="11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、价值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延展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14984" indent="-419100" algn="l" rtl="0" eaLnBrk="0">
                        <a:lnSpc>
                          <a:spcPct val="94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抓取热点</a:t>
                      </a:r>
                      <a:r>
                        <a:rPr sz="11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、突出差异</a:t>
                      </a:r>
                      <a:r>
                        <a:rPr sz="11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预设风险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5232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38454" indent="-211454" algn="l" rtl="0" eaLnBrk="0">
                        <a:lnSpc>
                          <a:spcPct val="94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原创内容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型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74980" indent="-346075" algn="l" rtl="0" eaLnBrk="0">
                        <a:lnSpc>
                          <a:spcPct val="9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深度思考</a:t>
                      </a:r>
                      <a:r>
                        <a:rPr sz="11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、专业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价值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32155" indent="-626744" algn="l" rtl="0" eaLnBrk="0">
                        <a:lnSpc>
                          <a:spcPct val="93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专业洞察</a:t>
                      </a:r>
                      <a:r>
                        <a:rPr sz="11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、案例支撑</a:t>
                      </a:r>
                      <a:r>
                        <a:rPr sz="11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、方法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论输出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15619" indent="-422275" algn="l" rtl="0" eaLnBrk="0">
                        <a:lnSpc>
                          <a:spcPct val="9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框架完整</a:t>
                      </a:r>
                      <a:r>
                        <a:rPr sz="11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、逻辑严密</a:t>
                      </a:r>
                      <a:r>
                        <a:rPr sz="11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互动设计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07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38454" indent="-210820" algn="l" rtl="0" eaLnBrk="0">
                        <a:lnSpc>
                          <a:spcPct val="93000"/>
                        </a:lnSpc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话题引导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型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87680" indent="-358140" algn="l" rtl="0" eaLnBrk="0">
                        <a:lnSpc>
                          <a:spcPct val="92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议题设置</a:t>
                      </a:r>
                      <a:r>
                        <a:rPr sz="11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、观点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引导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12165" indent="-708025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话题规划</a:t>
                      </a:r>
                      <a:r>
                        <a:rPr sz="11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、观点递进</a:t>
                      </a:r>
                      <a:r>
                        <a:rPr sz="11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、情绪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引导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15619" indent="-418465" algn="l" rtl="0" eaLnBrk="0">
                        <a:lnSpc>
                          <a:spcPct val="9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议题设计</a:t>
                      </a:r>
                      <a:r>
                        <a:rPr sz="11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、节奏把控</a:t>
                      </a:r>
                      <a:r>
                        <a:rPr sz="11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互动闭环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5219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38454" indent="-203834" algn="l" rtl="0" eaLnBrk="0">
                        <a:lnSpc>
                          <a:spcPct val="9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品牌营销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型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95300" indent="-359409" algn="l" rtl="0" eaLnBrk="0">
                        <a:lnSpc>
                          <a:spcPct val="94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品牌价值</a:t>
                      </a:r>
                      <a:r>
                        <a:rPr sz="11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、转化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目标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02640" indent="-691515" algn="l" rtl="0" eaLnBrk="0">
                        <a:lnSpc>
                          <a:spcPct val="94000"/>
                        </a:lnSpc>
                        <a:tabLst/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品牌调性</a:t>
                      </a:r>
                      <a:r>
                        <a:rPr sz="11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、用户痛点</a:t>
                      </a:r>
                      <a:r>
                        <a:rPr sz="11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、解决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方案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13715" indent="-419734" algn="l" rtl="0" eaLnBrk="0">
                        <a:lnSpc>
                          <a:spcPct val="94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价值传递</a:t>
                      </a:r>
                      <a:r>
                        <a:rPr sz="11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、情感共鸣</a:t>
                      </a:r>
                      <a:r>
                        <a:rPr sz="11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行动引导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071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38454" indent="-210820" algn="l" rtl="0" eaLnBrk="0">
                        <a:lnSpc>
                          <a:spcPct val="93000"/>
                        </a:lnSpc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互动娱乐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型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76884" indent="-348615" algn="l" rtl="0" eaLnBrk="0">
                        <a:lnSpc>
                          <a:spcPct val="93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轻松有趣</a:t>
                      </a:r>
                      <a:r>
                        <a:rPr sz="11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、互动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性强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02005" indent="-697865" algn="l" rtl="0" eaLnBrk="0">
                        <a:lnSpc>
                          <a:spcPct val="9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话题趣味</a:t>
                      </a: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、互动机制</a:t>
                      </a:r>
                      <a:r>
                        <a:rPr sz="11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、情绪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调动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82930" indent="-488315" algn="l" rtl="0" eaLnBrk="0">
                        <a:lnSpc>
                          <a:spcPct val="94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创意设计</a:t>
                      </a:r>
                      <a:r>
                        <a:rPr sz="11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、参与门槛</a:t>
                      </a:r>
                      <a:r>
                        <a:rPr sz="11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传播性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</a:tbl>
          </a:graphicData>
        </a:graphic>
      </p:graphicFrame>
      <p:sp>
        <p:nvSpPr>
          <p:cNvPr id="1342" name="textbox 1342"/>
          <p:cNvSpPr/>
          <p:nvPr/>
        </p:nvSpPr>
        <p:spPr>
          <a:xfrm>
            <a:off x="6413659" y="2569640"/>
            <a:ext cx="5502909" cy="822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557" rIns="0" bIns="0"/>
          <a:lstStyle/>
          <a:p>
            <a:pPr marL="12700" algn="l" rtl="0" eaLnBrk="0">
              <a:lnSpc>
                <a:spcPct val="118000"/>
              </a:lnSpc>
              <a:spcBef>
                <a:spcPts val="4"/>
              </a:spcBef>
              <a:tabLst/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针对不同类型的微博内容，</a:t>
            </a:r>
            <a:r>
              <a:rPr sz="1500" kern="0" spc="-3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设计需要采取差异化策略</a:t>
            </a:r>
            <a:r>
              <a:rPr sz="15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这种差异不仅体现在内容形式上，</a:t>
            </a:r>
            <a:r>
              <a:rPr sz="1500" kern="0" spc="-2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更需要在创作思路和传播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策略上有所区分</a:t>
            </a:r>
            <a:r>
              <a:rPr sz="1500" kern="0" spc="-1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84147" y="1446275"/>
            <a:ext cx="9636252" cy="3965448"/>
          </a:xfrm>
          <a:prstGeom prst="rect">
            <a:avLst/>
          </a:prstGeom>
        </p:spPr>
      </p:pic>
      <p:sp>
        <p:nvSpPr>
          <p:cNvPr id="88" name="textbox 88"/>
          <p:cNvSpPr/>
          <p:nvPr/>
        </p:nvSpPr>
        <p:spPr>
          <a:xfrm>
            <a:off x="412562" y="328177"/>
            <a:ext cx="2124710" cy="5435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27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3900" b="1" kern="0" spc="2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常规绘图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4" name="picture 13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43487" y="1195616"/>
            <a:ext cx="11564032" cy="5416637"/>
          </a:xfrm>
          <a:prstGeom prst="rect">
            <a:avLst/>
          </a:prstGeom>
        </p:spPr>
      </p:pic>
      <p:sp>
        <p:nvSpPr>
          <p:cNvPr id="1346" name="textbox 1346"/>
          <p:cNvSpPr/>
          <p:nvPr/>
        </p:nvSpPr>
        <p:spPr>
          <a:xfrm>
            <a:off x="4814112" y="1264844"/>
            <a:ext cx="3323590" cy="33870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96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1000"/>
              </a:lnSpc>
              <a:tabLst/>
            </a:pP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原创内容型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3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236854" algn="l" rtl="0" eaLnBrk="0">
              <a:lnSpc>
                <a:spcPct val="82000"/>
              </a:lnSpc>
              <a:spcBef>
                <a:spcPts val="371"/>
              </a:spcBef>
              <a:tabLst/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创建[主题]原创内容：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253365" algn="l" rtl="0" eaLnBrk="0">
              <a:lnSpc>
                <a:spcPct val="84000"/>
              </a:lnSpc>
              <a:spcBef>
                <a:spcPts val="7"/>
              </a:spcBef>
              <a:tabLst/>
            </a:pP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内容结构：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335915" algn="l" rtl="0" eaLnBrk="0">
              <a:lnSpc>
                <a:spcPct val="83000"/>
              </a:lnSpc>
              <a:spcBef>
                <a:spcPts val="5"/>
              </a:spcBef>
              <a:tabLst/>
            </a:pPr>
            <a:r>
              <a:rPr sz="1200" kern="0" spc="-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（1）</a:t>
            </a:r>
            <a:r>
              <a:rPr sz="1200" kern="0" spc="-2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核心论点（60字</a:t>
            </a: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）：</a:t>
            </a: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[填写]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335915" algn="l" rtl="0" eaLnBrk="0">
              <a:lnSpc>
                <a:spcPct val="90000"/>
              </a:lnSpc>
              <a:spcBef>
                <a:spcPts val="12"/>
              </a:spcBef>
              <a:tabLst/>
            </a:pPr>
            <a:r>
              <a:rPr sz="11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（2）</a:t>
            </a:r>
            <a:r>
              <a:rPr sz="11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1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专业解析：</a:t>
            </a:r>
            <a:endParaRPr sz="1100" dirty="0">
              <a:latin typeface="Microsoft YaHei"/>
              <a:ea typeface="Microsoft YaHei"/>
              <a:cs typeface="Microsoft YaHei"/>
            </a:endParaRPr>
          </a:p>
          <a:p>
            <a:pPr marL="347345" algn="l" rtl="0" eaLnBrk="0">
              <a:lnSpc>
                <a:spcPct val="83000"/>
              </a:lnSpc>
              <a:spcBef>
                <a:spcPts val="5"/>
              </a:spcBef>
              <a:tabLst/>
            </a:pP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- 理论依据（100字）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347345" algn="l" rtl="0" eaLnBrk="0">
              <a:lnSpc>
                <a:spcPct val="83000"/>
              </a:lnSpc>
              <a:spcBef>
                <a:spcPts val="5"/>
              </a:spcBef>
              <a:tabLst/>
            </a:pP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- 实践案例（80字）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335915" algn="l" rtl="0" eaLnBrk="0">
              <a:lnSpc>
                <a:spcPct val="90000"/>
              </a:lnSpc>
              <a:spcBef>
                <a:spcPts val="12"/>
              </a:spcBef>
              <a:tabLst/>
            </a:pPr>
            <a:r>
              <a:rPr sz="11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（3）</a:t>
            </a:r>
            <a:r>
              <a:rPr sz="11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1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互动引导：</a:t>
            </a:r>
            <a:endParaRPr sz="1100" dirty="0">
              <a:latin typeface="Microsoft YaHei"/>
              <a:ea typeface="Microsoft YaHei"/>
              <a:cs typeface="Microsoft YaHei"/>
            </a:endParaRPr>
          </a:p>
          <a:p>
            <a:pPr marL="347345" algn="l" rtl="0" eaLnBrk="0">
              <a:lnSpc>
                <a:spcPct val="83000"/>
              </a:lnSpc>
              <a:spcBef>
                <a:spcPts val="5"/>
              </a:spcBef>
              <a:tabLst/>
            </a:pP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- 设置1个开放性问题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237490" indent="109854" algn="l" rtl="0" eaLnBrk="0">
              <a:lnSpc>
                <a:spcPct val="83000"/>
              </a:lnSpc>
              <a:spcBef>
                <a:spcPts val="10"/>
              </a:spcBef>
              <a:tabLst/>
            </a:pP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- 预留讨论空间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                                 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传播策略：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233045" indent="114300" algn="l" rtl="0" eaLnBrk="0">
              <a:lnSpc>
                <a:spcPct val="87000"/>
              </a:lnSpc>
              <a:spcBef>
                <a:spcPts val="2"/>
              </a:spcBef>
              <a:tabLst/>
            </a:pP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-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关联2—3个相关话</a:t>
            </a:r>
            <a:r>
              <a:rPr sz="1200" kern="0" spc="-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题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                       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设计2个传播观点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4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0000"/>
              </a:lnSpc>
              <a:spcBef>
                <a:spcPts val="516"/>
              </a:spcBef>
              <a:tabLst/>
            </a:pP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互动娱乐型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3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2289810" algn="l" rtl="0" eaLnBrk="0">
              <a:lnSpc>
                <a:spcPct val="93000"/>
              </a:lnSpc>
              <a:spcBef>
                <a:spcPts val="2"/>
              </a:spcBef>
              <a:tabLst/>
            </a:pPr>
            <a:r>
              <a:rPr sz="1700" b="1" kern="0" spc="8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应用示例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348" name="textbox 1348"/>
          <p:cNvSpPr/>
          <p:nvPr/>
        </p:nvSpPr>
        <p:spPr>
          <a:xfrm>
            <a:off x="860831" y="1282522"/>
            <a:ext cx="3018154" cy="33629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4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热点跟进型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6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242570" algn="l" rtl="0" eaLnBrk="0">
              <a:lnSpc>
                <a:spcPct val="82000"/>
              </a:lnSpc>
              <a:spcBef>
                <a:spcPts val="371"/>
              </a:spcBef>
              <a:tabLst/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基于[热点事件]创作微博：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234950" algn="l" rtl="0" eaLnBrk="0">
              <a:lnSpc>
                <a:spcPts val="1600"/>
              </a:lnSpc>
              <a:tabLst/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核心要求：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238125" algn="l" rtl="0" eaLnBrk="0">
              <a:lnSpc>
                <a:spcPct val="88000"/>
              </a:lnSpc>
              <a:spcBef>
                <a:spcPts val="415"/>
              </a:spcBef>
              <a:tabLst/>
            </a:pP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-</a:t>
            </a:r>
            <a:r>
              <a:rPr sz="12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陈述事实（50字</a:t>
            </a: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）：</a:t>
            </a:r>
            <a:r>
              <a:rPr sz="1200" kern="0" spc="-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客观描述核心事件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238759" indent="-635" algn="l" rtl="0" eaLnBrk="0">
              <a:lnSpc>
                <a:spcPct val="101000"/>
              </a:lnSpc>
              <a:spcBef>
                <a:spcPts val="338"/>
              </a:spcBef>
              <a:tabLst/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-</a:t>
            </a:r>
            <a:r>
              <a:rPr sz="12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专业解读（100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字</a:t>
            </a: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）：</a:t>
            </a:r>
            <a:r>
              <a:rPr sz="1200" kern="0" spc="-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结合[领域]视角分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析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240029" indent="-1905" algn="l" rtl="0" eaLnBrk="0">
              <a:lnSpc>
                <a:spcPct val="101000"/>
              </a:lnSpc>
              <a:spcBef>
                <a:spcPts val="288"/>
              </a:spcBef>
              <a:tabLst/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- 延展思考（50字</a:t>
            </a:r>
            <a:r>
              <a:rPr sz="1200" kern="0" spc="-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）：</a:t>
            </a:r>
            <a:r>
              <a:rPr sz="1200" kern="0" spc="-1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提供独特观点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差异化要求：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238125" algn="l" rtl="0" eaLnBrk="0">
              <a:lnSpc>
                <a:spcPct val="90000"/>
              </a:lnSpc>
              <a:spcBef>
                <a:spcPts val="299"/>
              </a:spcBef>
              <a:tabLst/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- 避开热门观点角度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238125" algn="l" rtl="0" eaLnBrk="0">
              <a:lnSpc>
                <a:spcPct val="91000"/>
              </a:lnSpc>
              <a:spcBef>
                <a:spcPts val="291"/>
              </a:spcBef>
              <a:tabLst/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- 结合领域专业知识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238125" algn="l" rtl="0" eaLnBrk="0">
              <a:lnSpc>
                <a:spcPct val="90000"/>
              </a:lnSpc>
              <a:spcBef>
                <a:spcPts val="303"/>
              </a:spcBef>
              <a:tabLst/>
            </a:pP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- 预设1—2个讨论问题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24765" algn="l" rtl="0" eaLnBrk="0">
              <a:lnSpc>
                <a:spcPct val="91000"/>
              </a:lnSpc>
              <a:spcBef>
                <a:spcPts val="506"/>
              </a:spcBef>
              <a:tabLst/>
            </a:pPr>
            <a:r>
              <a:rPr sz="1700" b="1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品牌营销型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4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128904" algn="l" rtl="0" eaLnBrk="0">
              <a:lnSpc>
                <a:spcPct val="93000"/>
              </a:lnSpc>
              <a:spcBef>
                <a:spcPts val="3"/>
              </a:spcBef>
              <a:tabLst/>
            </a:pPr>
            <a:r>
              <a:rPr sz="1700" b="1" kern="0" spc="8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应用示例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350" name="textbox 1350"/>
          <p:cNvSpPr/>
          <p:nvPr/>
        </p:nvSpPr>
        <p:spPr>
          <a:xfrm>
            <a:off x="8756929" y="1271879"/>
            <a:ext cx="2379345" cy="24301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65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话题引导型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6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242570" algn="l" rtl="0" eaLnBrk="0">
              <a:lnSpc>
                <a:spcPct val="91000"/>
              </a:lnSpc>
              <a:spcBef>
                <a:spcPts val="366"/>
              </a:spcBef>
              <a:tabLst/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话题引导设计：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238759" algn="l" rtl="0" eaLnBrk="0">
              <a:lnSpc>
                <a:spcPct val="82000"/>
              </a:lnSpc>
              <a:spcBef>
                <a:spcPts val="196"/>
              </a:spcBef>
              <a:tabLst/>
            </a:pP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主题：</a:t>
            </a:r>
            <a:r>
              <a:rPr sz="1200" kern="0" spc="-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#[话题名]</a:t>
            </a: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#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251459" algn="l" rtl="0" eaLnBrk="0">
              <a:lnSpc>
                <a:spcPts val="1500"/>
              </a:lnSpc>
              <a:tabLst/>
            </a:pP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引导策略：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340995" algn="l" rtl="0" eaLnBrk="0">
              <a:lnSpc>
                <a:spcPct val="95000"/>
              </a:lnSpc>
              <a:spcBef>
                <a:spcPts val="321"/>
              </a:spcBef>
              <a:tabLst/>
            </a:pPr>
            <a:r>
              <a:rPr sz="11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（1）</a:t>
            </a:r>
            <a:r>
              <a:rPr sz="11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1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议题设置：</a:t>
            </a:r>
            <a:endParaRPr sz="1100" dirty="0">
              <a:latin typeface="Microsoft YaHei"/>
              <a:ea typeface="Microsoft YaHei"/>
              <a:cs typeface="Microsoft YaHei"/>
            </a:endParaRPr>
          </a:p>
          <a:p>
            <a:pPr marL="352425" algn="l" rtl="0" eaLnBrk="0">
              <a:lnSpc>
                <a:spcPct val="91000"/>
              </a:lnSpc>
              <a:spcBef>
                <a:spcPts val="237"/>
              </a:spcBef>
              <a:tabLst/>
            </a:pP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- 核心</a:t>
            </a:r>
            <a:r>
              <a:rPr sz="1200" kern="0" spc="-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问题提出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352425" algn="l" rtl="0" eaLnBrk="0">
              <a:lnSpc>
                <a:spcPct val="91000"/>
              </a:lnSpc>
              <a:spcBef>
                <a:spcPts val="192"/>
              </a:spcBef>
              <a:tabLst/>
            </a:pP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- 2—3个讨论维度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340995" algn="l" rtl="0" eaLnBrk="0">
              <a:lnSpc>
                <a:spcPct val="95000"/>
              </a:lnSpc>
              <a:spcBef>
                <a:spcPts val="197"/>
              </a:spcBef>
              <a:tabLst/>
            </a:pPr>
            <a:r>
              <a:rPr sz="11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（2）</a:t>
            </a:r>
            <a:r>
              <a:rPr sz="11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1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互动设计：</a:t>
            </a:r>
            <a:endParaRPr sz="1100" dirty="0">
              <a:latin typeface="Microsoft YaHei"/>
              <a:ea typeface="Microsoft YaHei"/>
              <a:cs typeface="Microsoft YaHei"/>
            </a:endParaRPr>
          </a:p>
          <a:p>
            <a:pPr marL="352425" algn="l" rtl="0" eaLnBrk="0">
              <a:lnSpc>
                <a:spcPct val="91000"/>
              </a:lnSpc>
              <a:spcBef>
                <a:spcPts val="243"/>
              </a:spcBef>
              <a:tabLst/>
            </a:pP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- 投票/提问形式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352425" algn="l" rtl="0" eaLnBrk="0">
              <a:lnSpc>
                <a:spcPct val="91000"/>
              </a:lnSpc>
              <a:spcBef>
                <a:spcPts val="186"/>
              </a:spcBef>
              <a:tabLst/>
            </a:pP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- 观点引导方向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algn="r" rtl="0" eaLnBrk="0">
              <a:lnSpc>
                <a:spcPct val="90000"/>
              </a:lnSpc>
              <a:spcBef>
                <a:spcPts val="198"/>
              </a:spcBef>
              <a:tabLst/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情绪基调：</a:t>
            </a:r>
            <a:r>
              <a:rPr sz="1200" kern="0" spc="-1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保持开放性和包容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性</a:t>
            </a:r>
            <a:endParaRPr sz="12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352" name="textbox 1352"/>
          <p:cNvSpPr/>
          <p:nvPr/>
        </p:nvSpPr>
        <p:spPr>
          <a:xfrm>
            <a:off x="425753" y="226704"/>
            <a:ext cx="6439534" cy="6692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5065"/>
              </a:lnSpc>
              <a:tabLst/>
            </a:pPr>
            <a:r>
              <a:rPr sz="3900" b="1" kern="0" spc="1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内容策略的提示设计</a:t>
            </a:r>
            <a:r>
              <a:rPr sz="3900" b="1" kern="0" spc="-9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1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 二</a:t>
            </a:r>
            <a:r>
              <a:rPr sz="3900" b="1" kern="0" spc="-2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-286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354" name="textbox 1354"/>
          <p:cNvSpPr/>
          <p:nvPr/>
        </p:nvSpPr>
        <p:spPr>
          <a:xfrm>
            <a:off x="732916" y="4740757"/>
            <a:ext cx="2261235" cy="18116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14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8415" algn="l" rtl="0" eaLnBrk="0">
              <a:lnSpc>
                <a:spcPct val="91000"/>
              </a:lnSpc>
              <a:tabLst/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品牌内容创作指南：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22859" algn="l" rtl="0" eaLnBrk="0">
              <a:lnSpc>
                <a:spcPct val="82000"/>
              </a:lnSpc>
              <a:spcBef>
                <a:spcPts val="292"/>
              </a:spcBef>
              <a:tabLst/>
            </a:pP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营销目标： [目标设定]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29844" algn="l" rtl="0" eaLnBrk="0">
              <a:lnSpc>
                <a:spcPts val="1600"/>
              </a:lnSpc>
              <a:tabLst/>
            </a:pP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内容策略：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algn="r" rtl="0" eaLnBrk="0">
              <a:lnSpc>
                <a:spcPct val="95000"/>
              </a:lnSpc>
              <a:spcBef>
                <a:spcPts val="421"/>
              </a:spcBef>
              <a:tabLst/>
            </a:pPr>
            <a:r>
              <a:rPr sz="1100" kern="0" spc="-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</a:t>
            </a:r>
            <a:r>
              <a:rPr sz="1100" kern="0" spc="1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100" kern="0" spc="-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</a:t>
            </a:r>
            <a:r>
              <a:rPr sz="11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100" kern="0" spc="-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</a:t>
            </a:r>
            <a:r>
              <a:rPr sz="1100" kern="0" spc="2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100" kern="0" spc="-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品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100" kern="0" spc="-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牌</a:t>
            </a:r>
            <a:r>
              <a:rPr sz="1100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100" kern="0" spc="-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元</a:t>
            </a:r>
            <a:r>
              <a:rPr sz="11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100" kern="0" spc="-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素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100" kern="0" spc="-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植</a:t>
            </a:r>
            <a:r>
              <a:rPr sz="1100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100" kern="0" spc="-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入</a:t>
            </a:r>
            <a:r>
              <a:rPr sz="11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100" kern="0" spc="-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  占</a:t>
            </a:r>
            <a:r>
              <a:rPr sz="11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比</a:t>
            </a:r>
            <a:endParaRPr sz="11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ct val="88000"/>
              </a:lnSpc>
              <a:spcBef>
                <a:spcPts val="340"/>
              </a:spcBef>
              <a:tabLst/>
            </a:pPr>
            <a:r>
              <a:rPr sz="1200" kern="0" spc="-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&lt;30%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）：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124460" algn="l" rtl="0" eaLnBrk="0">
              <a:lnSpc>
                <a:spcPct val="90000"/>
              </a:lnSpc>
              <a:spcBef>
                <a:spcPts val="342"/>
              </a:spcBef>
              <a:tabLst/>
            </a:pP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- 产品/服务亮点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124460" algn="l" rtl="0" eaLnBrk="0">
              <a:lnSpc>
                <a:spcPct val="91000"/>
              </a:lnSpc>
              <a:spcBef>
                <a:spcPts val="291"/>
              </a:spcBef>
              <a:tabLst/>
            </a:pP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- 品牌价值主张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112395" algn="l" rtl="0" eaLnBrk="0">
              <a:lnSpc>
                <a:spcPct val="95000"/>
              </a:lnSpc>
              <a:spcBef>
                <a:spcPts val="300"/>
              </a:spcBef>
              <a:tabLst/>
            </a:pPr>
            <a:r>
              <a:rPr sz="1100" kern="0" spc="-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（2） 内容包装：</a:t>
            </a:r>
            <a:endParaRPr sz="1100" dirty="0">
              <a:latin typeface="Microsoft YaHei"/>
              <a:ea typeface="Microsoft YaHei"/>
              <a:cs typeface="Microsoft YaHei"/>
            </a:endParaRPr>
          </a:p>
          <a:p>
            <a:pPr marL="124460" algn="l" rtl="0" eaLnBrk="0">
              <a:lnSpc>
                <a:spcPct val="88000"/>
              </a:lnSpc>
              <a:spcBef>
                <a:spcPts val="340"/>
              </a:spcBef>
              <a:tabLst/>
            </a:pP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- 场景化描述（80字）</a:t>
            </a:r>
            <a:endParaRPr sz="12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356" name="textbox 1356"/>
          <p:cNvSpPr/>
          <p:nvPr/>
        </p:nvSpPr>
        <p:spPr>
          <a:xfrm>
            <a:off x="6560870" y="4724247"/>
            <a:ext cx="2202179" cy="18173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19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3970" algn="l" rtl="0" eaLnBrk="0">
              <a:lnSpc>
                <a:spcPct val="91000"/>
              </a:lnSpc>
              <a:tabLst/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互动娱乐内容设计：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27940" indent="-15240" algn="l" rtl="0" eaLnBrk="0">
              <a:lnSpc>
                <a:spcPct val="102000"/>
              </a:lnSpc>
              <a:spcBef>
                <a:spcPts val="265"/>
              </a:spcBef>
              <a:tabLst/>
            </a:pP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形式类型： [测试/问答/话题接龙]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内容框架：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111125" algn="l" rtl="0" eaLnBrk="0">
              <a:lnSpc>
                <a:spcPct val="95000"/>
              </a:lnSpc>
              <a:spcBef>
                <a:spcPts val="294"/>
              </a:spcBef>
              <a:tabLst/>
            </a:pPr>
            <a:r>
              <a:rPr sz="11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（1）</a:t>
            </a:r>
            <a:r>
              <a:rPr sz="1100" kern="0" spc="-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1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引导部分（60字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）：</a:t>
            </a:r>
            <a:endParaRPr sz="1100" dirty="0">
              <a:latin typeface="Microsoft YaHei"/>
              <a:ea typeface="Microsoft YaHei"/>
              <a:cs typeface="Microsoft YaHei"/>
            </a:endParaRPr>
          </a:p>
          <a:p>
            <a:pPr marL="122554" algn="l" rtl="0" eaLnBrk="0">
              <a:lnSpc>
                <a:spcPct val="91000"/>
              </a:lnSpc>
              <a:spcBef>
                <a:spcPts val="339"/>
              </a:spcBef>
              <a:tabLst/>
            </a:pP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- 设置悬念/趣味点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122554" algn="l" rtl="0" eaLnBrk="0">
              <a:lnSpc>
                <a:spcPct val="91000"/>
              </a:lnSpc>
              <a:spcBef>
                <a:spcPts val="291"/>
              </a:spcBef>
              <a:tabLst/>
            </a:pP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- 情境化描述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111125" algn="l" rtl="0" eaLnBrk="0">
              <a:lnSpc>
                <a:spcPct val="95000"/>
              </a:lnSpc>
              <a:spcBef>
                <a:spcPts val="295"/>
              </a:spcBef>
              <a:tabLst/>
            </a:pPr>
            <a:r>
              <a:rPr sz="11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（2）</a:t>
            </a:r>
            <a:r>
              <a:rPr sz="11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1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互动规则：</a:t>
            </a:r>
            <a:endParaRPr sz="1100" dirty="0">
              <a:latin typeface="Microsoft YaHei"/>
              <a:ea typeface="Microsoft YaHei"/>
              <a:cs typeface="Microsoft YaHei"/>
            </a:endParaRPr>
          </a:p>
          <a:p>
            <a:pPr marL="122554" algn="l" rtl="0" eaLnBrk="0">
              <a:lnSpc>
                <a:spcPct val="91000"/>
              </a:lnSpc>
              <a:spcBef>
                <a:spcPts val="336"/>
              </a:spcBef>
              <a:tabLst/>
            </a:pP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- 参与方式说明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122554" algn="l" rtl="0" eaLnBrk="0">
              <a:lnSpc>
                <a:spcPct val="91000"/>
              </a:lnSpc>
              <a:spcBef>
                <a:spcPts val="292"/>
              </a:spcBef>
              <a:tabLst/>
            </a:pP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- 互动奖励机制</a:t>
            </a:r>
            <a:endParaRPr sz="12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358" name="textbox 1358"/>
          <p:cNvSpPr/>
          <p:nvPr/>
        </p:nvSpPr>
        <p:spPr>
          <a:xfrm>
            <a:off x="3455618" y="4746472"/>
            <a:ext cx="1633854" cy="18180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30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16204" algn="l" rtl="0" eaLnBrk="0">
              <a:lnSpc>
                <a:spcPct val="90000"/>
              </a:lnSpc>
              <a:tabLst/>
            </a:pP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-</a:t>
            </a:r>
            <a:r>
              <a:rPr sz="12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用户痛点关联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116204" algn="l" rtl="0" eaLnBrk="0">
              <a:lnSpc>
                <a:spcPct val="91000"/>
              </a:lnSpc>
              <a:spcBef>
                <a:spcPts val="296"/>
              </a:spcBef>
              <a:tabLst/>
            </a:pP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- 解决方案呈现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104775" algn="l" rtl="0" eaLnBrk="0">
              <a:lnSpc>
                <a:spcPct val="95000"/>
              </a:lnSpc>
              <a:spcBef>
                <a:spcPts val="297"/>
              </a:spcBef>
              <a:tabLst/>
            </a:pPr>
            <a:r>
              <a:rPr sz="11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（3）</a:t>
            </a:r>
            <a:r>
              <a:rPr sz="11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1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传播设计：</a:t>
            </a:r>
            <a:endParaRPr sz="1100" dirty="0">
              <a:latin typeface="Microsoft YaHei"/>
              <a:ea typeface="Microsoft YaHei"/>
              <a:cs typeface="Microsoft YaHei"/>
            </a:endParaRPr>
          </a:p>
          <a:p>
            <a:pPr marL="116204" algn="l" rtl="0" eaLnBrk="0">
              <a:lnSpc>
                <a:spcPct val="88000"/>
              </a:lnSpc>
              <a:spcBef>
                <a:spcPts val="340"/>
              </a:spcBef>
              <a:tabLst/>
            </a:pP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- 话题：</a:t>
            </a:r>
            <a:r>
              <a:rPr sz="1200" kern="0" spc="-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#[话题名]</a:t>
            </a: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#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12700" indent="103504" algn="l" rtl="0" eaLnBrk="0">
              <a:lnSpc>
                <a:spcPct val="101000"/>
              </a:lnSpc>
              <a:spcBef>
                <a:spcPts val="325"/>
              </a:spcBef>
              <a:tabLst/>
            </a:pP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- 互动形式：</a:t>
            </a:r>
            <a:r>
              <a:rPr sz="1200" kern="0" spc="-2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投票</a:t>
            </a: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/问答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注意事项：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78739" algn="l" rtl="0" eaLnBrk="0">
              <a:lnSpc>
                <a:spcPct val="90000"/>
              </a:lnSpc>
              <a:spcBef>
                <a:spcPts val="306"/>
              </a:spcBef>
              <a:tabLst/>
            </a:pP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- 避免硬广表达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78739" algn="l" rtl="0" eaLnBrk="0">
              <a:lnSpc>
                <a:spcPct val="90000"/>
              </a:lnSpc>
              <a:spcBef>
                <a:spcPts val="305"/>
              </a:spcBef>
              <a:tabLst/>
            </a:pP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-</a:t>
            </a:r>
            <a:r>
              <a:rPr sz="12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强调用户价值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78739" algn="l" rtl="0" eaLnBrk="0">
              <a:lnSpc>
                <a:spcPct val="91000"/>
              </a:lnSpc>
              <a:spcBef>
                <a:spcPts val="300"/>
              </a:spcBef>
              <a:tabLst/>
            </a:pP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- 保持语态自</a:t>
            </a:r>
            <a:r>
              <a:rPr sz="12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然</a:t>
            </a:r>
            <a:endParaRPr sz="12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360" name="textbox 1360"/>
          <p:cNvSpPr/>
          <p:nvPr/>
        </p:nvSpPr>
        <p:spPr>
          <a:xfrm>
            <a:off x="9276308" y="4949672"/>
            <a:ext cx="1245869" cy="14103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86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11125" algn="l" rtl="0" eaLnBrk="0">
              <a:lnSpc>
                <a:spcPct val="95000"/>
              </a:lnSpc>
              <a:tabLst/>
            </a:pPr>
            <a:r>
              <a:rPr sz="11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（3）</a:t>
            </a:r>
            <a:r>
              <a:rPr sz="11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1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话题延展：</a:t>
            </a:r>
            <a:endParaRPr sz="1100" dirty="0">
              <a:latin typeface="Microsoft YaHei"/>
              <a:ea typeface="Microsoft YaHei"/>
              <a:cs typeface="Microsoft YaHei"/>
            </a:endParaRPr>
          </a:p>
          <a:p>
            <a:pPr marL="122554" algn="l" rtl="0" eaLnBrk="0">
              <a:lnSpc>
                <a:spcPct val="91000"/>
              </a:lnSpc>
              <a:spcBef>
                <a:spcPts val="339"/>
              </a:spcBef>
              <a:tabLst/>
            </a:pP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- 衍生讨论方向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12700" indent="109854" algn="l" rtl="0" eaLnBrk="0">
              <a:lnSpc>
                <a:spcPct val="101000"/>
              </a:lnSpc>
              <a:spcBef>
                <a:spcPts val="291"/>
              </a:spcBef>
              <a:tabLst/>
            </a:pP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- 二次创作空间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调性要求：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85089" algn="l" rtl="0" eaLnBrk="0">
              <a:lnSpc>
                <a:spcPct val="90000"/>
              </a:lnSpc>
              <a:spcBef>
                <a:spcPts val="296"/>
              </a:spcBef>
              <a:tabLst/>
            </a:pP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- 轻松活泼基调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algn="r" rtl="0" eaLnBrk="0">
              <a:lnSpc>
                <a:spcPct val="91000"/>
              </a:lnSpc>
              <a:spcBef>
                <a:spcPts val="294"/>
              </a:spcBef>
              <a:tabLst/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- 适度专业性融入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85089" algn="l" rtl="0" eaLnBrk="0">
              <a:lnSpc>
                <a:spcPct val="91000"/>
              </a:lnSpc>
              <a:spcBef>
                <a:spcPts val="290"/>
              </a:spcBef>
              <a:tabLst/>
            </a:pP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- 正向价值导向</a:t>
            </a:r>
            <a:endParaRPr sz="12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362" name="textbox 1362"/>
          <p:cNvSpPr/>
          <p:nvPr/>
        </p:nvSpPr>
        <p:spPr>
          <a:xfrm>
            <a:off x="4342132" y="2050796"/>
            <a:ext cx="271145" cy="13112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eaVert" wrap="square" lIns="0" tIns="0" rIns="0" bIns="0"/>
          <a:lstStyle/>
          <a:p>
            <a:pPr algn="l" rtl="0" eaLnBrk="0">
              <a:lnSpc>
                <a:spcPct val="8552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3000"/>
              </a:lnSpc>
              <a:tabLst/>
            </a:pPr>
            <a:r>
              <a:rPr sz="1700" b="1" kern="0" spc="-9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应</a:t>
            </a:r>
            <a:r>
              <a:rPr sz="1700" b="1" kern="0" spc="12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1700" b="1" kern="0" spc="-9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用</a:t>
            </a:r>
            <a:r>
              <a:rPr sz="1700" b="1" kern="0" spc="12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1700" b="1" kern="0" spc="-9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示</a:t>
            </a:r>
            <a:r>
              <a:rPr sz="1700" b="1" kern="0" spc="8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1700" b="1" kern="0" spc="-9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例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364" name="textbox 1364"/>
          <p:cNvSpPr/>
          <p:nvPr/>
        </p:nvSpPr>
        <p:spPr>
          <a:xfrm>
            <a:off x="390045" y="2066823"/>
            <a:ext cx="271145" cy="13112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eaVert" wrap="square" lIns="0" tIns="0" rIns="0" bIns="0"/>
          <a:lstStyle/>
          <a:p>
            <a:pPr algn="l" rtl="0" eaLnBrk="0">
              <a:lnSpc>
                <a:spcPct val="8552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3000"/>
              </a:lnSpc>
              <a:tabLst/>
            </a:pPr>
            <a:r>
              <a:rPr sz="1700" b="1" kern="0" spc="-9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应</a:t>
            </a:r>
            <a:r>
              <a:rPr sz="1700" b="1" kern="0" spc="12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1700" b="1" kern="0" spc="-9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用</a:t>
            </a:r>
            <a:r>
              <a:rPr sz="1700" b="1" kern="0" spc="12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1700" b="1" kern="0" spc="-9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示</a:t>
            </a:r>
            <a:r>
              <a:rPr sz="1700" b="1" kern="0" spc="8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1700" b="1" kern="0" spc="-9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例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366" name="textbox 1366"/>
          <p:cNvSpPr/>
          <p:nvPr/>
        </p:nvSpPr>
        <p:spPr>
          <a:xfrm>
            <a:off x="8286423" y="2053005"/>
            <a:ext cx="271145" cy="13112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eaVert" wrap="square" lIns="0" tIns="0" rIns="0" bIns="0"/>
          <a:lstStyle/>
          <a:p>
            <a:pPr algn="l" rtl="0" eaLnBrk="0">
              <a:lnSpc>
                <a:spcPct val="8552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3000"/>
              </a:lnSpc>
              <a:tabLst/>
            </a:pPr>
            <a:r>
              <a:rPr sz="1700" b="1" kern="0" spc="-9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应</a:t>
            </a:r>
            <a:r>
              <a:rPr sz="1700" b="1" kern="0" spc="12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1700" b="1" kern="0" spc="-9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用</a:t>
            </a:r>
            <a:r>
              <a:rPr sz="1700" b="1" kern="0" spc="12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1700" b="1" kern="0" spc="-9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示</a:t>
            </a:r>
            <a:r>
              <a:rPr sz="1700" b="1" kern="0" spc="8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1700" b="1" kern="0" spc="-9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例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textbox 1368"/>
          <p:cNvSpPr/>
          <p:nvPr/>
        </p:nvSpPr>
        <p:spPr>
          <a:xfrm>
            <a:off x="372904" y="1600805"/>
            <a:ext cx="5464175" cy="3946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48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9000"/>
              </a:lnSpc>
              <a:tabLst/>
            </a:pP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微博话题是重要的流量入口，</a:t>
            </a:r>
            <a:r>
              <a:rPr sz="1500" kern="0" spc="-2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提示语需要规范话题使用策略：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4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4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271145" algn="l" rtl="0" eaLnBrk="0">
              <a:lnSpc>
                <a:spcPct val="85000"/>
              </a:lnSpc>
              <a:spcBef>
                <a:spcPts val="610"/>
              </a:spcBef>
              <a:tabLst/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话题选择原则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51435" algn="l" rtl="0" eaLnBrk="0">
              <a:lnSpc>
                <a:spcPct val="91000"/>
              </a:lnSpc>
              <a:spcBef>
                <a:spcPts val="458"/>
              </a:spcBef>
              <a:tabLst/>
            </a:pP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与内容高相关性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51435" algn="l" rtl="0" eaLnBrk="0">
              <a:lnSpc>
                <a:spcPct val="92000"/>
              </a:lnSpc>
              <a:spcBef>
                <a:spcPts val="647"/>
              </a:spcBef>
              <a:tabLst/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活跃度适中的话题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51435" algn="l" rtl="0" eaLnBrk="0">
              <a:lnSpc>
                <a:spcPct val="91000"/>
              </a:lnSpc>
              <a:spcBef>
                <a:spcPts val="656"/>
              </a:spcBef>
              <a:tabLst/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避免过度竞争的热门话题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266700" algn="l" rtl="0" eaLnBrk="0">
              <a:lnSpc>
                <a:spcPct val="87000"/>
              </a:lnSpc>
              <a:spcBef>
                <a:spcPts val="601"/>
              </a:spcBef>
              <a:tabLst/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标签使用策略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68580" algn="l" rtl="0" eaLnBrk="0">
              <a:lnSpc>
                <a:spcPct val="92000"/>
              </a:lnSpc>
              <a:spcBef>
                <a:spcPts val="458"/>
              </a:spcBef>
              <a:tabLst/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核心话题前置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68580" algn="l" rtl="0" eaLnBrk="0">
              <a:lnSpc>
                <a:spcPct val="92000"/>
              </a:lnSpc>
              <a:spcBef>
                <a:spcPts val="646"/>
              </a:spcBef>
              <a:tabLst/>
            </a:pP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相关话题补充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68580" algn="l" rtl="0" eaLnBrk="0">
              <a:lnSpc>
                <a:spcPct val="91000"/>
              </a:lnSpc>
              <a:spcBef>
                <a:spcPts val="3"/>
              </a:spcBef>
              <a:tabLst/>
            </a:pP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品牌话题植入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208" name="group 208"/>
          <p:cNvGrpSpPr/>
          <p:nvPr/>
        </p:nvGrpSpPr>
        <p:grpSpPr>
          <a:xfrm rot="21600000">
            <a:off x="6094094" y="1793747"/>
            <a:ext cx="5388609" cy="3928236"/>
            <a:chOff x="0" y="0"/>
            <a:chExt cx="5388609" cy="3928236"/>
          </a:xfrm>
        </p:grpSpPr>
        <p:pic>
          <p:nvPicPr>
            <p:cNvPr id="1370" name="picture 137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388609" cy="3928236"/>
            </a:xfrm>
            <a:prstGeom prst="rect">
              <a:avLst/>
            </a:prstGeom>
          </p:spPr>
        </p:pic>
        <p:sp>
          <p:nvSpPr>
            <p:cNvPr id="1372" name="textbox 1372"/>
            <p:cNvSpPr/>
            <p:nvPr/>
          </p:nvSpPr>
          <p:spPr>
            <a:xfrm>
              <a:off x="-12700" y="-12700"/>
              <a:ext cx="5414009" cy="396938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621030" algn="l" rtl="0" eaLnBrk="0">
                <a:lnSpc>
                  <a:spcPct val="93000"/>
                </a:lnSpc>
                <a:spcBef>
                  <a:spcPts val="1"/>
                </a:spcBef>
                <a:tabLst/>
              </a:pPr>
              <a:r>
                <a:rPr sz="1700" b="1" kern="0" spc="8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应用示例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9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9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478155" algn="l" rtl="0" eaLnBrk="0">
                <a:lnSpc>
                  <a:spcPct val="91000"/>
                </a:lnSpc>
                <a:spcBef>
                  <a:spcPts val="362"/>
                </a:spcBef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话题配置要求：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73709" algn="l" rtl="0" eaLnBrk="0">
                <a:lnSpc>
                  <a:spcPct val="88000"/>
                </a:lnSpc>
                <a:spcBef>
                  <a:spcPts val="891"/>
                </a:spcBef>
                <a:tabLst/>
              </a:pP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主话题： [话题名称]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79425" algn="l" rtl="0" eaLnBrk="0">
                <a:lnSpc>
                  <a:spcPct val="91000"/>
                </a:lnSpc>
                <a:spcBef>
                  <a:spcPts val="931"/>
                </a:spcBef>
                <a:tabLst/>
              </a:pP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相关话题：</a:t>
              </a:r>
              <a:r>
                <a:rPr sz="12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2—3个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74344" algn="l" rtl="0" eaLnBrk="0">
                <a:lnSpc>
                  <a:spcPct val="91000"/>
                </a:lnSpc>
                <a:spcBef>
                  <a:spcPts val="891"/>
                </a:spcBef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位置要求：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75615" algn="l" rtl="0" eaLnBrk="0">
                <a:lnSpc>
                  <a:spcPct val="91000"/>
                </a:lnSpc>
                <a:spcBef>
                  <a:spcPts val="887"/>
                </a:spcBef>
                <a:tabLst/>
              </a:pP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 主话题在开头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75615" algn="l" rtl="0" eaLnBrk="0">
                <a:lnSpc>
                  <a:spcPct val="91000"/>
                </a:lnSpc>
                <a:spcBef>
                  <a:spcPts val="891"/>
                </a:spcBef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 相关话题在正文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76250" indent="-635" algn="l" rtl="0" eaLnBrk="0">
                <a:lnSpc>
                  <a:spcPct val="122000"/>
                </a:lnSpc>
                <a:spcBef>
                  <a:spcPts val="894"/>
                </a:spcBef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 品牌话题在结尾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                                                                               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选择标准：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75615" algn="l" rtl="0" eaLnBrk="0">
                <a:lnSpc>
                  <a:spcPct val="88000"/>
                </a:lnSpc>
                <a:spcBef>
                  <a:spcPts val="884"/>
                </a:spcBef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 话题活跃度[范围]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475615" algn="l" rtl="0" eaLnBrk="0">
                <a:lnSpc>
                  <a:spcPct val="91000"/>
                </a:lnSpc>
                <a:spcBef>
                  <a:spcPts val="932"/>
                </a:spcBef>
                <a:tabLst/>
              </a:pP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</a:t>
              </a:r>
              <a:r>
                <a:rPr sz="12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竞争度评估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7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marL="475615" algn="l" rtl="0" eaLnBrk="0">
                <a:lnSpc>
                  <a:spcPct val="90000"/>
                </a:lnSpc>
                <a:spcBef>
                  <a:spcPts val="1"/>
                </a:spcBef>
                <a:tabLst/>
              </a:pP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 相关性判断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1374" name="textbox 1374"/>
          <p:cNvSpPr/>
          <p:nvPr/>
        </p:nvSpPr>
        <p:spPr>
          <a:xfrm>
            <a:off x="386179" y="315493"/>
            <a:ext cx="3790950" cy="5575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3900" b="1" kern="0" spc="33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话题与标签应用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roup 210"/>
          <p:cNvGrpSpPr/>
          <p:nvPr/>
        </p:nvGrpSpPr>
        <p:grpSpPr>
          <a:xfrm rot="21600000">
            <a:off x="3726814" y="4116323"/>
            <a:ext cx="5661660" cy="2583179"/>
            <a:chOff x="0" y="0"/>
            <a:chExt cx="5661660" cy="2583179"/>
          </a:xfrm>
        </p:grpSpPr>
        <p:pic>
          <p:nvPicPr>
            <p:cNvPr id="1376" name="picture 137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661660" cy="2573401"/>
            </a:xfrm>
            <a:prstGeom prst="rect">
              <a:avLst/>
            </a:prstGeom>
          </p:spPr>
        </p:pic>
        <p:sp>
          <p:nvSpPr>
            <p:cNvPr id="1378" name="textbox 1378"/>
            <p:cNvSpPr/>
            <p:nvPr/>
          </p:nvSpPr>
          <p:spPr>
            <a:xfrm>
              <a:off x="-12700" y="-12700"/>
              <a:ext cx="5687695" cy="262382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620394" algn="l" rtl="0" eaLnBrk="0">
                <a:lnSpc>
                  <a:spcPct val="93000"/>
                </a:lnSpc>
                <a:spcBef>
                  <a:spcPts val="3"/>
                </a:spcBef>
                <a:tabLst/>
              </a:pPr>
              <a:r>
                <a:rPr sz="1700" b="1" kern="0" spc="8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应用示例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115570" algn="l" rtl="0" eaLnBrk="0">
                <a:lnSpc>
                  <a:spcPct val="82000"/>
                </a:lnSpc>
                <a:spcBef>
                  <a:spcPts val="549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请为以下微博内容设计互动策略：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33350" algn="l" rtl="0" eaLnBrk="0">
                <a:lnSpc>
                  <a:spcPct val="90000"/>
                </a:lnSpc>
                <a:spcBef>
                  <a:spcPts val="1"/>
                </a:spcBef>
                <a:tabLst/>
              </a:pP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内容主题： [主题]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33350" algn="l" rtl="0" eaLnBrk="0">
                <a:lnSpc>
                  <a:spcPct val="86000"/>
                </a:lnSpc>
                <a:spcBef>
                  <a:spcPts val="2"/>
                </a:spcBef>
                <a:tabLst/>
              </a:pP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内容形式： [图文/视频/文字]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19379" algn="l" rtl="0" eaLnBrk="0">
                <a:lnSpc>
                  <a:spcPct val="82000"/>
                </a:lnSpc>
                <a:spcBef>
                  <a:spcPts val="3"/>
                </a:spcBef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互动目标： [提升评论/转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发/话题扩散]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23825" algn="l" rtl="0" eaLnBrk="0">
                <a:lnSpc>
                  <a:spcPct val="90000"/>
                </a:lnSpc>
                <a:spcBef>
                  <a:spcPts val="1"/>
                </a:spcBef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需要设计：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216534" algn="l" rtl="0" eaLnBrk="0">
                <a:lnSpc>
                  <a:spcPct val="93000"/>
                </a:lnSpc>
                <a:spcBef>
                  <a:spcPts val="13"/>
                </a:spcBef>
                <a:tabLst/>
              </a:pPr>
              <a:r>
                <a:rPr sz="11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（1）</a:t>
              </a:r>
              <a:r>
                <a:rPr sz="1100" kern="0" spc="-1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1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评论引导方案</a:t>
              </a:r>
              <a:endParaRPr sz="1100" dirty="0">
                <a:latin typeface="Microsoft YaHei"/>
                <a:ea typeface="Microsoft YaHei"/>
                <a:cs typeface="Microsoft YaHei"/>
              </a:endParaRPr>
            </a:p>
            <a:p>
              <a:pPr marL="227965" algn="l" rtl="0" eaLnBrk="0">
                <a:lnSpc>
                  <a:spcPct val="86000"/>
                </a:lnSpc>
                <a:spcBef>
                  <a:spcPts val="2"/>
                </a:spcBef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 设计3个能引发讨论的问题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227965" algn="l" rtl="0" eaLnBrk="0">
                <a:lnSpc>
                  <a:spcPct val="86000"/>
                </a:lnSpc>
                <a:spcBef>
                  <a:spcPts val="2"/>
                </a:spcBef>
                <a:tabLst/>
              </a:pP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 提供2—3个争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议点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227965" algn="l" rtl="0" eaLnBrk="0">
                <a:lnSpc>
                  <a:spcPct val="86000"/>
                </a:lnSpc>
                <a:spcBef>
                  <a:spcPts val="2"/>
                </a:spcBef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 设计悬念或期待感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216534" algn="l" rtl="0" eaLnBrk="0">
                <a:lnSpc>
                  <a:spcPct val="93000"/>
                </a:lnSpc>
                <a:spcBef>
                  <a:spcPts val="13"/>
                </a:spcBef>
                <a:tabLst/>
              </a:pPr>
              <a:r>
                <a:rPr sz="11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（2）</a:t>
              </a:r>
              <a:r>
                <a:rPr sz="1100" kern="0" spc="-1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1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转发传播策略</a:t>
              </a:r>
              <a:endParaRPr sz="1100" dirty="0">
                <a:latin typeface="Microsoft YaHei"/>
                <a:ea typeface="Microsoft YaHei"/>
                <a:cs typeface="Microsoft YaHei"/>
              </a:endParaRPr>
            </a:p>
            <a:p>
              <a:pPr marL="227965" algn="l" rtl="0" eaLnBrk="0">
                <a:lnSpc>
                  <a:spcPct val="86000"/>
                </a:lnSpc>
                <a:spcBef>
                  <a:spcPts val="2"/>
                </a:spcBef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 设计让用户主动转发的理由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227965" algn="l" rtl="0" eaLnBrk="0">
                <a:lnSpc>
                  <a:spcPct val="86000"/>
                </a:lnSpc>
                <a:spcBef>
                  <a:spcPts val="2"/>
                </a:spcBef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 提供病毒式传播的关键点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20650" indent="-5080" algn="l" rtl="0" eaLnBrk="0">
                <a:lnSpc>
                  <a:spcPct val="88000"/>
                </a:lnSpc>
                <a:spcBef>
                  <a:spcPts val="8"/>
                </a:spcBef>
                <a:tabLst/>
              </a:pP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请确保互动设计 自</a:t>
              </a:r>
              <a:r>
                <a:rPr sz="1200" kern="0" spc="-1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然融入内容，</a:t>
              </a:r>
              <a:r>
                <a:rPr sz="1200" kern="0" spc="-1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避免生硬的引导语</a:t>
              </a:r>
              <a:r>
                <a:rPr sz="1200" kern="0" spc="-1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</a:t>
              </a:r>
              <a:r>
                <a:rPr sz="1200" kern="0" spc="-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同时考虑话题的延展性和持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续性。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1380" name="textbox 1380"/>
          <p:cNvSpPr/>
          <p:nvPr/>
        </p:nvSpPr>
        <p:spPr>
          <a:xfrm>
            <a:off x="606830" y="1583175"/>
            <a:ext cx="3077210" cy="48164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10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tabLst/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热点借力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marL="66039" algn="l" rtl="0" eaLnBrk="0">
              <a:lnSpc>
                <a:spcPct val="114000"/>
              </a:lnSpc>
              <a:spcBef>
                <a:spcPts val="1269"/>
              </a:spcBef>
              <a:tabLst/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热点筛选：</a:t>
            </a:r>
            <a:r>
              <a:rPr sz="1500" kern="0" spc="-3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设定热点选择的标准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如话题热度</a:t>
            </a:r>
            <a:r>
              <a:rPr sz="1500" kern="0" spc="-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、受众契合度等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65405" indent="1905" algn="l" rtl="0" eaLnBrk="0">
              <a:lnSpc>
                <a:spcPct val="121000"/>
              </a:lnSpc>
              <a:spcBef>
                <a:spcPts val="364"/>
              </a:spcBef>
              <a:tabLst/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角度创新：</a:t>
            </a:r>
            <a:r>
              <a:rPr sz="1500" kern="0" spc="-2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指导找到差异化的切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入点，</a:t>
            </a:r>
            <a:r>
              <a:rPr sz="1500" kern="0" spc="-3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避免同质化表达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78105" algn="l" rtl="0" eaLnBrk="0">
              <a:lnSpc>
                <a:spcPct val="118000"/>
              </a:lnSpc>
              <a:spcBef>
                <a:spcPts val="233"/>
              </a:spcBef>
              <a:tabLst/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时机把握：</a:t>
            </a:r>
            <a:r>
              <a:rPr sz="1500" kern="0" spc="-2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明确内容发布的最佳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时间窗口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0640" algn="l" rtl="0" eaLnBrk="0">
              <a:lnSpc>
                <a:spcPct val="87000"/>
              </a:lnSpc>
              <a:spcBef>
                <a:spcPts val="609"/>
              </a:spcBef>
              <a:tabLst/>
            </a:pPr>
            <a:r>
              <a:rPr sz="2000" b="1" kern="0" spc="-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内容节奏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marL="66039" indent="635" algn="l" rtl="0" eaLnBrk="0">
              <a:lnSpc>
                <a:spcPct val="118000"/>
              </a:lnSpc>
              <a:spcBef>
                <a:spcPts val="1193"/>
              </a:spcBef>
              <a:tabLst/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评论引导：</a:t>
            </a:r>
            <a:r>
              <a:rPr sz="1500" kern="0" spc="-2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设计能够激发用户表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达的互动话题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63500" indent="2540" algn="l" rtl="0" eaLnBrk="0">
              <a:lnSpc>
                <a:spcPct val="118000"/>
              </a:lnSpc>
              <a:spcBef>
                <a:spcPts val="346"/>
              </a:spcBef>
              <a:tabLst/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转发激励：</a:t>
            </a:r>
            <a:r>
              <a:rPr sz="1500" kern="0" spc="-2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通过悬念设置或福利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机制提升转发意愿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74930" indent="-10795" algn="l" rtl="0" eaLnBrk="0">
              <a:lnSpc>
                <a:spcPct val="118000"/>
              </a:lnSpc>
              <a:spcBef>
                <a:spcPts val="329"/>
              </a:spcBef>
              <a:tabLst/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私信响应：</a:t>
            </a:r>
            <a:r>
              <a:rPr sz="1500" kern="0" spc="-2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规范化的私信回复策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略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212" name="group 212"/>
          <p:cNvGrpSpPr/>
          <p:nvPr/>
        </p:nvGrpSpPr>
        <p:grpSpPr>
          <a:xfrm rot="21600000">
            <a:off x="9507854" y="1558290"/>
            <a:ext cx="2449195" cy="5130800"/>
            <a:chOff x="0" y="0"/>
            <a:chExt cx="2449195" cy="5130800"/>
          </a:xfrm>
        </p:grpSpPr>
        <p:pic>
          <p:nvPicPr>
            <p:cNvPr id="1382" name="picture 138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2449195" cy="5130800"/>
            </a:xfrm>
            <a:prstGeom prst="rect">
              <a:avLst/>
            </a:prstGeom>
          </p:spPr>
        </p:pic>
        <p:sp>
          <p:nvSpPr>
            <p:cNvPr id="1384" name="textbox 1384"/>
            <p:cNvSpPr/>
            <p:nvPr/>
          </p:nvSpPr>
          <p:spPr>
            <a:xfrm>
              <a:off x="-12700" y="-12700"/>
              <a:ext cx="2475229" cy="51727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624840" algn="l" rtl="0" eaLnBrk="0">
                <a:lnSpc>
                  <a:spcPct val="93000"/>
                </a:lnSpc>
                <a:tabLst/>
              </a:pPr>
              <a:r>
                <a:rPr sz="1700" b="1" kern="0" spc="8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应用示例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14935" indent="635" algn="l" rtl="0" eaLnBrk="0">
                <a:lnSpc>
                  <a:spcPct val="104000"/>
                </a:lnSpc>
                <a:spcBef>
                  <a:spcPts val="363"/>
                </a:spcBef>
                <a:tabLst/>
              </a:pPr>
              <a:r>
                <a:rPr sz="1200" kern="0" spc="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请帮我制定微博账号的内容排期</a:t>
              </a:r>
              <a:r>
                <a:rPr sz="1200" kern="0" spc="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规划：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23189" algn="l" rtl="0" eaLnBrk="0">
                <a:lnSpc>
                  <a:spcPct val="91000"/>
                </a:lnSpc>
                <a:spcBef>
                  <a:spcPts val="329"/>
                </a:spcBef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账号信息：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227965" algn="l" rtl="0" eaLnBrk="0">
                <a:lnSpc>
                  <a:spcPct val="88000"/>
                </a:lnSpc>
                <a:spcBef>
                  <a:spcPts val="332"/>
                </a:spcBef>
                <a:tabLst/>
              </a:pP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</a:t>
              </a:r>
              <a:r>
                <a:rPr sz="1200" kern="0" spc="1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定位： [填写账号定位]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227965" algn="l" rtl="0" eaLnBrk="0">
                <a:lnSpc>
                  <a:spcPct val="88000"/>
                </a:lnSpc>
                <a:spcBef>
                  <a:spcPts val="373"/>
                </a:spcBef>
                <a:tabLst/>
              </a:pP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</a:t>
              </a:r>
              <a:r>
                <a:rPr sz="1200" kern="0" spc="2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目标受众： [受众属性]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227965" algn="l" rtl="0" eaLnBrk="0">
                <a:lnSpc>
                  <a:spcPct val="88000"/>
                </a:lnSpc>
                <a:spcBef>
                  <a:spcPts val="373"/>
                </a:spcBef>
                <a:tabLst/>
              </a:pP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</a:t>
              </a:r>
              <a:r>
                <a:rPr sz="1200" kern="0" spc="2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当前粉丝量： [数量]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23825" indent="103504" algn="l" rtl="0" eaLnBrk="0">
                <a:lnSpc>
                  <a:spcPct val="102000"/>
                </a:lnSpc>
                <a:spcBef>
                  <a:spcPts val="385"/>
                </a:spcBef>
                <a:tabLst/>
              </a:pP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</a:t>
              </a:r>
              <a:r>
                <a:rPr sz="1200" kern="0" spc="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内容领域： [领域]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                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需要考虑以下要素：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13029" indent="102870" algn="l" rtl="0" eaLnBrk="0">
                <a:lnSpc>
                  <a:spcPct val="103000"/>
                </a:lnSpc>
                <a:spcBef>
                  <a:spcPts val="321"/>
                </a:spcBef>
                <a:tabLst/>
              </a:pP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（1）</a:t>
              </a:r>
              <a:r>
                <a:rPr sz="1200" kern="0" spc="-1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设计一周的发布时间表， 包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括：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227965" algn="l" rtl="0" eaLnBrk="0">
                <a:lnSpc>
                  <a:spcPct val="90000"/>
                </a:lnSpc>
                <a:spcBef>
                  <a:spcPts val="330"/>
                </a:spcBef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 每天的发布频次建议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227965" algn="l" rtl="0" eaLnBrk="0">
                <a:lnSpc>
                  <a:spcPct val="91000"/>
                </a:lnSpc>
                <a:spcBef>
                  <a:spcPts val="339"/>
                </a:spcBef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 最佳发布时间点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227965" algn="l" rtl="0" eaLnBrk="0">
                <a:lnSpc>
                  <a:spcPct val="90000"/>
                </a:lnSpc>
                <a:spcBef>
                  <a:spcPts val="337"/>
                </a:spcBef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 不同时段的内容类型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algn="r" rtl="0" eaLnBrk="0">
                <a:lnSpc>
                  <a:spcPct val="88000"/>
                </a:lnSpc>
                <a:spcBef>
                  <a:spcPts val="335"/>
                </a:spcBef>
                <a:tabLst/>
              </a:pPr>
              <a:r>
                <a:rPr sz="1200" kern="0" spc="-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（2）</a:t>
              </a:r>
              <a:r>
                <a:rPr sz="1200" kern="0" spc="-2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制定内容形式配</a:t>
              </a:r>
              <a:r>
                <a:rPr sz="1200" kern="0" spc="-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比，</a:t>
              </a:r>
              <a:r>
                <a:rPr sz="1200" kern="0" spc="-1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需包含：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227965" algn="l" rtl="0" eaLnBrk="0">
                <a:lnSpc>
                  <a:spcPct val="90000"/>
                </a:lnSpc>
                <a:spcBef>
                  <a:spcPts val="382"/>
                </a:spcBef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 各类内容的比例分配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227965" algn="l" rtl="0" eaLnBrk="0">
                <a:lnSpc>
                  <a:spcPct val="91000"/>
                </a:lnSpc>
                <a:spcBef>
                  <a:spcPts val="333"/>
                </a:spcBef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 不同形式适合的发布时间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227965" algn="l" rtl="0" eaLnBrk="0">
                <a:lnSpc>
                  <a:spcPct val="91000"/>
                </a:lnSpc>
                <a:spcBef>
                  <a:spcPts val="331"/>
                </a:spcBef>
                <a:tabLst/>
              </a:pP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</a:t>
              </a:r>
              <a:r>
                <a:rPr sz="1200" kern="0" spc="1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与粉丝互动的最佳时段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13664" indent="1905" algn="l" rtl="0" eaLnBrk="0">
                <a:lnSpc>
                  <a:spcPct val="108000"/>
                </a:lnSpc>
                <a:spcBef>
                  <a:spcPts val="257"/>
                </a:spcBef>
                <a:tabLst/>
              </a:pPr>
              <a:r>
                <a:rPr sz="1200" kern="0" spc="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请给出详细的排期建议，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并说明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每个安排的原因</a:t>
              </a:r>
              <a:r>
                <a:rPr sz="12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。 同</a:t>
              </a:r>
              <a:r>
                <a:rPr sz="1200" kern="0" spc="-1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时，</a:t>
              </a:r>
              <a:r>
                <a:rPr sz="1200" kern="0" spc="-1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提供热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点响应的策略建议。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1386" name="textbox 1386"/>
          <p:cNvSpPr/>
          <p:nvPr/>
        </p:nvSpPr>
        <p:spPr>
          <a:xfrm>
            <a:off x="372904" y="320059"/>
            <a:ext cx="6683375" cy="10763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55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8415" algn="l" rtl="0" eaLnBrk="0">
              <a:lnSpc>
                <a:spcPct val="89000"/>
              </a:lnSpc>
              <a:tabLst/>
            </a:pPr>
            <a:r>
              <a:rPr sz="3900" b="1" kern="0" spc="35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传播策略的提示设计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5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6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8000"/>
              </a:lnSpc>
              <a:spcBef>
                <a:spcPts val="1"/>
              </a:spcBef>
              <a:tabLst/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微博内容的传播效果很大程度取决于发布策略，</a:t>
            </a:r>
            <a:r>
              <a:rPr sz="1500" kern="0" spc="-3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提示语需要涵盖以下维度：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214" name="group 214"/>
          <p:cNvGrpSpPr/>
          <p:nvPr/>
        </p:nvGrpSpPr>
        <p:grpSpPr>
          <a:xfrm rot="21600000">
            <a:off x="3726179" y="1553845"/>
            <a:ext cx="2626360" cy="2456814"/>
            <a:chOff x="0" y="0"/>
            <a:chExt cx="2626360" cy="2456814"/>
          </a:xfrm>
        </p:grpSpPr>
        <p:pic>
          <p:nvPicPr>
            <p:cNvPr id="1388" name="picture 138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2626360" cy="2456814"/>
            </a:xfrm>
            <a:prstGeom prst="rect">
              <a:avLst/>
            </a:prstGeom>
          </p:spPr>
        </p:pic>
        <p:sp>
          <p:nvSpPr>
            <p:cNvPr id="1390" name="textbox 1390"/>
            <p:cNvSpPr/>
            <p:nvPr/>
          </p:nvSpPr>
          <p:spPr>
            <a:xfrm>
              <a:off x="-12700" y="-12700"/>
              <a:ext cx="2652395" cy="24987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621030" algn="l" rtl="0" eaLnBrk="0">
                <a:lnSpc>
                  <a:spcPct val="93000"/>
                </a:lnSpc>
                <a:tabLst/>
              </a:pPr>
              <a:r>
                <a:rPr sz="1700" b="1" kern="0" spc="8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应用示例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marL="121920" algn="l" rtl="0" eaLnBrk="0">
                <a:lnSpc>
                  <a:spcPct val="82000"/>
                </a:lnSpc>
                <a:spcBef>
                  <a:spcPts val="234"/>
                </a:spcBef>
                <a:tabLst/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热点借力内容生成需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求：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18110" algn="l" rtl="0" eaLnBrk="0">
                <a:lnSpc>
                  <a:spcPts val="1481"/>
                </a:lnSpc>
                <a:tabLst/>
              </a:pP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话题背景： [当前热点]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21920" algn="l" rtl="0" eaLnBrk="0">
                <a:lnSpc>
                  <a:spcPct val="88000"/>
                </a:lnSpc>
                <a:spcBef>
                  <a:spcPts val="133"/>
                </a:spcBef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热度指标： [热搜排名/话题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讨论量]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46685" algn="l" rtl="0" eaLnBrk="0">
                <a:lnSpc>
                  <a:spcPct val="82000"/>
                </a:lnSpc>
                <a:spcBef>
                  <a:spcPts val="138"/>
                </a:spcBef>
                <a:tabLst/>
              </a:pPr>
              <a:r>
                <a:rPr sz="1200" kern="0" spc="-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目标受众： [用户群体]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18110" algn="l" rtl="0" eaLnBrk="0">
                <a:lnSpc>
                  <a:spcPts val="1524"/>
                </a:lnSpc>
                <a:tabLst/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差异化要求：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15570" algn="l" rtl="0" eaLnBrk="0">
                <a:lnSpc>
                  <a:spcPct val="90000"/>
                </a:lnSpc>
                <a:spcBef>
                  <a:spcPts val="99"/>
                </a:spcBef>
                <a:tabLst/>
              </a:pP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</a:t>
              </a:r>
              <a:r>
                <a:rPr sz="12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分析现有观点角度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15570" algn="l" rtl="0" eaLnBrk="0">
                <a:lnSpc>
                  <a:spcPct val="91000"/>
                </a:lnSpc>
                <a:spcBef>
                  <a:spcPts val="97"/>
                </a:spcBef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 提出新的切入点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17475" indent="-1905" algn="l" rtl="0" eaLnBrk="0">
                <a:lnSpc>
                  <a:spcPct val="94000"/>
                </a:lnSpc>
                <a:spcBef>
                  <a:spcPts val="91"/>
                </a:spcBef>
                <a:tabLst/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 设计反直觉表达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                         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传播策略：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15570" algn="l" rtl="0" eaLnBrk="0">
                <a:lnSpc>
                  <a:spcPct val="91000"/>
                </a:lnSpc>
                <a:spcBef>
                  <a:spcPts val="89"/>
                </a:spcBef>
                <a:tabLst/>
              </a:pP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 话题标签选择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15570" algn="l" rtl="0" eaLnBrk="0">
                <a:lnSpc>
                  <a:spcPct val="91000"/>
                </a:lnSpc>
                <a:spcBef>
                  <a:spcPts val="91"/>
                </a:spcBef>
                <a:tabLst/>
              </a:pP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</a:t>
              </a:r>
              <a:r>
                <a:rPr sz="1200" kern="0" spc="1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关键意见领袖互动设计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  <a:p>
              <a:pPr marL="115570" algn="l" rtl="0" eaLnBrk="0">
                <a:lnSpc>
                  <a:spcPct val="91000"/>
                </a:lnSpc>
                <a:spcBef>
                  <a:spcPts val="94"/>
                </a:spcBef>
                <a:tabLst/>
              </a:pP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 评论引导策略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1392" name="textbox 1392"/>
          <p:cNvSpPr/>
          <p:nvPr/>
        </p:nvSpPr>
        <p:spPr>
          <a:xfrm>
            <a:off x="6474400" y="1578846"/>
            <a:ext cx="2941954" cy="21056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10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94640" algn="l" rtl="0" eaLnBrk="0">
              <a:lnSpc>
                <a:spcPct val="87000"/>
              </a:lnSpc>
              <a:tabLst/>
            </a:pPr>
            <a:r>
              <a:rPr sz="2000" b="1" kern="0" spc="-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内容节奏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marL="296545" indent="-284479" algn="l" rtl="0" eaLnBrk="0">
              <a:lnSpc>
                <a:spcPct val="110000"/>
              </a:lnSpc>
              <a:spcBef>
                <a:spcPts val="1138"/>
              </a:spcBef>
              <a:tabLst/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发布频率：</a:t>
            </a:r>
            <a:r>
              <a:rPr sz="1500" kern="0" spc="-3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依据账号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定位和粉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丝活跃度设定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292100" indent="-280034" algn="l" rtl="0" eaLnBrk="0">
              <a:lnSpc>
                <a:spcPct val="110000"/>
              </a:lnSpc>
              <a:spcBef>
                <a:spcPts val="657"/>
              </a:spcBef>
              <a:tabLst/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内容分类：</a:t>
            </a:r>
            <a:r>
              <a:rPr sz="1500" kern="0" spc="-2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不同类型内容的比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例配置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307975" indent="-295909" algn="l" rtl="0" eaLnBrk="0">
              <a:lnSpc>
                <a:spcPct val="110000"/>
              </a:lnSpc>
              <a:spcBef>
                <a:spcPts val="4"/>
              </a:spcBef>
              <a:tabLst/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互动时间：</a:t>
            </a:r>
            <a:r>
              <a:rPr sz="1500" kern="0" spc="-2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明确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重点互动的时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间段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394" name="textbox 1394"/>
          <p:cNvSpPr/>
          <p:nvPr/>
        </p:nvSpPr>
        <p:spPr>
          <a:xfrm>
            <a:off x="377765" y="2093951"/>
            <a:ext cx="85725" cy="39522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91"/>
              </a:lnSpc>
              <a:tabLst/>
            </a:pPr>
            <a:r>
              <a:rPr sz="400" kern="0" spc="3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endParaRPr sz="4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91"/>
              </a:lnSpc>
              <a:spcBef>
                <a:spcPts val="121"/>
              </a:spcBef>
              <a:tabLst/>
            </a:pPr>
            <a:r>
              <a:rPr sz="400" kern="0" spc="3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endParaRPr sz="4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91"/>
              </a:lnSpc>
              <a:spcBef>
                <a:spcPts val="121"/>
              </a:spcBef>
              <a:tabLst/>
            </a:pPr>
            <a:r>
              <a:rPr sz="400" kern="0" spc="3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endParaRPr sz="4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91"/>
              </a:lnSpc>
              <a:spcBef>
                <a:spcPts val="126"/>
              </a:spcBef>
              <a:tabLst/>
            </a:pPr>
            <a:r>
              <a:rPr sz="400" kern="0" spc="3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endParaRPr sz="4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91"/>
              </a:lnSpc>
              <a:spcBef>
                <a:spcPts val="121"/>
              </a:spcBef>
              <a:tabLst/>
            </a:pPr>
            <a:r>
              <a:rPr sz="400" kern="0" spc="3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endParaRPr sz="4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91"/>
              </a:lnSpc>
              <a:spcBef>
                <a:spcPts val="1"/>
              </a:spcBef>
              <a:tabLst/>
            </a:pPr>
            <a:r>
              <a:rPr sz="400" kern="0" spc="3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endParaRPr sz="4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6" name="table 1396"/>
          <p:cNvGraphicFramePr>
            <a:graphicFrameLocks noGrp="1"/>
          </p:cNvGraphicFramePr>
          <p:nvPr/>
        </p:nvGraphicFramePr>
        <p:xfrm>
          <a:off x="547687" y="1722437"/>
          <a:ext cx="5409565" cy="2491104"/>
        </p:xfrm>
        <a:graphic>
          <a:graphicData uri="http://schemas.openxmlformats.org/drawingml/2006/table">
            <a:tbl>
              <a:tblPr/>
              <a:tblGrid>
                <a:gridCol w="5409565"/>
              </a:tblGrid>
              <a:tr h="24847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6204" indent="-3810" algn="l" rtl="0" eaLnBrk="0">
                        <a:lnSpc>
                          <a:spcPct val="122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小红书具有三大核心特征：</a:t>
                      </a:r>
                      <a:r>
                        <a:rPr sz="1500" kern="0" spc="-2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种草生态</a:t>
                      </a:r>
                      <a:r>
                        <a:rPr sz="1500" b="1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、社区氛围和垂直专</a:t>
                      </a:r>
                      <a:r>
                        <a:rPr sz="15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</a:t>
                      </a:r>
                      <a:r>
                        <a:rPr sz="15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业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；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10489" indent="1270" algn="l" rtl="0" eaLnBrk="0">
                        <a:lnSpc>
                          <a:spcPct val="119000"/>
                        </a:lnSpc>
                        <a:spcBef>
                          <a:spcPts val="211"/>
                        </a:spcBef>
                        <a:tabLst/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小红书的内容分发主要依赖三个层面：</a:t>
                      </a:r>
                      <a:r>
                        <a:rPr sz="1500" kern="0" spc="-3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关注推荐流</a:t>
                      </a:r>
                      <a:r>
                        <a:rPr sz="1500" b="1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、兴</a:t>
                      </a:r>
                      <a:r>
                        <a:rPr sz="15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趣</a:t>
                      </a:r>
                      <a:r>
                        <a:rPr sz="15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</a:t>
                      </a:r>
                      <a:r>
                        <a:rPr sz="15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标签</a:t>
                      </a:r>
                      <a:r>
                        <a:rPr sz="1500" b="1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、搜索发现</a:t>
                      </a:r>
                      <a:r>
                        <a:rPr sz="1500" b="1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13029" indent="635" algn="l" rtl="0" eaLnBrk="0">
                        <a:lnSpc>
                          <a:spcPct val="114000"/>
                        </a:lnSpc>
                        <a:spcBef>
                          <a:spcPts val="488"/>
                        </a:spcBef>
                        <a:tabLst/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其中，</a:t>
                      </a:r>
                      <a:r>
                        <a:rPr sz="1500" kern="0" spc="-2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推荐流的展现形式要求内容必须在首图和标题上具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备足够吸引力</a:t>
                      </a:r>
                      <a:r>
                        <a:rPr sz="15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r" rtl="0" eaLnBrk="0">
                        <a:lnSpc>
                          <a:spcPct val="9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而搜索场景则需要考虑关键词的布局和专业信息的完整性</a:t>
                      </a:r>
                      <a:r>
                        <a:rPr sz="15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98" name="textbox 1398"/>
          <p:cNvSpPr/>
          <p:nvPr/>
        </p:nvSpPr>
        <p:spPr>
          <a:xfrm>
            <a:off x="377553" y="320059"/>
            <a:ext cx="8720455" cy="5530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22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3900" b="1" kern="0" spc="3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布局小红书</a:t>
            </a:r>
            <a:r>
              <a:rPr sz="3900" b="1" kern="0" spc="-6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56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种草社区的提示语设计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216" name="group 216"/>
          <p:cNvGrpSpPr/>
          <p:nvPr/>
        </p:nvGrpSpPr>
        <p:grpSpPr>
          <a:xfrm rot="21600000">
            <a:off x="547961" y="4936288"/>
            <a:ext cx="5460510" cy="649930"/>
            <a:chOff x="0" y="0"/>
            <a:chExt cx="5460510" cy="649930"/>
          </a:xfrm>
        </p:grpSpPr>
        <p:pic>
          <p:nvPicPr>
            <p:cNvPr id="1400" name="picture 140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460510" cy="649930"/>
            </a:xfrm>
            <a:prstGeom prst="rect">
              <a:avLst/>
            </a:prstGeom>
          </p:spPr>
        </p:pic>
        <p:sp>
          <p:nvSpPr>
            <p:cNvPr id="1402" name="textbox 1402"/>
            <p:cNvSpPr/>
            <p:nvPr/>
          </p:nvSpPr>
          <p:spPr>
            <a:xfrm>
              <a:off x="-12700" y="-12700"/>
              <a:ext cx="5486400" cy="69786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marL="233045" algn="l" rtl="0" eaLnBrk="0">
                <a:lnSpc>
                  <a:spcPct val="92000"/>
                </a:lnSpc>
                <a:spcBef>
                  <a:spcPts val="1"/>
                </a:spcBef>
                <a:tabLst/>
              </a:pPr>
              <a:r>
                <a:rPr sz="1700" b="1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社区化与用户生成内容             情感化与共鸣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218" name="group 218"/>
          <p:cNvGrpSpPr/>
          <p:nvPr/>
        </p:nvGrpSpPr>
        <p:grpSpPr>
          <a:xfrm rot="21600000">
            <a:off x="547961" y="5646853"/>
            <a:ext cx="5460510" cy="649930"/>
            <a:chOff x="0" y="0"/>
            <a:chExt cx="5460510" cy="649930"/>
          </a:xfrm>
        </p:grpSpPr>
        <p:pic>
          <p:nvPicPr>
            <p:cNvPr id="1404" name="picture 140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5460510" cy="649930"/>
            </a:xfrm>
            <a:prstGeom prst="rect">
              <a:avLst/>
            </a:prstGeom>
          </p:spPr>
        </p:pic>
        <p:sp>
          <p:nvSpPr>
            <p:cNvPr id="1406" name="textbox 1406"/>
            <p:cNvSpPr/>
            <p:nvPr/>
          </p:nvSpPr>
          <p:spPr>
            <a:xfrm>
              <a:off x="-12700" y="-12700"/>
              <a:ext cx="5486400" cy="69786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3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marL="690880" algn="l" rtl="0" eaLnBrk="0">
                <a:lnSpc>
                  <a:spcPct val="92000"/>
                </a:lnSpc>
                <a:spcBef>
                  <a:spcPts val="6"/>
                </a:spcBef>
                <a:tabLst/>
              </a:pPr>
              <a:r>
                <a:rPr sz="1700" b="1" kern="0" spc="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视觉内容导向                    消费决策引导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1408" name="path 1408"/>
          <p:cNvSpPr/>
          <p:nvPr/>
        </p:nvSpPr>
        <p:spPr>
          <a:xfrm>
            <a:off x="7096111" y="3236099"/>
            <a:ext cx="390094" cy="359270"/>
          </a:xfrm>
          <a:custGeom>
            <a:avLst/>
            <a:gdLst/>
            <a:ahLst/>
            <a:cxnLst/>
            <a:rect l="0" t="0" r="0" b="0"/>
            <a:pathLst>
              <a:path w="614" h="565">
                <a:moveTo>
                  <a:pt x="106" y="0"/>
                </a:moveTo>
                <a:lnTo>
                  <a:pt x="603" y="0"/>
                </a:lnTo>
                <a:lnTo>
                  <a:pt x="604" y="6"/>
                </a:lnTo>
                <a:cubicBezTo>
                  <a:pt x="611" y="36"/>
                  <a:pt x="614" y="67"/>
                  <a:pt x="614" y="99"/>
                </a:cubicBezTo>
                <a:cubicBezTo>
                  <a:pt x="614" y="357"/>
                  <a:pt x="405" y="565"/>
                  <a:pt x="148" y="565"/>
                </a:cubicBezTo>
                <a:cubicBezTo>
                  <a:pt x="116" y="565"/>
                  <a:pt x="84" y="562"/>
                  <a:pt x="54" y="556"/>
                </a:cubicBezTo>
                <a:lnTo>
                  <a:pt x="0" y="539"/>
                </a:lnTo>
                <a:lnTo>
                  <a:pt x="0" y="121"/>
                </a:lnTo>
                <a:lnTo>
                  <a:pt x="38" y="67"/>
                </a:lnTo>
                <a:lnTo>
                  <a:pt x="106" y="0"/>
                </a:lnTo>
              </a:path>
            </a:pathLst>
          </a:custGeom>
          <a:solidFill>
            <a:srgbClr val="E34C3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410" name="table 1410"/>
          <p:cNvGraphicFramePr>
            <a:graphicFrameLocks noGrp="1"/>
          </p:cNvGraphicFramePr>
          <p:nvPr/>
        </p:nvGraphicFramePr>
        <p:xfrm>
          <a:off x="7091350" y="3230359"/>
          <a:ext cx="3847465" cy="522604"/>
        </p:xfrm>
        <a:graphic>
          <a:graphicData uri="http://schemas.openxmlformats.org/drawingml/2006/table">
            <a:tbl>
              <a:tblPr/>
              <a:tblGrid>
                <a:gridCol w="643890"/>
                <a:gridCol w="3203575"/>
              </a:tblGrid>
              <a:tr h="5226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3180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17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r>
                        <a:rPr sz="1700" kern="0" spc="-1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7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sz="17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E34C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34C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4C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48920" algn="l" rtl="0" eaLnBrk="0">
                        <a:lnSpc>
                          <a:spcPct val="91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500" kern="0" spc="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情感共鸣与个性化表</a:t>
                      </a:r>
                      <a:r>
                        <a:rPr sz="1500" kern="0" spc="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达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E34C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4C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4C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12" name="picture 14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091350" y="4184611"/>
            <a:ext cx="3847630" cy="523075"/>
          </a:xfrm>
          <a:prstGeom prst="rect">
            <a:avLst/>
          </a:prstGeom>
        </p:spPr>
      </p:pic>
      <p:pic>
        <p:nvPicPr>
          <p:cNvPr id="1414" name="picture 14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091350" y="2276106"/>
            <a:ext cx="3847630" cy="523074"/>
          </a:xfrm>
          <a:prstGeom prst="rect">
            <a:avLst/>
          </a:prstGeom>
        </p:spPr>
      </p:pic>
      <p:pic>
        <p:nvPicPr>
          <p:cNvPr id="1416" name="picture 14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091350" y="5138864"/>
            <a:ext cx="3847630" cy="523074"/>
          </a:xfrm>
          <a:prstGeom prst="rect">
            <a:avLst/>
          </a:prstGeom>
        </p:spPr>
      </p:pic>
      <p:sp>
        <p:nvSpPr>
          <p:cNvPr id="1418" name="textbox 1418"/>
          <p:cNvSpPr/>
          <p:nvPr/>
        </p:nvSpPr>
        <p:spPr>
          <a:xfrm>
            <a:off x="6674632" y="1311128"/>
            <a:ext cx="3072764" cy="2914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46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小红书内容创作的核心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原则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420" name="textbox 1420"/>
          <p:cNvSpPr/>
          <p:nvPr/>
        </p:nvSpPr>
        <p:spPr>
          <a:xfrm>
            <a:off x="613542" y="4439781"/>
            <a:ext cx="3837940" cy="2336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62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1000"/>
              </a:lnSpc>
              <a:tabLst/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这些特性也对提示语设计提出了具体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要求：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422" name="textbox 1422"/>
          <p:cNvSpPr/>
          <p:nvPr/>
        </p:nvSpPr>
        <p:spPr>
          <a:xfrm>
            <a:off x="788066" y="1312655"/>
            <a:ext cx="2304414" cy="2901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97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平台特性与分发机制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424" name="textbox 1424"/>
          <p:cNvSpPr/>
          <p:nvPr/>
        </p:nvSpPr>
        <p:spPr>
          <a:xfrm>
            <a:off x="7971252" y="4340993"/>
            <a:ext cx="2223770" cy="2355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45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2000"/>
              </a:lnSpc>
              <a:tabLst/>
            </a:pPr>
            <a:r>
              <a:rPr sz="1500" kern="0" spc="2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视觉与文字的协同设</a:t>
            </a:r>
            <a:r>
              <a:rPr sz="1500" kern="0" spc="2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计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426" name="textbox 1426"/>
          <p:cNvSpPr/>
          <p:nvPr/>
        </p:nvSpPr>
        <p:spPr>
          <a:xfrm>
            <a:off x="7974493" y="5296259"/>
            <a:ext cx="1997710" cy="2495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29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8000"/>
              </a:lnSpc>
              <a:tabLst/>
            </a:pP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简洁明了</a:t>
            </a:r>
            <a:r>
              <a:rPr sz="1500" kern="0" spc="-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5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突出重点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428" name="textbox 1428"/>
          <p:cNvSpPr/>
          <p:nvPr/>
        </p:nvSpPr>
        <p:spPr>
          <a:xfrm>
            <a:off x="7973683" y="2432488"/>
            <a:ext cx="1998979" cy="2355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45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2000"/>
              </a:lnSpc>
              <a:tabLst/>
            </a:pPr>
            <a:r>
              <a:rPr sz="1500" kern="0" spc="2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注重实用性与分享性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220" name="group 220"/>
          <p:cNvGrpSpPr/>
          <p:nvPr/>
        </p:nvGrpSpPr>
        <p:grpSpPr>
          <a:xfrm rot="21600000">
            <a:off x="7096111" y="5144604"/>
            <a:ext cx="390094" cy="359270"/>
            <a:chOff x="0" y="0"/>
            <a:chExt cx="390094" cy="359270"/>
          </a:xfrm>
        </p:grpSpPr>
        <p:sp>
          <p:nvSpPr>
            <p:cNvPr id="1430" name="path 1430"/>
            <p:cNvSpPr/>
            <p:nvPr/>
          </p:nvSpPr>
          <p:spPr>
            <a:xfrm>
              <a:off x="0" y="0"/>
              <a:ext cx="390094" cy="359270"/>
            </a:xfrm>
            <a:custGeom>
              <a:avLst/>
              <a:gdLst/>
              <a:ahLst/>
              <a:cxnLst/>
              <a:rect l="0" t="0" r="0" b="0"/>
              <a:pathLst>
                <a:path w="614" h="565">
                  <a:moveTo>
                    <a:pt x="106" y="0"/>
                  </a:moveTo>
                  <a:lnTo>
                    <a:pt x="603" y="0"/>
                  </a:lnTo>
                  <a:lnTo>
                    <a:pt x="604" y="5"/>
                  </a:lnTo>
                  <a:cubicBezTo>
                    <a:pt x="611" y="36"/>
                    <a:pt x="614" y="67"/>
                    <a:pt x="614" y="99"/>
                  </a:cubicBezTo>
                  <a:cubicBezTo>
                    <a:pt x="614" y="357"/>
                    <a:pt x="405" y="565"/>
                    <a:pt x="148" y="565"/>
                  </a:cubicBezTo>
                  <a:cubicBezTo>
                    <a:pt x="116" y="565"/>
                    <a:pt x="84" y="562"/>
                    <a:pt x="54" y="556"/>
                  </a:cubicBezTo>
                  <a:lnTo>
                    <a:pt x="0" y="539"/>
                  </a:lnTo>
                  <a:lnTo>
                    <a:pt x="0" y="121"/>
                  </a:lnTo>
                  <a:lnTo>
                    <a:pt x="38" y="67"/>
                  </a:lnTo>
                  <a:lnTo>
                    <a:pt x="106" y="0"/>
                  </a:lnTo>
                </a:path>
              </a:pathLst>
            </a:custGeom>
            <a:solidFill>
              <a:srgbClr val="E34C3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32" name="textbox 1432"/>
            <p:cNvSpPr/>
            <p:nvPr/>
          </p:nvSpPr>
          <p:spPr>
            <a:xfrm>
              <a:off x="-12700" y="-12700"/>
              <a:ext cx="415925" cy="43434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  <a:tabLst/>
              </a:pPr>
              <a:endParaRPr sz="600" dirty="0">
                <a:latin typeface="Arial"/>
                <a:ea typeface="Arial"/>
                <a:cs typeface="Arial"/>
              </a:endParaRPr>
            </a:p>
            <a:p>
              <a:pPr marL="51435" algn="l" rtl="0" eaLnBrk="0">
                <a:lnSpc>
                  <a:spcPct val="84000"/>
                </a:lnSpc>
                <a:spcBef>
                  <a:spcPts val="6"/>
                </a:spcBef>
                <a:tabLst/>
              </a:pPr>
              <a:r>
                <a:rPr sz="1700" kern="0" spc="-1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0</a:t>
              </a:r>
              <a:r>
                <a:rPr sz="1700" kern="0" spc="-15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700" kern="0" spc="-1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4</a:t>
              </a:r>
              <a:endParaRPr sz="1700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2" name="group 222"/>
          <p:cNvGrpSpPr/>
          <p:nvPr/>
        </p:nvGrpSpPr>
        <p:grpSpPr>
          <a:xfrm rot="21600000">
            <a:off x="7096111" y="4190352"/>
            <a:ext cx="390094" cy="359270"/>
            <a:chOff x="0" y="0"/>
            <a:chExt cx="390094" cy="359270"/>
          </a:xfrm>
        </p:grpSpPr>
        <p:sp>
          <p:nvSpPr>
            <p:cNvPr id="1434" name="path 1434"/>
            <p:cNvSpPr/>
            <p:nvPr/>
          </p:nvSpPr>
          <p:spPr>
            <a:xfrm>
              <a:off x="0" y="0"/>
              <a:ext cx="390094" cy="359270"/>
            </a:xfrm>
            <a:custGeom>
              <a:avLst/>
              <a:gdLst/>
              <a:ahLst/>
              <a:cxnLst/>
              <a:rect l="0" t="0" r="0" b="0"/>
              <a:pathLst>
                <a:path w="614" h="565">
                  <a:moveTo>
                    <a:pt x="106" y="0"/>
                  </a:moveTo>
                  <a:lnTo>
                    <a:pt x="603" y="0"/>
                  </a:lnTo>
                  <a:lnTo>
                    <a:pt x="604" y="6"/>
                  </a:lnTo>
                  <a:cubicBezTo>
                    <a:pt x="611" y="36"/>
                    <a:pt x="614" y="67"/>
                    <a:pt x="614" y="99"/>
                  </a:cubicBezTo>
                  <a:cubicBezTo>
                    <a:pt x="614" y="357"/>
                    <a:pt x="405" y="565"/>
                    <a:pt x="148" y="565"/>
                  </a:cubicBezTo>
                  <a:cubicBezTo>
                    <a:pt x="116" y="565"/>
                    <a:pt x="84" y="562"/>
                    <a:pt x="54" y="556"/>
                  </a:cubicBezTo>
                  <a:lnTo>
                    <a:pt x="0" y="539"/>
                  </a:lnTo>
                  <a:lnTo>
                    <a:pt x="0" y="121"/>
                  </a:lnTo>
                  <a:lnTo>
                    <a:pt x="38" y="67"/>
                  </a:lnTo>
                  <a:lnTo>
                    <a:pt x="106" y="0"/>
                  </a:lnTo>
                </a:path>
              </a:pathLst>
            </a:custGeom>
            <a:solidFill>
              <a:srgbClr val="1D6DC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36" name="textbox 1436"/>
            <p:cNvSpPr/>
            <p:nvPr/>
          </p:nvSpPr>
          <p:spPr>
            <a:xfrm>
              <a:off x="-12700" y="-12700"/>
              <a:ext cx="415925" cy="43434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  <a:tabLst/>
              </a:pPr>
              <a:endParaRPr sz="600" dirty="0">
                <a:latin typeface="Arial"/>
                <a:ea typeface="Arial"/>
                <a:cs typeface="Arial"/>
              </a:endParaRPr>
            </a:p>
            <a:p>
              <a:pPr marL="51435" algn="l" rtl="0" eaLnBrk="0">
                <a:lnSpc>
                  <a:spcPct val="84000"/>
                </a:lnSpc>
                <a:spcBef>
                  <a:spcPts val="7"/>
                </a:spcBef>
                <a:tabLst/>
              </a:pPr>
              <a:r>
                <a:rPr sz="1700" kern="0" spc="-2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0</a:t>
              </a:r>
              <a:r>
                <a:rPr sz="1700" kern="0" spc="-11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700" kern="0" spc="-2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3</a:t>
              </a:r>
              <a:endParaRPr sz="1700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4" name="group 224"/>
          <p:cNvGrpSpPr/>
          <p:nvPr/>
        </p:nvGrpSpPr>
        <p:grpSpPr>
          <a:xfrm rot="21600000">
            <a:off x="7096111" y="2281847"/>
            <a:ext cx="390094" cy="359269"/>
            <a:chOff x="0" y="0"/>
            <a:chExt cx="390094" cy="359269"/>
          </a:xfrm>
        </p:grpSpPr>
        <p:sp>
          <p:nvSpPr>
            <p:cNvPr id="1438" name="path 1438"/>
            <p:cNvSpPr/>
            <p:nvPr/>
          </p:nvSpPr>
          <p:spPr>
            <a:xfrm>
              <a:off x="0" y="0"/>
              <a:ext cx="390094" cy="359269"/>
            </a:xfrm>
            <a:custGeom>
              <a:avLst/>
              <a:gdLst/>
              <a:ahLst/>
              <a:cxnLst/>
              <a:rect l="0" t="0" r="0" b="0"/>
              <a:pathLst>
                <a:path w="614" h="565">
                  <a:moveTo>
                    <a:pt x="106" y="0"/>
                  </a:moveTo>
                  <a:lnTo>
                    <a:pt x="603" y="0"/>
                  </a:lnTo>
                  <a:lnTo>
                    <a:pt x="604" y="5"/>
                  </a:lnTo>
                  <a:cubicBezTo>
                    <a:pt x="611" y="36"/>
                    <a:pt x="614" y="67"/>
                    <a:pt x="614" y="99"/>
                  </a:cubicBezTo>
                  <a:cubicBezTo>
                    <a:pt x="614" y="357"/>
                    <a:pt x="405" y="565"/>
                    <a:pt x="148" y="565"/>
                  </a:cubicBezTo>
                  <a:cubicBezTo>
                    <a:pt x="116" y="565"/>
                    <a:pt x="84" y="562"/>
                    <a:pt x="54" y="556"/>
                  </a:cubicBezTo>
                  <a:lnTo>
                    <a:pt x="0" y="539"/>
                  </a:lnTo>
                  <a:lnTo>
                    <a:pt x="0" y="121"/>
                  </a:lnTo>
                  <a:lnTo>
                    <a:pt x="38" y="67"/>
                  </a:lnTo>
                  <a:lnTo>
                    <a:pt x="106" y="0"/>
                  </a:lnTo>
                </a:path>
              </a:pathLst>
            </a:custGeom>
            <a:solidFill>
              <a:srgbClr val="1D6DC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40" name="textbox 1440"/>
            <p:cNvSpPr/>
            <p:nvPr/>
          </p:nvSpPr>
          <p:spPr>
            <a:xfrm>
              <a:off x="-12700" y="-12700"/>
              <a:ext cx="415925" cy="43434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  <a:tabLst/>
              </a:pPr>
              <a:endParaRPr sz="600" dirty="0">
                <a:latin typeface="Arial"/>
                <a:ea typeface="Arial"/>
                <a:cs typeface="Arial"/>
              </a:endParaRPr>
            </a:p>
            <a:p>
              <a:pPr marL="51435" algn="l" rtl="0" eaLnBrk="0">
                <a:lnSpc>
                  <a:spcPct val="84000"/>
                </a:lnSpc>
                <a:spcBef>
                  <a:spcPts val="6"/>
                </a:spcBef>
                <a:tabLst/>
              </a:pPr>
              <a:r>
                <a:rPr sz="1700" kern="0" spc="-2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0</a:t>
              </a:r>
              <a:r>
                <a:rPr sz="1700" kern="0" spc="1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700" kern="0" spc="-2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1</a:t>
              </a:r>
              <a:endParaRPr sz="1700" dirty="0"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2" name="table 1442"/>
          <p:cNvGraphicFramePr>
            <a:graphicFrameLocks noGrp="1"/>
          </p:cNvGraphicFramePr>
          <p:nvPr/>
        </p:nvGraphicFramePr>
        <p:xfrm>
          <a:off x="6566534" y="3170555"/>
          <a:ext cx="5048884" cy="3258819"/>
        </p:xfrm>
        <a:graphic>
          <a:graphicData uri="http://schemas.openxmlformats.org/drawingml/2006/table">
            <a:tbl>
              <a:tblPr/>
              <a:tblGrid>
                <a:gridCol w="873125"/>
                <a:gridCol w="1953260"/>
                <a:gridCol w="2222500"/>
              </a:tblGrid>
              <a:tr h="3511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04165" algn="l" rtl="0" eaLnBrk="0">
                        <a:lnSpc>
                          <a:spcPct val="87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维度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3119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提示语示例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4725" algn="l" rtl="0" eaLnBrk="0">
                        <a:lnSpc>
                          <a:spcPct val="8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要求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7550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5414" algn="l" rtl="0" eaLnBrk="0">
                        <a:lnSpc>
                          <a:spcPts val="1468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产品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服务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11860" indent="-836294" algn="l" rtl="0" eaLnBrk="0">
                        <a:lnSpc>
                          <a:spcPct val="9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帮我设计一个场景化的内容方</a:t>
                      </a:r>
                      <a:r>
                        <a:rPr sz="11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案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47040" indent="-20954" algn="l" rtl="0" eaLnBrk="0">
                        <a:lnSpc>
                          <a:spcPct val="105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产品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服务</a:t>
                      </a:r>
                      <a:r>
                        <a:rPr sz="11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具体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内容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典型场景</a:t>
                      </a:r>
                      <a:r>
                        <a:rPr sz="11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使用场景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 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目标用户</a:t>
                      </a:r>
                      <a:r>
                        <a:rPr sz="11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用户画像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12585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14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4464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场景设计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191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14959" algn="l" rtl="0" eaLnBrk="0">
                        <a:lnSpc>
                          <a:spcPct val="88000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设计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个具体应用场景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25475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每个场景包含：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835025" algn="l" rtl="0" eaLnBrk="0">
                        <a:lnSpc>
                          <a:spcPct val="100000"/>
                        </a:lnSpc>
                        <a:spcBef>
                          <a:spcPts val="10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环境描述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833119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痛点呈现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833119" algn="l" rtl="0" eaLnBrk="0">
                        <a:lnSpc>
                          <a:spcPct val="99000"/>
                        </a:lnSpc>
                        <a:spcBef>
                          <a:spcPts val="9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解决过程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833755" algn="l" rtl="0" eaLnBrk="0">
                        <a:lnSpc>
                          <a:spcPts val="1434"/>
                        </a:lnSpc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效果展示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3829" algn="l" rtl="0" eaLnBrk="0">
                        <a:lnSpc>
                          <a:spcPct val="86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表达要求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350" indent="68580" algn="l" rtl="0" eaLnBrk="0">
                        <a:lnSpc>
                          <a:spcPct val="96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帮我描述每个场景的具体生活</a:t>
                      </a:r>
                      <a:r>
                        <a:rPr sz="11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背景，真实呈现使用中的痛点，</a:t>
                      </a:r>
                      <a:r>
                        <a:rPr sz="11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并详细说明使用过程</a:t>
                      </a:r>
                      <a:r>
                        <a:rPr sz="11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及效果展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912494" algn="l" rtl="0" eaLnBrk="0">
                        <a:lnSpc>
                          <a:spcPct val="81000"/>
                        </a:lnSpc>
                        <a:spcBef>
                          <a:spcPts val="260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示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75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94055" algn="l" rtl="0" eaLnBrk="0">
                        <a:lnSpc>
                          <a:spcPct val="79000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细节具体真实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694055" algn="l" rtl="0" eaLnBrk="0">
                        <a:lnSpc>
                          <a:spcPct val="99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场景贴近生活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703580" algn="l" rtl="0" eaLnBrk="0">
                        <a:lnSpc>
                          <a:spcPts val="1442"/>
                        </a:lnSpc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问题解决完整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44" name="table 1444"/>
          <p:cNvGraphicFramePr>
            <a:graphicFrameLocks noGrp="1"/>
          </p:cNvGraphicFramePr>
          <p:nvPr/>
        </p:nvGraphicFramePr>
        <p:xfrm>
          <a:off x="453390" y="4751704"/>
          <a:ext cx="5570854" cy="1677670"/>
        </p:xfrm>
        <a:graphic>
          <a:graphicData uri="http://schemas.openxmlformats.org/drawingml/2006/table">
            <a:tbl>
              <a:tblPr/>
              <a:tblGrid>
                <a:gridCol w="963295"/>
                <a:gridCol w="2155189"/>
                <a:gridCol w="2452370"/>
              </a:tblGrid>
              <a:tr h="301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49250" algn="l" rtl="0" eaLnBrk="0">
                        <a:lnSpc>
                          <a:spcPct val="87000"/>
                        </a:lnSpc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维度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47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32155" algn="l" rtl="0" eaLnBrk="0">
                        <a:lnSpc>
                          <a:spcPct val="86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提示语示例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47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89660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要求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A471"/>
                    </a:solidFill>
                  </a:tcPr>
                </a:tc>
              </a:tr>
              <a:tr h="6705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79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0184" algn="l" rtl="0" eaLnBrk="0">
                        <a:lnSpc>
                          <a:spcPct val="87000"/>
                        </a:lnSpc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风格设计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6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72489" indent="-774700" algn="l" rtl="0" eaLnBrk="0">
                        <a:lnSpc>
                          <a:spcPct val="101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请设计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美妆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美食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生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活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领域的内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容风格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6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6048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78839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账号定位：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703580" algn="l" rtl="0" eaLnBrk="0">
                        <a:lnSpc>
                          <a:spcPts val="1442"/>
                        </a:lnSpc>
                        <a:tabLst/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人设特征 ：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描述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02944" algn="l" rtl="0" eaLnBrk="0">
                        <a:lnSpc>
                          <a:spcPct val="96000"/>
                        </a:lnSpc>
                        <a:spcBef>
                          <a:spcPts val="75"/>
                        </a:spcBef>
                        <a:tabLst/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专业背景 ：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描述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18819" algn="l" rtl="0" eaLnBrk="0">
                        <a:lnSpc>
                          <a:spcPct val="93000"/>
                        </a:lnSpc>
                        <a:spcBef>
                          <a:spcPts val="24"/>
                        </a:spcBef>
                        <a:tabLst/>
                      </a:pP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目标调性</a:t>
                      </a:r>
                      <a:r>
                        <a:rPr sz="11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描述</a:t>
                      </a: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6EF"/>
                    </a:solidFill>
                  </a:tcPr>
                </a:tc>
              </a:tr>
              <a:tr h="7054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21640" indent="-280670" algn="l" rtl="0" eaLnBrk="0">
                        <a:lnSpc>
                          <a:spcPct val="9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语言风格要</a:t>
                      </a:r>
                      <a:r>
                        <a:rPr sz="1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求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6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4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54025" algn="l" rtl="0" eaLnBrk="0">
                        <a:lnSpc>
                          <a:spcPct val="78000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遵循以下表达特点：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817880" algn="l" rtl="0" eaLnBrk="0">
                        <a:lnSpc>
                          <a:spcPts val="1431"/>
                        </a:lnSpc>
                        <a:tabLst/>
                      </a:pP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口吻设定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802640" algn="l" rtl="0" eaLnBrk="0">
                        <a:lnSpc>
                          <a:spcPct val="86000"/>
                        </a:lnSpc>
                        <a:spcBef>
                          <a:spcPts val="185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句式特征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95630" algn="l" rtl="0" eaLnBrk="0">
                        <a:lnSpc>
                          <a:spcPct val="87000"/>
                        </a:lnSpc>
                        <a:spcBef>
                          <a:spcPts val="178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专业术语使用度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6EF"/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l" rtl="0" eaLnBrk="0">
                        <a:lnSpc>
                          <a:spcPts val="1333"/>
                        </a:lnSpc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情感基调</a:t>
                      </a:r>
                      <a:r>
                        <a:rPr sz="11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：（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主要情绪色彩</a:t>
                      </a:r>
                      <a:r>
                        <a:rPr sz="11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、互动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语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670559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气</a:t>
                      </a:r>
                      <a:r>
                        <a:rPr sz="11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、共情点设计）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9854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个性化元素</a:t>
                      </a:r>
                      <a:r>
                        <a:rPr sz="11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：（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固定开场语</a:t>
                      </a:r>
                      <a:r>
                        <a:rPr sz="11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、独特表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60375" algn="l" rtl="0" eaLnBrk="0">
                        <a:lnSpc>
                          <a:spcPts val="1360"/>
                        </a:lnSpc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达方式</a:t>
                      </a:r>
                      <a:r>
                        <a:rPr sz="11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、签名式结束语）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CA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6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46" name="table 1446"/>
          <p:cNvGraphicFramePr>
            <a:graphicFrameLocks noGrp="1"/>
          </p:cNvGraphicFramePr>
          <p:nvPr/>
        </p:nvGraphicFramePr>
        <p:xfrm>
          <a:off x="453390" y="2332990"/>
          <a:ext cx="5570854" cy="1302385"/>
        </p:xfrm>
        <a:graphic>
          <a:graphicData uri="http://schemas.openxmlformats.org/drawingml/2006/table">
            <a:tbl>
              <a:tblPr/>
              <a:tblGrid>
                <a:gridCol w="963295"/>
                <a:gridCol w="2410460"/>
                <a:gridCol w="2197100"/>
              </a:tblGrid>
              <a:tr h="2717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49250" algn="l" rtl="0" eaLnBrk="0">
                        <a:lnSpc>
                          <a:spcPct val="87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维度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80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59789" algn="l" rtl="0" eaLnBrk="0">
                        <a:lnSpc>
                          <a:spcPct val="86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提示语示例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80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62025" algn="l" rtl="0" eaLnBrk="0">
                        <a:lnSpc>
                          <a:spcPct val="85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要求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80DF"/>
                    </a:solidFill>
                  </a:tcPr>
                </a:tc>
              </a:tr>
              <a:tr h="3448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52425" algn="l" rtl="0" eaLnBrk="0">
                        <a:lnSpc>
                          <a:spcPct val="8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背景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3195" algn="l" rtl="0" eaLnBrk="0">
                        <a:lnSpc>
                          <a:spcPct val="87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请设计一个建立信任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感的内容框架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855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33069" algn="l" rtl="0" eaLnBrk="0">
                        <a:lnSpc>
                          <a:spcPct val="98000"/>
                        </a:lnSpc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产品类型</a:t>
                      </a: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具体品类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3350" algn="l" rtl="0" eaLnBrk="0">
                        <a:lnSpc>
                          <a:spcPts val="1361"/>
                        </a:lnSpc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个人身份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专业领域</a:t>
                      </a: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具体描述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1615" algn="l" rtl="0" eaLnBrk="0">
                        <a:lnSpc>
                          <a:spcPct val="87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内容构成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9890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93115" algn="l" rtl="0" eaLnBrk="0">
                        <a:lnSpc>
                          <a:spcPct val="78000"/>
                        </a:lnSpc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专业背景展示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789940" algn="l" rtl="0" eaLnBrk="0">
                        <a:lnSpc>
                          <a:spcPct val="99000"/>
                        </a:lnSpc>
                        <a:spcBef>
                          <a:spcPts val="9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个人使用历程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791844" algn="l" rtl="0" eaLnBrk="0">
                        <a:lnSpc>
                          <a:spcPct val="99000"/>
                        </a:lnSpc>
                        <a:spcBef>
                          <a:spcPts val="12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真实体验分享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790575" algn="l" rtl="0" eaLnBrk="0">
                        <a:lnSpc>
                          <a:spcPts val="1418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对比测评内容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80084" algn="l" rtl="0" eaLnBrk="0">
                        <a:lnSpc>
                          <a:spcPct val="79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避免过度吹捧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685165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呈现真实缺点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680084" algn="l" rtl="0" eaLnBrk="0">
                        <a:lnSpc>
                          <a:spcPts val="1435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保持客观态度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</a:tbl>
          </a:graphicData>
        </a:graphic>
      </p:graphicFrame>
      <p:sp>
        <p:nvSpPr>
          <p:cNvPr id="1448" name="textbox 1448"/>
          <p:cNvSpPr/>
          <p:nvPr/>
        </p:nvSpPr>
        <p:spPr>
          <a:xfrm>
            <a:off x="6620006" y="1315456"/>
            <a:ext cx="4895215" cy="15259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66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07340" algn="l" rtl="0" eaLnBrk="0">
              <a:lnSpc>
                <a:spcPct val="86000"/>
              </a:lnSpc>
              <a:tabLst/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场景化表达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8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21000"/>
              </a:lnSpc>
              <a:spcBef>
                <a:spcPts val="5"/>
              </a:spcBef>
              <a:tabLst/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通过具体生活场景的描绘，</a:t>
            </a:r>
            <a:r>
              <a:rPr sz="1500" kern="0" spc="-2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能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让内容更具代入感，</a:t>
            </a:r>
            <a:r>
              <a:rPr sz="1500" kern="0" spc="-3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从而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增加其说服力</a:t>
            </a:r>
            <a:r>
              <a:rPr sz="15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。场景化不仅仅是讲述使用过程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500" kern="0" spc="-3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而是要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通过具体细节描绘，</a:t>
            </a:r>
            <a:r>
              <a:rPr sz="1500" kern="0" spc="-2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帮助用户构建出真实的使用场景</a:t>
            </a:r>
            <a:r>
              <a:rPr sz="15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景化表达提示语设计：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450" name="textbox 1450"/>
          <p:cNvSpPr/>
          <p:nvPr/>
        </p:nvSpPr>
        <p:spPr>
          <a:xfrm>
            <a:off x="553162" y="3753596"/>
            <a:ext cx="5300345" cy="9461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31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82879" algn="l" rtl="0" eaLnBrk="0">
              <a:lnSpc>
                <a:spcPct val="86000"/>
              </a:lnSpc>
              <a:tabLst/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风格调性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900" dirty="0">
              <a:latin typeface="Arial"/>
              <a:ea typeface="Arial"/>
              <a:cs typeface="Arial"/>
            </a:endParaRPr>
          </a:p>
          <a:p>
            <a:pPr marL="12700" indent="-635" algn="l" rtl="0" eaLnBrk="0">
              <a:lnSpc>
                <a:spcPct val="114000"/>
              </a:lnSpc>
              <a:spcBef>
                <a:spcPts val="5"/>
              </a:spcBef>
              <a:tabLst/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风格调性的设计不仅影响内容的呈现方式，</a:t>
            </a:r>
            <a:r>
              <a:rPr sz="1500" kern="0" spc="-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还决定了与目标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受众的情感共鸣</a:t>
            </a:r>
            <a:r>
              <a:rPr sz="1500" kern="0" spc="-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。风格调性提示语设计：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452" name="textbox 1452"/>
          <p:cNvSpPr/>
          <p:nvPr/>
        </p:nvSpPr>
        <p:spPr>
          <a:xfrm>
            <a:off x="544556" y="1314947"/>
            <a:ext cx="5302250" cy="9442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1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82245" algn="l" rtl="0" eaLnBrk="0">
              <a:lnSpc>
                <a:spcPct val="86000"/>
              </a:lnSpc>
              <a:tabLst/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信任建设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1000"/>
              </a:lnSpc>
              <a:tabLst/>
            </a:pPr>
            <a:endParaRPr sz="8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14000"/>
              </a:lnSpc>
              <a:spcBef>
                <a:spcPts val="3"/>
              </a:spcBef>
              <a:tabLst/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信任建设的关键在于通过专业性与真实体验相结合，</a:t>
            </a:r>
            <a:r>
              <a:rPr sz="1500" kern="0" spc="-2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打造可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信赖的内容框架</a:t>
            </a:r>
            <a:r>
              <a:rPr sz="1500" kern="0" spc="-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。信任建设提示语设计：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454" name="textbox 1454"/>
          <p:cNvSpPr/>
          <p:nvPr/>
        </p:nvSpPr>
        <p:spPr>
          <a:xfrm>
            <a:off x="377553" y="320059"/>
            <a:ext cx="5440045" cy="5530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22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3900" b="1" kern="0" spc="36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种草文案的提示语设计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6" name="table 1456"/>
          <p:cNvGraphicFramePr>
            <a:graphicFrameLocks noGrp="1"/>
          </p:cNvGraphicFramePr>
          <p:nvPr/>
        </p:nvGraphicFramePr>
        <p:xfrm>
          <a:off x="6038214" y="1637665"/>
          <a:ext cx="5921374" cy="5033645"/>
        </p:xfrm>
        <a:graphic>
          <a:graphicData uri="http://schemas.openxmlformats.org/drawingml/2006/table">
            <a:tbl>
              <a:tblPr/>
              <a:tblGrid>
                <a:gridCol w="664209"/>
                <a:gridCol w="3662679"/>
                <a:gridCol w="1594485"/>
              </a:tblGrid>
              <a:tr h="1739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94141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0025" algn="l" rtl="0" eaLnBrk="0">
                        <a:lnSpc>
                          <a:spcPct val="87000"/>
                        </a:lnSpc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维度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85900" algn="l" rtl="0" eaLnBrk="0">
                        <a:lnSpc>
                          <a:spcPct val="8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提示语示例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59765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要求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0052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0175" indent="9525" algn="l" rtl="0" eaLnBrk="0">
                        <a:lnSpc>
                          <a:spcPct val="9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图文结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构要求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4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23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59155" algn="l" rtl="0" eaLnBrk="0">
                        <a:lnSpc>
                          <a:spcPct val="87000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请生成一篇小红书种草笔记大纲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marL="133985" algn="l" rtl="0" eaLnBrk="0">
                        <a:lnSpc>
                          <a:spcPts val="1338"/>
                        </a:lnSpc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商品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服务类型</a:t>
                      </a:r>
                      <a:r>
                        <a:rPr sz="11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产品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31750" algn="l" rtl="0" eaLnBrk="0">
                        <a:lnSpc>
                          <a:spcPct val="85000"/>
                        </a:lnSpc>
                        <a:spcBef>
                          <a:spcPts val="50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类型，例：美妆</a:t>
                      </a:r>
                      <a:r>
                        <a:rPr sz="11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、家居</a:t>
                      </a:r>
                      <a:r>
                        <a:rPr sz="11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29539" algn="l" rtl="0" eaLnBrk="0">
                        <a:lnSpc>
                          <a:spcPts val="1468"/>
                        </a:lnSpc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食品等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目标效果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期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2870" algn="l" rtl="0" eaLnBrk="0">
                        <a:lnSpc>
                          <a:spcPct val="93000"/>
                        </a:lnSpc>
                        <a:spcBef>
                          <a:spcPts val="50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望达成的转化目标，如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1600" algn="l" rtl="0" eaLnBrk="0">
                        <a:lnSpc>
                          <a:spcPct val="85000"/>
                        </a:lnSpc>
                        <a:spcBef>
                          <a:spcPts val="92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“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提高购买转化率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”“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增加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84505" algn="l" rtl="0" eaLnBrk="0">
                        <a:lnSpc>
                          <a:spcPts val="1395"/>
                        </a:lnSpc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品牌曝光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”]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13138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69240" indent="-129539" algn="l" rtl="0" eaLnBrk="0">
                        <a:lnSpc>
                          <a:spcPct val="93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图片安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排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85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3025" indent="635" algn="l" rtl="0" eaLnBrk="0">
                        <a:lnSpc>
                          <a:spcPct val="93000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封面图：要求高质量且具吸引力</a:t>
                      </a:r>
                      <a:r>
                        <a:rPr sz="11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，能体现产品特点或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创作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者个性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73025" algn="l" rtl="0" eaLnBrk="0">
                        <a:lnSpc>
                          <a:spcPct val="93000"/>
                        </a:lnSpc>
                        <a:spcBef>
                          <a:spcPts val="183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细节图：展示产品的使用细节或特征，增强产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品的可信度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73025" algn="l" rtl="0" eaLnBrk="0">
                        <a:lnSpc>
                          <a:spcPct val="93000"/>
                        </a:lnSpc>
                        <a:spcBef>
                          <a:spcPts val="93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场景图：展示产品使用的实际场景</a:t>
                      </a:r>
                      <a:r>
                        <a:rPr sz="11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，帮助读者产生代入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感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73025" algn="l" rtl="0" eaLnBrk="0">
                        <a:lnSpc>
                          <a:spcPct val="93000"/>
                        </a:lnSpc>
                        <a:spcBef>
                          <a:spcPts val="93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效果对比图：展示产品使用前后的明显变化，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增强说服力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9369" algn="l" rtl="0" eaLnBrk="0">
                        <a:lnSpc>
                          <a:spcPct val="92000"/>
                        </a:lnSpc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图片质量：清晰</a:t>
                      </a:r>
                      <a:r>
                        <a:rPr sz="11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、专业，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98425" algn="l" rtl="0" eaLnBrk="0">
                        <a:lnSpc>
                          <a:spcPct val="86000"/>
                        </a:lnSpc>
                        <a:spcBef>
                          <a:spcPts val="98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避免低质量模糊图像场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48309" indent="-346075" algn="l" rtl="0" eaLnBrk="0">
                        <a:lnSpc>
                          <a:spcPct val="93000"/>
                        </a:lnSpc>
                        <a:spcBef>
                          <a:spcPts val="184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景和效果图要有真实感</a:t>
                      </a:r>
                      <a:r>
                        <a:rPr sz="1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和可操作性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12204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4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69875" indent="-138429" algn="l" rtl="0" eaLnBrk="0">
                        <a:lnSpc>
                          <a:spcPct val="94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文案结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构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34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4294" algn="l" rtl="0" eaLnBrk="0">
                        <a:lnSpc>
                          <a:spcPct val="88000"/>
                        </a:lnSpc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开篇吸引力设计：通过引人注目的开头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吸引读者注意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72389" algn="l" rtl="0" eaLnBrk="0">
                        <a:lnSpc>
                          <a:spcPct val="93000"/>
                        </a:lnSpc>
                        <a:spcBef>
                          <a:spcPts val="166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个人经验铺垫：分享作者的使用感受或故事，增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强亲和力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71755" algn="l" rtl="0" eaLnBrk="0">
                        <a:lnSpc>
                          <a:spcPct val="92000"/>
                        </a:lnSpc>
                        <a:spcBef>
                          <a:spcPts val="99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使用方法说明：详细介绍如何使用产品，确保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信息清晰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73025" algn="l" rtl="0" eaLnBrk="0">
                        <a:lnSpc>
                          <a:spcPct val="93000"/>
                        </a:lnSpc>
                        <a:spcBef>
                          <a:spcPts val="99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效果总结：总结使用产品后的具体效果</a:t>
                      </a:r>
                      <a:r>
                        <a:rPr sz="11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，强化转化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诉求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74294" algn="l" rtl="0" eaLnBrk="0">
                        <a:lnSpc>
                          <a:spcPct val="93000"/>
                        </a:lnSpc>
                        <a:spcBef>
                          <a:spcPts val="95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购买建议：给出购买推荐或附带优惠信息，</a:t>
                      </a:r>
                      <a:r>
                        <a:rPr sz="11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引导决策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3655" indent="67310" algn="l" rtl="0" eaLnBrk="0">
                        <a:lnSpc>
                          <a:spcPct val="99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开篇需简洁明了</a:t>
                      </a:r>
                      <a:r>
                        <a:rPr sz="11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，直接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点明内容亮点中间部分</a:t>
                      </a:r>
                      <a:r>
                        <a:rPr sz="11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详尽描述使用方法与效</a:t>
                      </a:r>
                      <a:r>
                        <a:rPr sz="11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果，避免空洞的描述购</a:t>
                      </a:r>
                      <a:r>
                        <a:rPr sz="11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买建议要具备实际价值，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377825" algn="l" rtl="0" eaLnBrk="0">
                        <a:lnSpc>
                          <a:spcPct val="86000"/>
                        </a:lnSpc>
                        <a:spcBef>
                          <a:spcPts val="94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避免过度推销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  <a:tr h="1320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01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9389" indent="-69214" algn="l" rtl="0" eaLnBrk="0">
                        <a:lnSpc>
                          <a:spcPct val="94000"/>
                        </a:lnSpc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差异化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考虑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4294" algn="l" rtl="0" eaLnBrk="0">
                        <a:lnSpc>
                          <a:spcPct val="9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真实感塑造：避免过度修饰，保持内容的真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实性与亲和力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75564" algn="l" rtl="0" eaLnBrk="0">
                        <a:lnSpc>
                          <a:spcPct val="94000"/>
                        </a:lnSpc>
                        <a:spcBef>
                          <a:spcPts val="86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专业性体现：通过数据</a:t>
                      </a:r>
                      <a:r>
                        <a:rPr sz="11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、用户反馈或专家认证增强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内容的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专业感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75564" indent="-3810" algn="l" rtl="0" eaLnBrk="0">
                        <a:lnSpc>
                          <a:spcPct val="93000"/>
                        </a:lnSpc>
                        <a:spcBef>
                          <a:spcPts val="175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种草自然度：确保文案与图片配合自然，避免过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度营销或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生硬的推销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74930" indent="-635" algn="l" rtl="0" eaLnBrk="0">
                        <a:lnSpc>
                          <a:spcPct val="93000"/>
                        </a:lnSpc>
                        <a:spcBef>
                          <a:spcPts val="187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互动引导设计：结尾部分需鼓励读者参与互动，例如评论</a:t>
                      </a:r>
                      <a:r>
                        <a:rPr sz="11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点赞或分享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18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8425" algn="l" rtl="0" eaLnBrk="0">
                        <a:lnSpc>
                          <a:spcPct val="93000"/>
                        </a:lnSpc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保持平衡</a:t>
                      </a:r>
                      <a:r>
                        <a:rPr sz="11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，既不夸大其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0964" algn="l" rtl="0" eaLnBrk="0">
                        <a:lnSpc>
                          <a:spcPct val="93000"/>
                        </a:lnSpc>
                        <a:spcBef>
                          <a:spcPts val="93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词，也不过于保守在效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0964" algn="l" rtl="0" eaLnBrk="0">
                        <a:lnSpc>
                          <a:spcPct val="86000"/>
                        </a:lnSpc>
                        <a:spcBef>
                          <a:spcPts val="111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果展示和互动设计时要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16839" algn="l" rtl="0" eaLnBrk="0">
                        <a:lnSpc>
                          <a:spcPct val="93000"/>
                        </a:lnSpc>
                        <a:spcBef>
                          <a:spcPts val="163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自然流畅，避免强硬促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726440" algn="l" rtl="0" eaLnBrk="0">
                        <a:lnSpc>
                          <a:spcPct val="85000"/>
                        </a:lnSpc>
                        <a:spcBef>
                          <a:spcPts val="106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销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8" name="table 1458"/>
          <p:cNvGraphicFramePr>
            <a:graphicFrameLocks noGrp="1"/>
          </p:cNvGraphicFramePr>
          <p:nvPr/>
        </p:nvGraphicFramePr>
        <p:xfrm>
          <a:off x="280670" y="2409825"/>
          <a:ext cx="5564504" cy="4261485"/>
        </p:xfrm>
        <a:graphic>
          <a:graphicData uri="http://schemas.openxmlformats.org/drawingml/2006/table">
            <a:tbl>
              <a:tblPr/>
              <a:tblGrid>
                <a:gridCol w="962025"/>
                <a:gridCol w="2152650"/>
                <a:gridCol w="2449830"/>
              </a:tblGrid>
              <a:tr h="2559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48615" algn="l" rtl="0" eaLnBrk="0">
                        <a:lnSpc>
                          <a:spcPct val="8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维度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0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30884" algn="l" rtl="0" eaLnBrk="0">
                        <a:lnSpc>
                          <a:spcPct val="86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提示语示例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0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88389" algn="l" rtl="0" eaLnBrk="0">
                        <a:lnSpc>
                          <a:spcPct val="85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要求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0EC"/>
                    </a:solidFill>
                  </a:tcPr>
                </a:tc>
              </a:tr>
              <a:tr h="8534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8595" algn="l" rtl="0" eaLnBrk="0">
                        <a:lnSpc>
                          <a:spcPts val="1468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领域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卖点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5410" algn="l" rtl="0" eaLnBrk="0">
                        <a:lnSpc>
                          <a:spcPct val="8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帮我创作一篇小红书笔记的标题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93065" algn="l" rtl="0" eaLnBrk="0">
                        <a:lnSpc>
                          <a:spcPts val="1394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内容领域</a:t>
                      </a:r>
                      <a:r>
                        <a:rPr sz="11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美妆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美食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旅行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9079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核心卖点</a:t>
                      </a: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具体收益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解决问题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77850" algn="l" rtl="0" eaLnBrk="0">
                        <a:lnSpc>
                          <a:spcPts val="1394"/>
                        </a:lnSpc>
                        <a:tabLst/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目标受众</a:t>
                      </a:r>
                      <a:r>
                        <a:rPr sz="11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受众画像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8547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20369" indent="-282575" algn="l" rtl="0" eaLnBrk="0">
                        <a:lnSpc>
                          <a:spcPct val="92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标题设计要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求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87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43865" algn="l" rtl="0" eaLnBrk="0">
                        <a:lnSpc>
                          <a:spcPct val="87000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提供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3—5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个标题方案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0339" algn="l" rtl="0" eaLnBrk="0">
                        <a:lnSpc>
                          <a:spcPct val="88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每个标题包含：</a:t>
                      </a:r>
                      <a:r>
                        <a:rPr sz="11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吸引注意的开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头语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876300" algn="l" rtl="0" eaLnBrk="0">
                        <a:lnSpc>
                          <a:spcPct val="85000"/>
                        </a:lnSpc>
                        <a:spcBef>
                          <a:spcPts val="167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核心关键词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789305" algn="l" rtl="0" eaLnBrk="0">
                        <a:lnSpc>
                          <a:spcPts val="1468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具体数字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方法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747394" algn="l" rtl="0" eaLnBrk="0">
                        <a:lnSpc>
                          <a:spcPct val="87000"/>
                        </a:lnSpc>
                        <a:spcBef>
                          <a:spcPts val="47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明确的价值承诺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5816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12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7645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标题特征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13460" indent="-876300" algn="l" rtl="0" eaLnBrk="0">
                        <a:lnSpc>
                          <a:spcPct val="94000"/>
                        </a:lnSpc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字数：</a:t>
                      </a:r>
                      <a:r>
                        <a:rPr sz="11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15-25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字语气</a:t>
                      </a:r>
                      <a:r>
                        <a:rPr sz="11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：亲和但专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业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89584" algn="l" rtl="0" eaLnBrk="0">
                        <a:lnSpc>
                          <a:spcPts val="1394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必须包含的词</a:t>
                      </a:r>
                      <a:r>
                        <a:rPr sz="11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关键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词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9079" algn="l" rtl="0" eaLnBrk="0">
                        <a:lnSpc>
                          <a:spcPts val="1394"/>
                        </a:lnSpc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避免使用</a:t>
                      </a: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禁用词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过度营销词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  <a:tr h="17157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9064" algn="l" rtl="0" eaLnBrk="0">
                        <a:lnSpc>
                          <a:spcPct val="89000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差异化考虑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08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5254" algn="l" rtl="0" eaLnBrk="0">
                        <a:lnSpc>
                          <a:spcPct val="87000"/>
                        </a:lnSpc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请分析市场中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个同主题的热门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1600" algn="l" rtl="0" eaLnBrk="0">
                        <a:lnSpc>
                          <a:spcPct val="93000"/>
                        </a:lnSpc>
                        <a:spcBef>
                          <a:spcPts val="175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标题，并根据其内容结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构和语言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3504" algn="l" rtl="0" eaLnBrk="0">
                        <a:lnSpc>
                          <a:spcPct val="93000"/>
                        </a:lnSpc>
                        <a:spcBef>
                          <a:spcPts val="93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风格设计一个创新的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标题，确保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241934" algn="l" rtl="0" eaLnBrk="0">
                        <a:lnSpc>
                          <a:spcPct val="88000"/>
                        </a:lnSpc>
                        <a:spcBef>
                          <a:spcPts val="84"/>
                        </a:spcBef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新标题在表达上有独特性。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34925" indent="69214" algn="l" rtl="0" eaLnBrk="0">
                        <a:lnSpc>
                          <a:spcPct val="96000"/>
                        </a:lnSpc>
                        <a:spcBef>
                          <a:spcPts val="153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请提供一个标题，通过与竞品对</a:t>
                      </a:r>
                      <a:r>
                        <a:rPr sz="11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比</a:t>
                      </a:r>
                      <a:r>
                        <a:rPr sz="11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，突显出创新性和差异化，避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免与市场上已有的标题过于相似</a:t>
                      </a: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4455" algn="l" rtl="0" eaLnBrk="0">
                        <a:lnSpc>
                          <a:spcPts val="1468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竞品标题风格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举例，分析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3—5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个同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11760" algn="l" rtl="0" eaLnBrk="0">
                        <a:lnSpc>
                          <a:spcPct val="85000"/>
                        </a:lnSpc>
                        <a:spcBef>
                          <a:spcPts val="50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主题的热门标题，</a:t>
                      </a:r>
                      <a:r>
                        <a:rPr sz="11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明确其常见结构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和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68705" algn="l" rtl="0" eaLnBrk="0">
                        <a:lnSpc>
                          <a:spcPts val="1394"/>
                        </a:lnSpc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用词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8900" algn="l" rtl="0" eaLnBrk="0">
                        <a:lnSpc>
                          <a:spcPts val="1394"/>
                        </a:lnSpc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创新表达方向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说明新标题在情感表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9854" algn="l" rtl="0" eaLnBrk="0">
                        <a:lnSpc>
                          <a:spcPct val="88000"/>
                        </a:lnSpc>
                        <a:spcBef>
                          <a:spcPts val="38"/>
                        </a:spcBef>
                        <a:tabLst/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达</a:t>
                      </a:r>
                      <a:r>
                        <a:rPr sz="11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、信息传递</a:t>
                      </a:r>
                      <a:r>
                        <a:rPr sz="11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、创意表达等方面的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38734" algn="l" rtl="0" eaLnBrk="0">
                        <a:lnSpc>
                          <a:spcPct val="85000"/>
                        </a:lnSpc>
                        <a:spcBef>
                          <a:spcPts val="170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新点，例如通过加入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数字</a:t>
                      </a:r>
                      <a:r>
                        <a:rPr sz="11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、问题设定</a:t>
                      </a:r>
                      <a:r>
                        <a:rPr sz="11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368300" algn="l" rtl="0" eaLnBrk="0">
                        <a:lnSpc>
                          <a:spcPts val="1468"/>
                        </a:lnSpc>
                        <a:tabLst/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独特观点或特色语言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来创新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]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B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</a:tr>
            </a:tbl>
          </a:graphicData>
        </a:graphic>
      </p:graphicFrame>
      <p:sp>
        <p:nvSpPr>
          <p:cNvPr id="1460" name="textbox 1460"/>
          <p:cNvSpPr/>
          <p:nvPr/>
        </p:nvSpPr>
        <p:spPr>
          <a:xfrm>
            <a:off x="372296" y="1312655"/>
            <a:ext cx="5302884" cy="9461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86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82245" algn="l" rtl="0" eaLnBrk="0">
              <a:lnSpc>
                <a:spcPct val="86000"/>
              </a:lnSpc>
              <a:tabLst/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标题创作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1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13970" indent="-1270" algn="l" rtl="0" eaLnBrk="0">
              <a:lnSpc>
                <a:spcPct val="118000"/>
              </a:lnSpc>
              <a:spcBef>
                <a:spcPts val="1"/>
              </a:spcBef>
              <a:tabLst/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标题创作的提示语设计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应考虑情感共鸣</a:t>
            </a:r>
            <a:r>
              <a:rPr sz="15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、专业性</a:t>
            </a:r>
            <a:r>
              <a:rPr sz="1500" kern="0" spc="-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、搜索优化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和清晰的价值承诺</a:t>
            </a:r>
            <a:r>
              <a:rPr sz="15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。小红书标题创作提示语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设计：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462" name="textbox 1462"/>
          <p:cNvSpPr/>
          <p:nvPr/>
        </p:nvSpPr>
        <p:spPr>
          <a:xfrm>
            <a:off x="384656" y="226704"/>
            <a:ext cx="7026909" cy="6692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065"/>
              </a:lnSpc>
              <a:tabLst/>
            </a:pPr>
            <a:r>
              <a:rPr sz="3900" b="1" kern="0" spc="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文案创作的提示语示例</a:t>
            </a:r>
            <a:r>
              <a:rPr sz="3900" b="1" kern="0" spc="-96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（一）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464" name="textbox 1464"/>
          <p:cNvSpPr/>
          <p:nvPr/>
        </p:nvSpPr>
        <p:spPr>
          <a:xfrm>
            <a:off x="6335587" y="1311382"/>
            <a:ext cx="1017905" cy="2908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90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2000" b="1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图文结构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textbox 1466"/>
          <p:cNvSpPr/>
          <p:nvPr/>
        </p:nvSpPr>
        <p:spPr>
          <a:xfrm>
            <a:off x="384656" y="226704"/>
            <a:ext cx="7026909" cy="13741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5065"/>
              </a:lnSpc>
              <a:tabLst/>
            </a:pPr>
            <a:r>
              <a:rPr sz="3900" b="1" kern="0" spc="23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文案创作的提示语示例</a:t>
            </a:r>
            <a:r>
              <a:rPr sz="3900" b="1" kern="0" spc="-9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23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 二</a:t>
            </a:r>
            <a:r>
              <a:rPr sz="3900" b="1" kern="0" spc="-2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-284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175895" algn="l" rtl="0" eaLnBrk="0">
              <a:lnSpc>
                <a:spcPct val="87000"/>
              </a:lnSpc>
              <a:spcBef>
                <a:spcPts val="2"/>
              </a:spcBef>
              <a:tabLst/>
            </a:pPr>
            <a:r>
              <a:rPr sz="2000" b="1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主体内容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226" name="group 226"/>
          <p:cNvGrpSpPr/>
          <p:nvPr/>
        </p:nvGrpSpPr>
        <p:grpSpPr>
          <a:xfrm rot="21600000">
            <a:off x="343514" y="1686312"/>
            <a:ext cx="3524925" cy="647513"/>
            <a:chOff x="0" y="0"/>
            <a:chExt cx="3524925" cy="647513"/>
          </a:xfrm>
        </p:grpSpPr>
        <p:pic>
          <p:nvPicPr>
            <p:cNvPr id="1468" name="picture 146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3524925" cy="647513"/>
            </a:xfrm>
            <a:prstGeom prst="rect">
              <a:avLst/>
            </a:prstGeom>
          </p:spPr>
        </p:pic>
        <p:sp>
          <p:nvSpPr>
            <p:cNvPr id="1470" name="textbox 1470"/>
            <p:cNvSpPr/>
            <p:nvPr/>
          </p:nvSpPr>
          <p:spPr>
            <a:xfrm>
              <a:off x="-12700" y="-12700"/>
              <a:ext cx="3550920" cy="6946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marL="292100" algn="l" rtl="0" eaLnBrk="0">
                <a:lnSpc>
                  <a:spcPct val="91000"/>
                </a:lnSpc>
                <a:spcBef>
                  <a:spcPts val="2"/>
                </a:spcBef>
                <a:tabLst/>
              </a:pPr>
              <a:r>
                <a:rPr sz="1700" b="1" kern="0" spc="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个人化体验分享的提示语设</a:t>
              </a:r>
              <a:r>
                <a:rPr sz="1700" b="1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计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228" name="group 228"/>
          <p:cNvGrpSpPr/>
          <p:nvPr/>
        </p:nvGrpSpPr>
        <p:grpSpPr>
          <a:xfrm rot="21600000">
            <a:off x="357504" y="2305684"/>
            <a:ext cx="11278869" cy="471170"/>
            <a:chOff x="0" y="0"/>
            <a:chExt cx="11278869" cy="471170"/>
          </a:xfrm>
        </p:grpSpPr>
        <p:pic>
          <p:nvPicPr>
            <p:cNvPr id="1472" name="picture 14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11278869" cy="471170"/>
            </a:xfrm>
            <a:prstGeom prst="rect">
              <a:avLst/>
            </a:prstGeom>
          </p:spPr>
        </p:pic>
        <p:sp>
          <p:nvSpPr>
            <p:cNvPr id="1474" name="textbox 1474"/>
            <p:cNvSpPr/>
            <p:nvPr/>
          </p:nvSpPr>
          <p:spPr>
            <a:xfrm>
              <a:off x="-12700" y="-12700"/>
              <a:ext cx="11304269" cy="52006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  <a:tabLst/>
              </a:pPr>
              <a:endParaRPr sz="900" dirty="0">
                <a:latin typeface="Arial"/>
                <a:ea typeface="Arial"/>
                <a:cs typeface="Arial"/>
              </a:endParaRPr>
            </a:p>
            <a:p>
              <a:pPr marL="353695" algn="l" rtl="0" eaLnBrk="0">
                <a:lnSpc>
                  <a:spcPct val="90000"/>
                </a:lnSpc>
                <a:spcBef>
                  <a:spcPts val="1"/>
                </a:spcBef>
                <a:tabLst/>
              </a:pPr>
              <a:r>
                <a:rPr sz="2700" b="1" kern="0" spc="-10" baseline="-9645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应用示例</a:t>
              </a:r>
              <a:r>
                <a:rPr sz="1700" b="1" kern="0" spc="-1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生成关于[个人经历]的分享内容，</a:t>
              </a:r>
              <a:r>
                <a:rPr sz="1200" kern="0" spc="-1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需描述具体的体验过程，</a:t>
              </a: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突显个人情感变化，</a:t>
              </a:r>
              <a:r>
                <a:rPr sz="1200" kern="0" spc="-1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使内容更具温度和真实感。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230" name="group 230"/>
          <p:cNvGrpSpPr/>
          <p:nvPr/>
        </p:nvGrpSpPr>
        <p:grpSpPr>
          <a:xfrm rot="21600000">
            <a:off x="343514" y="5469642"/>
            <a:ext cx="3524925" cy="647514"/>
            <a:chOff x="0" y="0"/>
            <a:chExt cx="3524925" cy="647514"/>
          </a:xfrm>
        </p:grpSpPr>
        <p:pic>
          <p:nvPicPr>
            <p:cNvPr id="1476" name="picture 147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3524925" cy="647514"/>
            </a:xfrm>
            <a:prstGeom prst="rect">
              <a:avLst/>
            </a:prstGeom>
          </p:spPr>
        </p:pic>
        <p:sp>
          <p:nvSpPr>
            <p:cNvPr id="1478" name="textbox 1478"/>
            <p:cNvSpPr/>
            <p:nvPr/>
          </p:nvSpPr>
          <p:spPr>
            <a:xfrm>
              <a:off x="-12700" y="-12700"/>
              <a:ext cx="3550920" cy="6946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3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marL="638175" algn="l" rtl="0" eaLnBrk="0">
                <a:lnSpc>
                  <a:spcPct val="92000"/>
                </a:lnSpc>
                <a:spcBef>
                  <a:spcPts val="3"/>
                </a:spcBef>
                <a:tabLst/>
              </a:pPr>
              <a:r>
                <a:rPr sz="1700" b="1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互动性强的提示语设计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232" name="group 232"/>
          <p:cNvGrpSpPr/>
          <p:nvPr/>
        </p:nvGrpSpPr>
        <p:grpSpPr>
          <a:xfrm rot="21600000">
            <a:off x="357504" y="6088379"/>
            <a:ext cx="11278869" cy="469264"/>
            <a:chOff x="0" y="0"/>
            <a:chExt cx="11278869" cy="469264"/>
          </a:xfrm>
        </p:grpSpPr>
        <p:pic>
          <p:nvPicPr>
            <p:cNvPr id="1480" name="picture 148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11278869" cy="469264"/>
            </a:xfrm>
            <a:prstGeom prst="rect">
              <a:avLst/>
            </a:prstGeom>
          </p:spPr>
        </p:pic>
        <p:sp>
          <p:nvSpPr>
            <p:cNvPr id="1482" name="textbox 1482"/>
            <p:cNvSpPr/>
            <p:nvPr/>
          </p:nvSpPr>
          <p:spPr>
            <a:xfrm>
              <a:off x="-12700" y="-12700"/>
              <a:ext cx="11304269" cy="51815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  <a:tabLst/>
              </a:pPr>
              <a:endParaRPr sz="900" dirty="0">
                <a:latin typeface="Arial"/>
                <a:ea typeface="Arial"/>
                <a:cs typeface="Arial"/>
              </a:endParaRPr>
            </a:p>
            <a:p>
              <a:pPr marL="353695" algn="l" rtl="0" eaLnBrk="0">
                <a:lnSpc>
                  <a:spcPct val="90000"/>
                </a:lnSpc>
                <a:spcBef>
                  <a:spcPts val="6"/>
                </a:spcBef>
                <a:tabLst/>
              </a:pPr>
              <a:r>
                <a:rPr sz="2700" b="1" kern="0" spc="0" baseline="-11575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应用示例</a:t>
              </a:r>
              <a:r>
                <a:rPr sz="1700" b="1" kern="0" spc="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生成一个关于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[话题]的内容，</a:t>
              </a:r>
              <a:r>
                <a:rPr sz="1200" kern="0" spc="-1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结尾处提出问题或鼓励读者分享他们的看法，</a:t>
              </a:r>
              <a:r>
                <a:rPr sz="1200" kern="0" spc="-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以增强互动性。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234" name="group 234"/>
          <p:cNvGrpSpPr/>
          <p:nvPr/>
        </p:nvGrpSpPr>
        <p:grpSpPr>
          <a:xfrm rot="21600000">
            <a:off x="343514" y="2947575"/>
            <a:ext cx="3524925" cy="655508"/>
            <a:chOff x="0" y="0"/>
            <a:chExt cx="3524925" cy="655508"/>
          </a:xfrm>
        </p:grpSpPr>
        <p:pic>
          <p:nvPicPr>
            <p:cNvPr id="1484" name="picture 148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3524925" cy="655508"/>
            </a:xfrm>
            <a:prstGeom prst="rect">
              <a:avLst/>
            </a:prstGeom>
          </p:spPr>
        </p:pic>
        <p:sp>
          <p:nvSpPr>
            <p:cNvPr id="1486" name="textbox 1486"/>
            <p:cNvSpPr/>
            <p:nvPr/>
          </p:nvSpPr>
          <p:spPr>
            <a:xfrm>
              <a:off x="-12700" y="-12700"/>
              <a:ext cx="3550920" cy="70294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  <a:tabLst/>
              </a:pPr>
              <a:endParaRPr sz="800" dirty="0">
                <a:latin typeface="Arial"/>
                <a:ea typeface="Arial"/>
                <a:cs typeface="Arial"/>
              </a:endParaRPr>
            </a:p>
            <a:p>
              <a:pPr marL="634365" algn="l" rtl="0" eaLnBrk="0">
                <a:lnSpc>
                  <a:spcPct val="90000"/>
                </a:lnSpc>
                <a:spcBef>
                  <a:spcPts val="6"/>
                </a:spcBef>
                <a:tabLst/>
              </a:pPr>
              <a:r>
                <a:rPr sz="1700" b="1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情感共鸣型提示语设计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236" name="group 236"/>
          <p:cNvGrpSpPr/>
          <p:nvPr/>
        </p:nvGrpSpPr>
        <p:grpSpPr>
          <a:xfrm rot="21600000">
            <a:off x="357504" y="3566159"/>
            <a:ext cx="11278869" cy="457834"/>
            <a:chOff x="0" y="0"/>
            <a:chExt cx="11278869" cy="457834"/>
          </a:xfrm>
        </p:grpSpPr>
        <p:pic>
          <p:nvPicPr>
            <p:cNvPr id="1488" name="picture 148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11278869" cy="457834"/>
            </a:xfrm>
            <a:prstGeom prst="rect">
              <a:avLst/>
            </a:prstGeom>
          </p:spPr>
        </p:pic>
        <p:sp>
          <p:nvSpPr>
            <p:cNvPr id="1490" name="textbox 1490"/>
            <p:cNvSpPr/>
            <p:nvPr/>
          </p:nvSpPr>
          <p:spPr>
            <a:xfrm>
              <a:off x="-12700" y="-12700"/>
              <a:ext cx="11304269" cy="50673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  <a:tabLst/>
              </a:pPr>
              <a:endParaRPr sz="900" dirty="0">
                <a:latin typeface="Arial"/>
                <a:ea typeface="Arial"/>
                <a:cs typeface="Arial"/>
              </a:endParaRPr>
            </a:p>
            <a:p>
              <a:pPr marL="353695" algn="l" rtl="0" eaLnBrk="0">
                <a:lnSpc>
                  <a:spcPct val="90000"/>
                </a:lnSpc>
                <a:spcBef>
                  <a:spcPts val="6"/>
                </a:spcBef>
                <a:tabLst/>
              </a:pPr>
              <a:r>
                <a:rPr sz="2700" b="1" kern="0" spc="0" baseline="-11575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应用示例</a:t>
              </a:r>
              <a:r>
                <a:rPr sz="1700" b="1" kern="0" spc="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生成一个关于[情感话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题]的分享内容，</a:t>
              </a:r>
              <a:r>
                <a:rPr sz="12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采用温暖和鼓励的语气，</a:t>
              </a:r>
              <a:r>
                <a:rPr sz="1200" kern="0" spc="-1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激发读者的情感共鸣。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238" name="group 238"/>
          <p:cNvGrpSpPr/>
          <p:nvPr/>
        </p:nvGrpSpPr>
        <p:grpSpPr>
          <a:xfrm rot="21600000">
            <a:off x="343514" y="4208685"/>
            <a:ext cx="3524925" cy="655508"/>
            <a:chOff x="0" y="0"/>
            <a:chExt cx="3524925" cy="655508"/>
          </a:xfrm>
        </p:grpSpPr>
        <p:pic>
          <p:nvPicPr>
            <p:cNvPr id="1492" name="picture 149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0" y="0"/>
              <a:ext cx="3524925" cy="655508"/>
            </a:xfrm>
            <a:prstGeom prst="rect">
              <a:avLst/>
            </a:prstGeom>
          </p:spPr>
        </p:pic>
        <p:sp>
          <p:nvSpPr>
            <p:cNvPr id="1494" name="textbox 1494"/>
            <p:cNvSpPr/>
            <p:nvPr/>
          </p:nvSpPr>
          <p:spPr>
            <a:xfrm>
              <a:off x="-12700" y="-12700"/>
              <a:ext cx="3550920" cy="70294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3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6278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294640" algn="l" rtl="0" eaLnBrk="0">
                <a:lnSpc>
                  <a:spcPct val="91000"/>
                </a:lnSpc>
                <a:tabLst/>
              </a:pPr>
              <a:r>
                <a:rPr sz="1700" b="1" kern="0" spc="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购物推荐与评测的提示</a:t>
              </a:r>
              <a:r>
                <a:rPr sz="1700" b="1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语设计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240" name="group 240"/>
          <p:cNvGrpSpPr/>
          <p:nvPr/>
        </p:nvGrpSpPr>
        <p:grpSpPr>
          <a:xfrm rot="21600000">
            <a:off x="357504" y="4827904"/>
            <a:ext cx="11278869" cy="457200"/>
            <a:chOff x="0" y="0"/>
            <a:chExt cx="11278869" cy="457200"/>
          </a:xfrm>
        </p:grpSpPr>
        <p:pic>
          <p:nvPicPr>
            <p:cNvPr id="1496" name="picture 149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0" y="0"/>
              <a:ext cx="11278869" cy="457200"/>
            </a:xfrm>
            <a:prstGeom prst="rect">
              <a:avLst/>
            </a:prstGeom>
          </p:spPr>
        </p:pic>
        <p:sp>
          <p:nvSpPr>
            <p:cNvPr id="1498" name="textbox 1498"/>
            <p:cNvSpPr/>
            <p:nvPr/>
          </p:nvSpPr>
          <p:spPr>
            <a:xfrm>
              <a:off x="-12700" y="-12700"/>
              <a:ext cx="11304269" cy="50609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  <a:tabLst/>
              </a:pPr>
              <a:endParaRPr sz="900" dirty="0">
                <a:latin typeface="Arial"/>
                <a:ea typeface="Arial"/>
                <a:cs typeface="Arial"/>
              </a:endParaRPr>
            </a:p>
            <a:p>
              <a:pPr marL="353695" algn="l" rtl="0" eaLnBrk="0">
                <a:lnSpc>
                  <a:spcPct val="90000"/>
                </a:lnSpc>
                <a:spcBef>
                  <a:spcPts val="1"/>
                </a:spcBef>
                <a:tabLst/>
              </a:pPr>
              <a:r>
                <a:rPr sz="2700" b="1" kern="0" spc="-10" baseline="-11575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应用示例</a:t>
              </a:r>
              <a:r>
                <a:rPr sz="1700" b="1" kern="0" spc="-1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生成一个关于[产品/服务]的评测内容，</a:t>
              </a:r>
              <a:r>
                <a:rPr sz="1200" kern="0" spc="-1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需详细描述产品特点、</a:t>
              </a:r>
              <a:r>
                <a:rPr sz="1200" kern="0" spc="-2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使用体验，</a:t>
              </a:r>
              <a:r>
                <a:rPr sz="1200" kern="0" spc="-1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并加入个人使用后的真实感受，</a:t>
              </a:r>
              <a:r>
                <a:rPr sz="1200" kern="0" spc="-1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帮助读者做出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购买决策。</a:t>
              </a:r>
              <a:endParaRPr sz="12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1500" name="textbox 1500"/>
          <p:cNvSpPr/>
          <p:nvPr/>
        </p:nvSpPr>
        <p:spPr>
          <a:xfrm>
            <a:off x="4072644" y="5444433"/>
            <a:ext cx="7526655" cy="542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2678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indent="635" algn="l" rtl="0" eaLnBrk="0">
              <a:lnSpc>
                <a:spcPct val="115000"/>
              </a:lnSpc>
              <a:tabLst/>
            </a:pP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通过在提示语中加入互动引导元素，</a:t>
            </a:r>
            <a:r>
              <a:rPr sz="1500" kern="0" spc="-3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能够让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生成的内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容更加符合小红书平台的互动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特点，</a:t>
            </a:r>
            <a:r>
              <a:rPr sz="1500" kern="0" spc="-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吸引读者评论和参与讨论</a:t>
            </a:r>
            <a:r>
              <a:rPr sz="1500" kern="0" spc="-2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502" name="textbox 1502"/>
          <p:cNvSpPr/>
          <p:nvPr/>
        </p:nvSpPr>
        <p:spPr>
          <a:xfrm>
            <a:off x="4073657" y="1661103"/>
            <a:ext cx="7525384" cy="5422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2434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7145" indent="-4444" algn="l" rtl="0" eaLnBrk="0">
              <a:lnSpc>
                <a:spcPct val="115000"/>
              </a:lnSpc>
              <a:tabLst/>
            </a:pP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这种提示语能够帮助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生成具有情感化且富有个性化的内容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让读者感受到作者的真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实情感，</a:t>
            </a:r>
            <a:r>
              <a:rPr sz="1500" kern="0" spc="-3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从而增强用户的情感认同</a:t>
            </a:r>
            <a:r>
              <a:rPr sz="1500" kern="0" spc="-2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504" name="textbox 1504"/>
          <p:cNvSpPr/>
          <p:nvPr/>
        </p:nvSpPr>
        <p:spPr>
          <a:xfrm>
            <a:off x="4073657" y="2922213"/>
            <a:ext cx="7525384" cy="542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2678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3970" indent="-1905" algn="l" rtl="0" eaLnBrk="0">
              <a:lnSpc>
                <a:spcPct val="115000"/>
              </a:lnSpc>
              <a:tabLst/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这种提示语将引导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使用温暖的语言和情感化的表达方式，</a:t>
            </a:r>
            <a:r>
              <a:rPr sz="1500" kern="0" spc="-3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帮助内容打动读者，</a:t>
            </a:r>
            <a:r>
              <a:rPr sz="1500" kern="0" spc="-2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引发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共鸣，</a:t>
            </a:r>
            <a:r>
              <a:rPr sz="1500" kern="0" spc="-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提升内容的互动性</a:t>
            </a:r>
            <a:r>
              <a:rPr sz="1500" kern="0" spc="-2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506" name="textbox 1506"/>
          <p:cNvSpPr/>
          <p:nvPr/>
        </p:nvSpPr>
        <p:spPr>
          <a:xfrm>
            <a:off x="4073657" y="4183323"/>
            <a:ext cx="7525384" cy="5283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2262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3970" indent="-1905" algn="l" rtl="0" eaLnBrk="0">
              <a:lnSpc>
                <a:spcPct val="112000"/>
              </a:lnSpc>
              <a:tabLst/>
            </a:pP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这种提示语帮助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聚焦在产品的实际体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验与优势上，</a:t>
            </a:r>
            <a:r>
              <a:rPr sz="1500" kern="0" spc="-3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使得内容既具实用性，</a:t>
            </a:r>
            <a:r>
              <a:rPr sz="1500" kern="0" spc="-3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又能引导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用户产生购买兴趣</a:t>
            </a:r>
            <a:r>
              <a:rPr sz="1500" kern="0" spc="-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8" name="picture 15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50520" y="4744084"/>
            <a:ext cx="11489690" cy="1744345"/>
          </a:xfrm>
          <a:prstGeom prst="rect">
            <a:avLst/>
          </a:prstGeom>
        </p:spPr>
      </p:pic>
      <p:sp>
        <p:nvSpPr>
          <p:cNvPr id="1510" name="textbox 1510"/>
          <p:cNvSpPr/>
          <p:nvPr/>
        </p:nvSpPr>
        <p:spPr>
          <a:xfrm>
            <a:off x="395311" y="320059"/>
            <a:ext cx="8702675" cy="5524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20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3900" b="1" kern="0" spc="3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掌握抖音</a:t>
            </a:r>
            <a:r>
              <a:rPr sz="3900" b="1" kern="0" spc="-6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53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短视频内容的提示语设</a:t>
            </a:r>
            <a:r>
              <a:rPr sz="3900" b="1" kern="0" spc="2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计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512" name="rect 1512"/>
          <p:cNvSpPr/>
          <p:nvPr/>
        </p:nvSpPr>
        <p:spPr>
          <a:xfrm>
            <a:off x="6248400" y="1807464"/>
            <a:ext cx="3956684" cy="906779"/>
          </a:xfrm>
          <a:prstGeom prst="rect">
            <a:avLst/>
          </a:prstGeom>
          <a:solidFill>
            <a:srgbClr val="F2F2F2">
              <a:alpha val="50196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14" name="rect 1514"/>
          <p:cNvSpPr/>
          <p:nvPr/>
        </p:nvSpPr>
        <p:spPr>
          <a:xfrm>
            <a:off x="1403350" y="1807464"/>
            <a:ext cx="3956684" cy="876680"/>
          </a:xfrm>
          <a:prstGeom prst="rect">
            <a:avLst/>
          </a:prstGeom>
          <a:solidFill>
            <a:srgbClr val="F2F2F2">
              <a:alpha val="50196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16" name="rect 1516"/>
          <p:cNvSpPr/>
          <p:nvPr/>
        </p:nvSpPr>
        <p:spPr>
          <a:xfrm>
            <a:off x="1403350" y="2977515"/>
            <a:ext cx="3956684" cy="840739"/>
          </a:xfrm>
          <a:prstGeom prst="rect">
            <a:avLst/>
          </a:prstGeom>
          <a:solidFill>
            <a:srgbClr val="F2F2F2">
              <a:alpha val="50196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18" name="rect 1518"/>
          <p:cNvSpPr/>
          <p:nvPr/>
        </p:nvSpPr>
        <p:spPr>
          <a:xfrm>
            <a:off x="6248400" y="2977515"/>
            <a:ext cx="3956684" cy="840739"/>
          </a:xfrm>
          <a:prstGeom prst="rect">
            <a:avLst/>
          </a:prstGeom>
          <a:solidFill>
            <a:srgbClr val="F2F2F2">
              <a:alpha val="50196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20" name="textbox 1520"/>
          <p:cNvSpPr/>
          <p:nvPr/>
        </p:nvSpPr>
        <p:spPr>
          <a:xfrm>
            <a:off x="3469329" y="5064040"/>
            <a:ext cx="2404745" cy="11341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89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01954" algn="l" rtl="0" eaLnBrk="0">
              <a:lnSpc>
                <a:spcPct val="92000"/>
              </a:lnSpc>
              <a:tabLst/>
            </a:pPr>
            <a:r>
              <a:rPr sz="1500" b="1" kern="0" spc="330" dirty="0">
                <a:solidFill>
                  <a:srgbClr val="1D6DC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引导参与与互动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800" dirty="0">
              <a:latin typeface="Arial"/>
              <a:ea typeface="Arial"/>
              <a:cs typeface="Arial"/>
            </a:endParaRPr>
          </a:p>
          <a:p>
            <a:pPr marL="12700" indent="-635" algn="l" rtl="0" eaLnBrk="0">
              <a:lnSpc>
                <a:spcPct val="105000"/>
              </a:lnSpc>
              <a:spcBef>
                <a:spcPts val="7"/>
              </a:spcBef>
              <a:tabLst/>
            </a:pPr>
            <a:r>
              <a:rPr sz="1200" kern="0" spc="22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提示语应引导</a:t>
            </a:r>
            <a:r>
              <a:rPr sz="1200" kern="0" spc="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200" kern="0" spc="-3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1200" kern="0" spc="-11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22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生成具有互动</a:t>
            </a:r>
            <a:r>
              <a:rPr sz="1200" kern="0" spc="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17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性的脚本和文案</a:t>
            </a:r>
            <a:r>
              <a:rPr sz="1200" kern="0" spc="-13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17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200" kern="0" spc="-10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17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通过设</a:t>
            </a:r>
            <a:r>
              <a:rPr sz="1200" kern="0" spc="16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问 、</a:t>
            </a:r>
            <a:r>
              <a:rPr sz="1200" kern="0" spc="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19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挑战等方式</a:t>
            </a:r>
            <a:r>
              <a:rPr sz="1200" kern="0" spc="-13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19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200" kern="0" spc="-2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19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吸引用户积极参</a:t>
            </a:r>
            <a:r>
              <a:rPr sz="1200" kern="0" spc="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1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与</a:t>
            </a:r>
            <a:r>
              <a:rPr sz="1200" kern="0" spc="-3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1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2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522" name="textbox 1522"/>
          <p:cNvSpPr/>
          <p:nvPr/>
        </p:nvSpPr>
        <p:spPr>
          <a:xfrm>
            <a:off x="6329417" y="5064445"/>
            <a:ext cx="2374264" cy="11125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59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3825" algn="l" rtl="0" eaLnBrk="0">
              <a:lnSpc>
                <a:spcPct val="91000"/>
              </a:lnSpc>
              <a:tabLst/>
            </a:pPr>
            <a:r>
              <a:rPr sz="1500" b="1" kern="0" spc="360" dirty="0">
                <a:solidFill>
                  <a:srgbClr val="1D6DC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节奏鲜明与简洁高效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0000"/>
              </a:lnSpc>
              <a:spcBef>
                <a:spcPts val="7"/>
              </a:spcBef>
              <a:tabLst/>
            </a:pPr>
            <a:r>
              <a:rPr sz="1400" kern="0" spc="11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提示语应帮助</a:t>
            </a:r>
            <a:r>
              <a:rPr sz="1400" kern="0" spc="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400" kern="0" spc="-9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1400" kern="0" spc="-16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11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生成节奏明</a:t>
            </a:r>
            <a:r>
              <a:rPr sz="1400" kern="0" spc="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6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快 、表达简洁的内容</a:t>
            </a:r>
            <a:r>
              <a:rPr sz="1400" kern="0" spc="-21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6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400" kern="0" spc="-21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6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去</a:t>
            </a:r>
            <a:r>
              <a:rPr sz="1400" kern="0" spc="5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除</a:t>
            </a:r>
            <a:r>
              <a:rPr sz="1400" kern="0" spc="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10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冗余信息</a:t>
            </a:r>
            <a:r>
              <a:rPr sz="1400" kern="0" spc="-19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10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400" kern="0" spc="-24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10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确保信息传递高</a:t>
            </a:r>
            <a:r>
              <a:rPr sz="1400" kern="0" spc="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10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效且不失趣味</a:t>
            </a:r>
            <a:r>
              <a:rPr sz="1400" kern="0" spc="-11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10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4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524" name="textbox 1524"/>
          <p:cNvSpPr/>
          <p:nvPr/>
        </p:nvSpPr>
        <p:spPr>
          <a:xfrm>
            <a:off x="9184099" y="5063433"/>
            <a:ext cx="2373629" cy="10420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45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32714" algn="l" rtl="0" eaLnBrk="0">
              <a:lnSpc>
                <a:spcPct val="92000"/>
              </a:lnSpc>
              <a:tabLst/>
            </a:pPr>
            <a:r>
              <a:rPr sz="1500" b="1" kern="0" spc="50" dirty="0">
                <a:solidFill>
                  <a:srgbClr val="1D6DC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贴</a:t>
            </a:r>
            <a:r>
              <a:rPr sz="1500" b="1" kern="0" spc="-40" dirty="0">
                <a:solidFill>
                  <a:srgbClr val="1D6DC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b="1" kern="0" spc="50" dirty="0">
                <a:solidFill>
                  <a:srgbClr val="1D6DC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近</a:t>
            </a:r>
            <a:r>
              <a:rPr sz="1500" b="1" kern="0" spc="-80" dirty="0">
                <a:solidFill>
                  <a:srgbClr val="1D6DC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b="1" kern="0" spc="50" dirty="0">
                <a:solidFill>
                  <a:srgbClr val="1D6DC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热 点</a:t>
            </a:r>
            <a:r>
              <a:rPr sz="1500" b="1" kern="0" spc="-70" dirty="0">
                <a:solidFill>
                  <a:srgbClr val="1D6DC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b="1" kern="0" spc="50" dirty="0">
                <a:solidFill>
                  <a:srgbClr val="1D6DC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与</a:t>
            </a:r>
            <a:r>
              <a:rPr sz="1500" b="1" kern="0" spc="-70" dirty="0">
                <a:solidFill>
                  <a:srgbClr val="1D6DC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b="1" kern="0" spc="50" dirty="0">
                <a:solidFill>
                  <a:srgbClr val="1D6DC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用</a:t>
            </a:r>
            <a:r>
              <a:rPr sz="1500" b="1" kern="0" spc="-80" dirty="0">
                <a:solidFill>
                  <a:srgbClr val="1D6DC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b="1" kern="0" spc="50" dirty="0">
                <a:solidFill>
                  <a:srgbClr val="1D6DC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户需</a:t>
            </a:r>
            <a:r>
              <a:rPr sz="1500" b="1" kern="0" spc="-50" dirty="0">
                <a:solidFill>
                  <a:srgbClr val="1D6DC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b="1" kern="0" spc="50" dirty="0">
                <a:solidFill>
                  <a:srgbClr val="1D6DC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求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2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8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12700" indent="-635" algn="l" rtl="0" eaLnBrk="0">
              <a:lnSpc>
                <a:spcPct val="89000"/>
              </a:lnSpc>
              <a:tabLst/>
            </a:pPr>
            <a:r>
              <a:rPr sz="1400" kern="0" spc="11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提示语设计需引导</a:t>
            </a:r>
            <a:r>
              <a:rPr sz="1400" kern="0" spc="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400" kern="0" spc="-8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1400" kern="0" spc="-17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11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关注当</a:t>
            </a:r>
            <a:r>
              <a:rPr sz="1400" kern="0" spc="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10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下流行话题</a:t>
            </a:r>
            <a:r>
              <a:rPr sz="1400" kern="0" spc="-21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10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400" kern="0" spc="-24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10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创作具有话题</a:t>
            </a:r>
            <a:r>
              <a:rPr sz="1400" kern="0" spc="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11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性和吸引力的内容</a:t>
            </a:r>
            <a:r>
              <a:rPr sz="1400" kern="0" spc="-11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11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4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526" name="textbox 1526"/>
          <p:cNvSpPr/>
          <p:nvPr/>
        </p:nvSpPr>
        <p:spPr>
          <a:xfrm>
            <a:off x="576039" y="5049381"/>
            <a:ext cx="2364104" cy="1038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37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80034" algn="l" rtl="0" eaLnBrk="0">
              <a:lnSpc>
                <a:spcPct val="91000"/>
              </a:lnSpc>
              <a:tabLst/>
            </a:pPr>
            <a:r>
              <a:rPr sz="1500" b="1" kern="0" spc="360" dirty="0">
                <a:solidFill>
                  <a:srgbClr val="1D6DC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视觉冲击与情绪感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9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12700" indent="-635" algn="l" rtl="0" eaLnBrk="0">
              <a:lnSpc>
                <a:spcPct val="89000"/>
              </a:lnSpc>
              <a:spcBef>
                <a:spcPts val="1"/>
              </a:spcBef>
              <a:tabLst/>
            </a:pPr>
            <a:r>
              <a:rPr sz="1400" kern="0" spc="13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提示语设计应突出场景描述</a:t>
            </a:r>
            <a:r>
              <a:rPr sz="1400" kern="0" spc="3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10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和情绪表达</a:t>
            </a:r>
            <a:r>
              <a:rPr sz="1400" kern="0" spc="-20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10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400" kern="0" spc="-24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10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使内容富有感</a:t>
            </a:r>
            <a:r>
              <a:rPr sz="1400" kern="0" spc="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3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染力</a:t>
            </a:r>
            <a:r>
              <a:rPr sz="1400" kern="0" spc="-11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30" dirty="0">
                <a:solidFill>
                  <a:srgbClr val="59595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4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528" name="textbox 1528"/>
          <p:cNvSpPr/>
          <p:nvPr/>
        </p:nvSpPr>
        <p:spPr>
          <a:xfrm>
            <a:off x="619527" y="4230223"/>
            <a:ext cx="2818129" cy="2914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46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抖音内容创作的核心原则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530" name="textbox 1530"/>
          <p:cNvSpPr/>
          <p:nvPr/>
        </p:nvSpPr>
        <p:spPr>
          <a:xfrm>
            <a:off x="543962" y="1311128"/>
            <a:ext cx="2563495" cy="2914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33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抖音平台内容特性分析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532" name="path 1532"/>
          <p:cNvSpPr/>
          <p:nvPr/>
        </p:nvSpPr>
        <p:spPr>
          <a:xfrm>
            <a:off x="1507236" y="1943696"/>
            <a:ext cx="607720" cy="604101"/>
          </a:xfrm>
          <a:custGeom>
            <a:avLst/>
            <a:gdLst/>
            <a:ahLst/>
            <a:cxnLst/>
            <a:rect l="0" t="0" r="0" b="0"/>
            <a:pathLst>
              <a:path w="957" h="951">
                <a:moveTo>
                  <a:pt x="0" y="476"/>
                </a:moveTo>
                <a:cubicBezTo>
                  <a:pt x="0" y="212"/>
                  <a:pt x="214" y="0"/>
                  <a:pt x="478" y="0"/>
                </a:cubicBezTo>
                <a:cubicBezTo>
                  <a:pt x="742" y="0"/>
                  <a:pt x="957" y="212"/>
                  <a:pt x="957" y="475"/>
                </a:cubicBezTo>
                <a:cubicBezTo>
                  <a:pt x="957" y="738"/>
                  <a:pt x="742" y="951"/>
                  <a:pt x="478" y="951"/>
                </a:cubicBezTo>
                <a:cubicBezTo>
                  <a:pt x="214" y="951"/>
                  <a:pt x="0" y="738"/>
                  <a:pt x="0" y="476"/>
                </a:cubicBezTo>
              </a:path>
            </a:pathLst>
          </a:custGeom>
          <a:solidFill>
            <a:srgbClr val="3D90B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34" name="textbox 1534"/>
          <p:cNvSpPr/>
          <p:nvPr/>
        </p:nvSpPr>
        <p:spPr>
          <a:xfrm>
            <a:off x="1755780" y="2135841"/>
            <a:ext cx="3040379" cy="2546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4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5000"/>
              </a:lnSpc>
              <a:tabLst/>
            </a:pPr>
            <a:r>
              <a:rPr sz="2000" kern="0" spc="15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1      </a:t>
            </a:r>
            <a:r>
              <a:rPr sz="1500" kern="0" spc="15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高度视觉化与短时吸引力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536" name="path 1536"/>
          <p:cNvSpPr/>
          <p:nvPr/>
        </p:nvSpPr>
        <p:spPr>
          <a:xfrm>
            <a:off x="1507236" y="3094355"/>
            <a:ext cx="607313" cy="603884"/>
          </a:xfrm>
          <a:custGeom>
            <a:avLst/>
            <a:gdLst/>
            <a:ahLst/>
            <a:cxnLst/>
            <a:rect l="0" t="0" r="0" b="0"/>
            <a:pathLst>
              <a:path w="956" h="950">
                <a:moveTo>
                  <a:pt x="0" y="476"/>
                </a:moveTo>
                <a:cubicBezTo>
                  <a:pt x="0" y="212"/>
                  <a:pt x="214" y="0"/>
                  <a:pt x="478" y="0"/>
                </a:cubicBezTo>
                <a:cubicBezTo>
                  <a:pt x="742" y="0"/>
                  <a:pt x="956" y="212"/>
                  <a:pt x="956" y="475"/>
                </a:cubicBezTo>
                <a:cubicBezTo>
                  <a:pt x="956" y="738"/>
                  <a:pt x="742" y="950"/>
                  <a:pt x="478" y="950"/>
                </a:cubicBezTo>
                <a:cubicBezTo>
                  <a:pt x="214" y="950"/>
                  <a:pt x="0" y="738"/>
                  <a:pt x="0" y="476"/>
                </a:cubicBezTo>
              </a:path>
            </a:pathLst>
          </a:custGeom>
          <a:solidFill>
            <a:srgbClr val="38658A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38" name="textbox 1538"/>
          <p:cNvSpPr/>
          <p:nvPr/>
        </p:nvSpPr>
        <p:spPr>
          <a:xfrm>
            <a:off x="1737894" y="3286461"/>
            <a:ext cx="2392045" cy="2552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75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5000"/>
              </a:lnSpc>
              <a:tabLst/>
            </a:pPr>
            <a:r>
              <a:rPr sz="2000" kern="0" spc="14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3      </a:t>
            </a:r>
            <a:r>
              <a:rPr sz="1500" kern="0" spc="14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强互动性与挑战性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540" name="path 1540"/>
          <p:cNvSpPr/>
          <p:nvPr/>
        </p:nvSpPr>
        <p:spPr>
          <a:xfrm>
            <a:off x="6376415" y="3094139"/>
            <a:ext cx="607809" cy="604088"/>
          </a:xfrm>
          <a:custGeom>
            <a:avLst/>
            <a:gdLst/>
            <a:ahLst/>
            <a:cxnLst/>
            <a:rect l="0" t="0" r="0" b="0"/>
            <a:pathLst>
              <a:path w="957" h="951">
                <a:moveTo>
                  <a:pt x="0" y="474"/>
                </a:moveTo>
                <a:cubicBezTo>
                  <a:pt x="0" y="212"/>
                  <a:pt x="214" y="0"/>
                  <a:pt x="478" y="0"/>
                </a:cubicBezTo>
                <a:cubicBezTo>
                  <a:pt x="743" y="0"/>
                  <a:pt x="957" y="212"/>
                  <a:pt x="957" y="475"/>
                </a:cubicBezTo>
                <a:cubicBezTo>
                  <a:pt x="957" y="738"/>
                  <a:pt x="743" y="951"/>
                  <a:pt x="478" y="951"/>
                </a:cubicBezTo>
                <a:cubicBezTo>
                  <a:pt x="214" y="951"/>
                  <a:pt x="0" y="738"/>
                  <a:pt x="0" y="474"/>
                </a:cubicBezTo>
              </a:path>
            </a:pathLst>
          </a:custGeom>
          <a:solidFill>
            <a:srgbClr val="41559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42" name="textbox 1542"/>
          <p:cNvSpPr/>
          <p:nvPr/>
        </p:nvSpPr>
        <p:spPr>
          <a:xfrm>
            <a:off x="6600604" y="3287047"/>
            <a:ext cx="1929129" cy="2984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58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2000"/>
              </a:lnSpc>
              <a:tabLst/>
            </a:pPr>
            <a:r>
              <a:rPr sz="3000" kern="0" spc="130" baseline="6945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4</a:t>
            </a:r>
            <a:r>
              <a:rPr sz="1900" kern="0" spc="1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1500" kern="0" spc="13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剧情与故事性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544" name="path 1544"/>
          <p:cNvSpPr/>
          <p:nvPr/>
        </p:nvSpPr>
        <p:spPr>
          <a:xfrm>
            <a:off x="6376276" y="1954491"/>
            <a:ext cx="607313" cy="604100"/>
          </a:xfrm>
          <a:custGeom>
            <a:avLst/>
            <a:gdLst/>
            <a:ahLst/>
            <a:cxnLst/>
            <a:rect l="0" t="0" r="0" b="0"/>
            <a:pathLst>
              <a:path w="956" h="951">
                <a:moveTo>
                  <a:pt x="0" y="476"/>
                </a:moveTo>
                <a:cubicBezTo>
                  <a:pt x="0" y="212"/>
                  <a:pt x="214" y="0"/>
                  <a:pt x="478" y="0"/>
                </a:cubicBezTo>
                <a:cubicBezTo>
                  <a:pt x="742" y="0"/>
                  <a:pt x="956" y="212"/>
                  <a:pt x="956" y="475"/>
                </a:cubicBezTo>
                <a:cubicBezTo>
                  <a:pt x="956" y="738"/>
                  <a:pt x="742" y="951"/>
                  <a:pt x="478" y="951"/>
                </a:cubicBezTo>
                <a:cubicBezTo>
                  <a:pt x="214" y="951"/>
                  <a:pt x="0" y="738"/>
                  <a:pt x="0" y="476"/>
                </a:cubicBezTo>
              </a:path>
            </a:pathLst>
          </a:custGeom>
          <a:solidFill>
            <a:srgbClr val="5178A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46" name="textbox 1546"/>
          <p:cNvSpPr/>
          <p:nvPr/>
        </p:nvSpPr>
        <p:spPr>
          <a:xfrm>
            <a:off x="6604044" y="2141662"/>
            <a:ext cx="2369820" cy="2501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300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5000"/>
              </a:lnSpc>
              <a:tabLst/>
            </a:pPr>
            <a:r>
              <a:rPr sz="3000" kern="0" spc="190" baseline="-5208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2</a:t>
            </a:r>
            <a:r>
              <a:rPr sz="1900" kern="0" spc="7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1500" kern="0" spc="1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情绪饱满与娱乐性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textbox 1548"/>
          <p:cNvSpPr/>
          <p:nvPr/>
        </p:nvSpPr>
        <p:spPr>
          <a:xfrm>
            <a:off x="377113" y="378891"/>
            <a:ext cx="10426065" cy="5022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83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3500" b="1" kern="0" spc="37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提示语策略</a:t>
            </a:r>
            <a:r>
              <a:rPr sz="3500" b="1" kern="0" spc="-5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500" b="1" kern="0" spc="37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500" b="1" kern="0" spc="-45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500" b="1" kern="0" spc="37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提升</a:t>
            </a:r>
            <a:r>
              <a:rPr sz="3500" b="1" kern="0" spc="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3500" b="1" kern="0" spc="37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生成抖音</a:t>
            </a:r>
            <a:r>
              <a:rPr sz="3500" b="1" kern="0" spc="36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文案与脚本的技巧</a:t>
            </a:r>
            <a:endParaRPr sz="3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550" name="textbox 1550"/>
          <p:cNvSpPr/>
          <p:nvPr/>
        </p:nvSpPr>
        <p:spPr>
          <a:xfrm>
            <a:off x="6530975" y="4773955"/>
            <a:ext cx="4323079" cy="8235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indent="6350" algn="l" rtl="0" eaLnBrk="0">
              <a:lnSpc>
                <a:spcPct val="118000"/>
              </a:lnSpc>
              <a:tabLst/>
            </a:pP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抖音内容鼓励用户参与互动，</a:t>
            </a:r>
            <a:r>
              <a:rPr sz="1500" kern="0" spc="-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提示语设计应引导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生成鼓励互动的内容，</a:t>
            </a:r>
            <a:r>
              <a:rPr sz="1500" kern="0" spc="-2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吸引观众积极参与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评论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或模仿</a:t>
            </a:r>
            <a:r>
              <a:rPr sz="1500" kern="0" spc="-2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552" name="textbox 1552"/>
          <p:cNvSpPr/>
          <p:nvPr/>
        </p:nvSpPr>
        <p:spPr>
          <a:xfrm>
            <a:off x="1127027" y="4775778"/>
            <a:ext cx="4316729" cy="8204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3447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3970" indent="-1270" algn="l" rtl="0" eaLnBrk="0">
              <a:lnSpc>
                <a:spcPct val="117000"/>
              </a:lnSpc>
              <a:tabLst/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抖音短视频内容需要剧情紧凑</a:t>
            </a:r>
            <a:r>
              <a:rPr sz="1500" kern="0" spc="-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节奏鲜明，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语设计应帮助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在有限时间内创造出完整</a:t>
            </a:r>
            <a:r>
              <a:rPr sz="1500" kern="0" spc="-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、连贯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的故事情节</a:t>
            </a:r>
            <a:r>
              <a:rPr sz="1500" kern="0" spc="-2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554" name="textbox 1554"/>
          <p:cNvSpPr/>
          <p:nvPr/>
        </p:nvSpPr>
        <p:spPr>
          <a:xfrm>
            <a:off x="1197391" y="2113858"/>
            <a:ext cx="4248150" cy="821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3935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7145" indent="-5080" algn="l" rtl="0" eaLnBrk="0">
              <a:lnSpc>
                <a:spcPct val="117000"/>
              </a:lnSpc>
              <a:tabLst/>
            </a:pP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在抖音内容中，</a:t>
            </a:r>
            <a:r>
              <a:rPr sz="1500" kern="0" spc="-3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视频开头</a:t>
            </a: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</a:t>
            </a: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秒决定了观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众的停留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意愿，</a:t>
            </a:r>
            <a:r>
              <a:rPr sz="1500" kern="0" spc="-2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提示语需引导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在文案或脚本开头快速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引入吸睛元素</a:t>
            </a:r>
            <a:r>
              <a:rPr sz="1500" kern="0" spc="-2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graphicFrame>
        <p:nvGraphicFramePr>
          <p:cNvPr id="1556" name="table 1556"/>
          <p:cNvGraphicFramePr>
            <a:graphicFrameLocks noGrp="1"/>
          </p:cNvGraphicFramePr>
          <p:nvPr/>
        </p:nvGraphicFramePr>
        <p:xfrm>
          <a:off x="6523354" y="3035934"/>
          <a:ext cx="4488815" cy="691514"/>
        </p:xfrm>
        <a:graphic>
          <a:graphicData uri="http://schemas.openxmlformats.org/drawingml/2006/table">
            <a:tbl>
              <a:tblPr/>
              <a:tblGrid>
                <a:gridCol w="4488815"/>
              </a:tblGrid>
              <a:tr h="6851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indent="37465" algn="l" rtl="0" eaLnBrk="0">
                        <a:lnSpc>
                          <a:spcPct val="14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生成一个富有情感共鸣的脚本或文案，</a:t>
                      </a:r>
                      <a:r>
                        <a:rPr sz="12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通过[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幽默/感人/刺激]的  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情绪表达，</a:t>
                      </a:r>
                      <a:r>
                        <a:rPr sz="12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引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发观众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共鸣。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58" name="table 1558"/>
          <p:cNvGraphicFramePr>
            <a:graphicFrameLocks noGrp="1"/>
          </p:cNvGraphicFramePr>
          <p:nvPr/>
        </p:nvGraphicFramePr>
        <p:xfrm>
          <a:off x="6523354" y="5697220"/>
          <a:ext cx="4488815" cy="690880"/>
        </p:xfrm>
        <a:graphic>
          <a:graphicData uri="http://schemas.openxmlformats.org/drawingml/2006/table">
            <a:tbl>
              <a:tblPr/>
              <a:tblGrid>
                <a:gridCol w="4488815"/>
              </a:tblGrid>
              <a:tr h="6845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3664" indent="31750" algn="l" rtl="0" eaLnBrk="0">
                        <a:lnSpc>
                          <a:spcPct val="14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生成一个具有互动感的文案，</a:t>
                      </a:r>
                      <a:r>
                        <a:rPr sz="12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提出引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发思考或挑战性的问题，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引导观众参与互动或模仿挑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战。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60" name="table 1560"/>
          <p:cNvGraphicFramePr>
            <a:graphicFrameLocks noGrp="1"/>
          </p:cNvGraphicFramePr>
          <p:nvPr/>
        </p:nvGraphicFramePr>
        <p:xfrm>
          <a:off x="1109345" y="3035934"/>
          <a:ext cx="4487545" cy="691514"/>
        </p:xfrm>
        <a:graphic>
          <a:graphicData uri="http://schemas.openxmlformats.org/drawingml/2006/table">
            <a:tbl>
              <a:tblPr/>
              <a:tblGrid>
                <a:gridCol w="4487545"/>
              </a:tblGrid>
              <a:tr h="6851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1600" indent="43815" algn="l" rtl="0" eaLnBrk="0">
                        <a:lnSpc>
                          <a:spcPct val="14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生成一个强吸引力的开场，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聚焦[视觉冲击或情绪渲染]，</a:t>
                      </a:r>
                      <a:r>
                        <a:rPr sz="12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确保在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3秒内引起观众兴趣。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62" name="table 1562"/>
          <p:cNvGraphicFramePr>
            <a:graphicFrameLocks noGrp="1"/>
          </p:cNvGraphicFramePr>
          <p:nvPr/>
        </p:nvGraphicFramePr>
        <p:xfrm>
          <a:off x="1108075" y="5697854"/>
          <a:ext cx="4488815" cy="690244"/>
        </p:xfrm>
        <a:graphic>
          <a:graphicData uri="http://schemas.openxmlformats.org/drawingml/2006/table">
            <a:tbl>
              <a:tblPr/>
              <a:tblGrid>
                <a:gridCol w="4488815"/>
              </a:tblGrid>
              <a:tr h="6838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9694" indent="45719" algn="l" rtl="0" eaLnBrk="0">
                        <a:lnSpc>
                          <a:spcPct val="143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生成一个节奏紧凑的剧情脚本，</a:t>
                      </a:r>
                      <a:r>
                        <a:rPr sz="12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开篇引入冲突，</a:t>
                      </a:r>
                      <a:r>
                        <a:rPr sz="12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结尾设有反转，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确保内容连贯有趣。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42" name="group 242"/>
          <p:cNvGrpSpPr/>
          <p:nvPr/>
        </p:nvGrpSpPr>
        <p:grpSpPr>
          <a:xfrm rot="21600000">
            <a:off x="6510615" y="4073912"/>
            <a:ext cx="4507307" cy="659966"/>
            <a:chOff x="0" y="0"/>
            <a:chExt cx="4507307" cy="659966"/>
          </a:xfrm>
        </p:grpSpPr>
        <p:pic>
          <p:nvPicPr>
            <p:cNvPr id="1564" name="picture 15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4507307" cy="659966"/>
            </a:xfrm>
            <a:prstGeom prst="rect">
              <a:avLst/>
            </a:prstGeom>
          </p:spPr>
        </p:pic>
        <p:sp>
          <p:nvSpPr>
            <p:cNvPr id="1566" name="textbox 1566"/>
            <p:cNvSpPr/>
            <p:nvPr/>
          </p:nvSpPr>
          <p:spPr>
            <a:xfrm>
              <a:off x="-12700" y="-12700"/>
              <a:ext cx="4533265" cy="7073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3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marL="1129664" algn="l" rtl="0" eaLnBrk="0">
                <a:lnSpc>
                  <a:spcPct val="92000"/>
                </a:lnSpc>
                <a:spcBef>
                  <a:spcPts val="3"/>
                </a:spcBef>
                <a:tabLst/>
              </a:pPr>
              <a:r>
                <a:rPr sz="1700" b="1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互动性强的提示语设计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244" name="group 244"/>
          <p:cNvGrpSpPr/>
          <p:nvPr/>
        </p:nvGrpSpPr>
        <p:grpSpPr>
          <a:xfrm rot="21600000">
            <a:off x="1099780" y="4073912"/>
            <a:ext cx="4507308" cy="647514"/>
            <a:chOff x="0" y="0"/>
            <a:chExt cx="4507308" cy="647514"/>
          </a:xfrm>
        </p:grpSpPr>
        <p:pic>
          <p:nvPicPr>
            <p:cNvPr id="1568" name="picture 156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4507308" cy="647514"/>
            </a:xfrm>
            <a:prstGeom prst="rect">
              <a:avLst/>
            </a:prstGeom>
          </p:spPr>
        </p:pic>
        <p:sp>
          <p:nvSpPr>
            <p:cNvPr id="1570" name="textbox 1570"/>
            <p:cNvSpPr/>
            <p:nvPr/>
          </p:nvSpPr>
          <p:spPr>
            <a:xfrm>
              <a:off x="-12700" y="-12700"/>
              <a:ext cx="4533265" cy="6946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  <a:tabLst/>
              </a:pPr>
              <a:endParaRPr sz="800" dirty="0">
                <a:latin typeface="Arial"/>
                <a:ea typeface="Arial"/>
                <a:cs typeface="Arial"/>
              </a:endParaRPr>
            </a:p>
            <a:p>
              <a:pPr marL="901064" algn="l" rtl="0" eaLnBrk="0">
                <a:lnSpc>
                  <a:spcPct val="91000"/>
                </a:lnSpc>
                <a:spcBef>
                  <a:spcPts val="3"/>
                </a:spcBef>
                <a:tabLst/>
              </a:pPr>
              <a:r>
                <a:rPr sz="1700" b="1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节奏紧凑的剧情提示语设计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246" name="group 246"/>
          <p:cNvGrpSpPr/>
          <p:nvPr/>
        </p:nvGrpSpPr>
        <p:grpSpPr>
          <a:xfrm rot="21600000">
            <a:off x="1102298" y="1394847"/>
            <a:ext cx="4436232" cy="647513"/>
            <a:chOff x="0" y="0"/>
            <a:chExt cx="4436232" cy="647513"/>
          </a:xfrm>
        </p:grpSpPr>
        <p:pic>
          <p:nvPicPr>
            <p:cNvPr id="1572" name="picture 15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4436232" cy="647513"/>
            </a:xfrm>
            <a:prstGeom prst="rect">
              <a:avLst/>
            </a:prstGeom>
          </p:spPr>
        </p:pic>
        <p:sp>
          <p:nvSpPr>
            <p:cNvPr id="1574" name="textbox 1574"/>
            <p:cNvSpPr/>
            <p:nvPr/>
          </p:nvSpPr>
          <p:spPr>
            <a:xfrm>
              <a:off x="-12700" y="-12700"/>
              <a:ext cx="4462145" cy="6946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3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marL="1106169" algn="l" rtl="0" eaLnBrk="0">
                <a:lnSpc>
                  <a:spcPct val="92000"/>
                </a:lnSpc>
                <a:spcBef>
                  <a:spcPts val="3"/>
                </a:spcBef>
                <a:tabLst/>
              </a:pPr>
              <a:r>
                <a:rPr sz="1700" b="1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吸睛开头的提示语设计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248" name="group 248"/>
          <p:cNvGrpSpPr/>
          <p:nvPr/>
        </p:nvGrpSpPr>
        <p:grpSpPr>
          <a:xfrm rot="21600000">
            <a:off x="6513133" y="1394847"/>
            <a:ext cx="4436232" cy="647513"/>
            <a:chOff x="0" y="0"/>
            <a:chExt cx="4436232" cy="647513"/>
          </a:xfrm>
        </p:grpSpPr>
        <p:pic>
          <p:nvPicPr>
            <p:cNvPr id="1576" name="picture 157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4436232" cy="647513"/>
            </a:xfrm>
            <a:prstGeom prst="rect">
              <a:avLst/>
            </a:prstGeom>
          </p:spPr>
        </p:pic>
        <p:sp>
          <p:nvSpPr>
            <p:cNvPr id="1578" name="textbox 1578"/>
            <p:cNvSpPr/>
            <p:nvPr/>
          </p:nvSpPr>
          <p:spPr>
            <a:xfrm>
              <a:off x="-12700" y="-12700"/>
              <a:ext cx="4462145" cy="6946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  <a:tabLst/>
              </a:pPr>
              <a:endParaRPr sz="800" dirty="0">
                <a:latin typeface="Arial"/>
                <a:ea typeface="Arial"/>
                <a:cs typeface="Arial"/>
              </a:endParaRPr>
            </a:p>
            <a:p>
              <a:pPr marL="1090294" algn="l" rtl="0" eaLnBrk="0">
                <a:lnSpc>
                  <a:spcPct val="90000"/>
                </a:lnSpc>
                <a:spcBef>
                  <a:spcPts val="7"/>
                </a:spcBef>
                <a:tabLst/>
              </a:pPr>
              <a:r>
                <a:rPr sz="1700" b="1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情绪共鸣型提示语设计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1580" name="textbox 1580"/>
          <p:cNvSpPr/>
          <p:nvPr/>
        </p:nvSpPr>
        <p:spPr>
          <a:xfrm>
            <a:off x="6603365" y="2112035"/>
            <a:ext cx="4252595" cy="5314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8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indent="6350" algn="l" rtl="0" eaLnBrk="0">
              <a:lnSpc>
                <a:spcPct val="113000"/>
              </a:lnSpc>
              <a:tabLst/>
            </a:pPr>
            <a:r>
              <a:rPr sz="15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抖音用户偏好情感强烈的内容，</a:t>
            </a:r>
            <a:r>
              <a:rPr sz="1500" kern="0" spc="-2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提示语应引导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在文案和脚本中融入情绪化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表达</a:t>
            </a:r>
            <a:r>
              <a:rPr sz="1500" kern="0" spc="-2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textbox 1582"/>
          <p:cNvSpPr/>
          <p:nvPr/>
        </p:nvSpPr>
        <p:spPr>
          <a:xfrm>
            <a:off x="392267" y="315493"/>
            <a:ext cx="11439525" cy="5568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699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3900" b="1" kern="0" spc="33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实际操作</a:t>
            </a:r>
            <a:r>
              <a:rPr sz="3900" b="1" kern="0" spc="-6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3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53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3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优化提示语在抖</a:t>
            </a:r>
            <a:r>
              <a:rPr sz="3900" b="1" kern="0" spc="32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音内容创作中的应用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graphicFrame>
        <p:nvGraphicFramePr>
          <p:cNvPr id="1584" name="table 1584"/>
          <p:cNvGraphicFramePr>
            <a:graphicFrameLocks noGrp="1"/>
          </p:cNvGraphicFramePr>
          <p:nvPr/>
        </p:nvGraphicFramePr>
        <p:xfrm>
          <a:off x="613409" y="5865494"/>
          <a:ext cx="5243195" cy="691515"/>
        </p:xfrm>
        <a:graphic>
          <a:graphicData uri="http://schemas.openxmlformats.org/drawingml/2006/table">
            <a:tbl>
              <a:tblPr/>
              <a:tblGrid>
                <a:gridCol w="5243195"/>
              </a:tblGrid>
              <a:tr h="685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8585" indent="36830" algn="l" rtl="0" eaLnBrk="0">
                        <a:lnSpc>
                          <a:spcPct val="14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生成一个关于[情感主题]的真挚文案，</a:t>
                      </a:r>
                      <a:r>
                        <a:rPr sz="12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采用亲切的语气，</a:t>
                      </a:r>
                      <a:r>
                        <a:rPr sz="12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引发观众的情感共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鸣，</a:t>
                      </a:r>
                      <a:r>
                        <a:rPr sz="12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使内容更贴近生活。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86" name="table 1586"/>
          <p:cNvGraphicFramePr>
            <a:graphicFrameLocks noGrp="1"/>
          </p:cNvGraphicFramePr>
          <p:nvPr/>
        </p:nvGraphicFramePr>
        <p:xfrm>
          <a:off x="613409" y="3035934"/>
          <a:ext cx="5241925" cy="691514"/>
        </p:xfrm>
        <a:graphic>
          <a:graphicData uri="http://schemas.openxmlformats.org/drawingml/2006/table">
            <a:tbl>
              <a:tblPr/>
              <a:tblGrid>
                <a:gridCol w="5241925"/>
              </a:tblGrid>
              <a:tr h="6851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0014" indent="31115" algn="l" rtl="0" eaLnBrk="0">
                        <a:lnSpc>
                          <a:spcPct val="14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为[主题]生成一个引人入胜的短故事脚本，</a:t>
                      </a: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采用悬念开头，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逐步揭示关键情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节，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引导观众追随剧情发展。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88" name="table 1588"/>
          <p:cNvGraphicFramePr>
            <a:graphicFrameLocks noGrp="1"/>
          </p:cNvGraphicFramePr>
          <p:nvPr/>
        </p:nvGraphicFramePr>
        <p:xfrm>
          <a:off x="6373494" y="3046095"/>
          <a:ext cx="5241290" cy="690879"/>
        </p:xfrm>
        <a:graphic>
          <a:graphicData uri="http://schemas.openxmlformats.org/drawingml/2006/table">
            <a:tbl>
              <a:tblPr/>
              <a:tblGrid>
                <a:gridCol w="5241290"/>
              </a:tblGrid>
              <a:tr h="6845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8105" indent="67310" algn="l" rtl="0" eaLnBrk="0">
                        <a:lnSpc>
                          <a:spcPct val="143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生成一个关于[实用技能]的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简单教程脚本，</a:t>
                      </a:r>
                      <a:r>
                        <a:rPr sz="12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以清晰步骤和简洁语言进行描述，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让观众能够快速掌握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90" name="table 1590"/>
          <p:cNvGraphicFramePr>
            <a:graphicFrameLocks noGrp="1"/>
          </p:cNvGraphicFramePr>
          <p:nvPr/>
        </p:nvGraphicFramePr>
        <p:xfrm>
          <a:off x="8898254" y="4586604"/>
          <a:ext cx="2680969" cy="1289685"/>
        </p:xfrm>
        <a:graphic>
          <a:graphicData uri="http://schemas.openxmlformats.org/drawingml/2006/table">
            <a:tbl>
              <a:tblPr/>
              <a:tblGrid>
                <a:gridCol w="2680969"/>
              </a:tblGrid>
              <a:tr h="12833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870" indent="2540" algn="l" rtl="0" eaLnBrk="0">
                        <a:lnSpc>
                          <a:spcPct val="122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迭代方向：</a:t>
                      </a:r>
                      <a:r>
                        <a:rPr sz="15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5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生成的结尾语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</a:t>
                      </a:r>
                      <a:r>
                        <a:rPr sz="15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句具备号召性，</a:t>
                      </a:r>
                      <a:r>
                        <a:rPr sz="1500" kern="0" spc="-2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有助于引导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</a:t>
                      </a:r>
                      <a:r>
                        <a:rPr sz="15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观众互动，</a:t>
                      </a:r>
                      <a:r>
                        <a:rPr sz="1500" kern="0" spc="-2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增加视频的传播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效果</a:t>
                      </a:r>
                      <a:r>
                        <a:rPr sz="15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92" name="table 1592"/>
          <p:cNvGraphicFramePr>
            <a:graphicFrameLocks noGrp="1"/>
          </p:cNvGraphicFramePr>
          <p:nvPr/>
        </p:nvGraphicFramePr>
        <p:xfrm>
          <a:off x="3178175" y="4586604"/>
          <a:ext cx="2735579" cy="1033144"/>
        </p:xfrm>
        <a:graphic>
          <a:graphicData uri="http://schemas.openxmlformats.org/drawingml/2006/table">
            <a:tbl>
              <a:tblPr/>
              <a:tblGrid>
                <a:gridCol w="2735579"/>
              </a:tblGrid>
              <a:tr h="10267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870" indent="2540" algn="l" rtl="0" eaLnBrk="0">
                        <a:lnSpc>
                          <a:spcPct val="122000"/>
                        </a:lnSpc>
                        <a:tabLst/>
                      </a:pPr>
                      <a:r>
                        <a:rPr sz="15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迭代方向：</a:t>
                      </a:r>
                      <a:r>
                        <a:rPr sz="15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5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生成的内容情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5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感表达自然，</a:t>
                      </a:r>
                      <a:r>
                        <a:rPr sz="1500" kern="0" spc="-2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能够引发观</a:t>
                      </a: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众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的情绪共鸣，</a:t>
                      </a:r>
                      <a:r>
                        <a:rPr sz="15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提升互动效果</a:t>
                      </a:r>
                      <a:r>
                        <a:rPr sz="15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94" name="table 1594"/>
          <p:cNvGraphicFramePr>
            <a:graphicFrameLocks noGrp="1"/>
          </p:cNvGraphicFramePr>
          <p:nvPr/>
        </p:nvGraphicFramePr>
        <p:xfrm>
          <a:off x="8897619" y="1919605"/>
          <a:ext cx="2680969" cy="1032509"/>
        </p:xfrm>
        <a:graphic>
          <a:graphicData uri="http://schemas.openxmlformats.org/drawingml/2006/table">
            <a:tbl>
              <a:tblPr/>
              <a:tblGrid>
                <a:gridCol w="2680969"/>
              </a:tblGrid>
              <a:tr h="10261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870" indent="2540" algn="l" rtl="0" eaLnBrk="0">
                        <a:lnSpc>
                          <a:spcPct val="12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5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迭代方向：</a:t>
                      </a:r>
                      <a:r>
                        <a:rPr sz="15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5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生成的脚本结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</a:t>
                      </a: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构简明，</a:t>
                      </a:r>
                      <a:r>
                        <a:rPr sz="1500" kern="0" spc="-3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适合教学内容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</a:t>
                      </a:r>
                      <a:r>
                        <a:rPr sz="1500" kern="0" spc="-2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方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便观众理解和应用</a:t>
                      </a:r>
                      <a:r>
                        <a:rPr sz="15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96" name="table 1596"/>
          <p:cNvGraphicFramePr>
            <a:graphicFrameLocks noGrp="1"/>
          </p:cNvGraphicFramePr>
          <p:nvPr/>
        </p:nvGraphicFramePr>
        <p:xfrm>
          <a:off x="3177539" y="1919605"/>
          <a:ext cx="2680335" cy="1032509"/>
        </p:xfrm>
        <a:graphic>
          <a:graphicData uri="http://schemas.openxmlformats.org/drawingml/2006/table">
            <a:tbl>
              <a:tblPr/>
              <a:tblGrid>
                <a:gridCol w="2680335"/>
              </a:tblGrid>
              <a:tr h="10261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775" indent="635" algn="l" rtl="0" eaLnBrk="0">
                        <a:lnSpc>
                          <a:spcPct val="12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5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迭代方向：</a:t>
                      </a:r>
                      <a:r>
                        <a:rPr sz="15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5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生成的内容具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</a:t>
                      </a:r>
                      <a:r>
                        <a:rPr sz="15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备吸引力和故事性，</a:t>
                      </a:r>
                      <a:r>
                        <a:rPr sz="1500" kern="0" spc="-2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能</a:t>
                      </a: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够引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导观众观看完整视频</a:t>
                      </a:r>
                      <a:r>
                        <a:rPr sz="15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98" name="textbox 1598"/>
          <p:cNvSpPr/>
          <p:nvPr/>
        </p:nvSpPr>
        <p:spPr>
          <a:xfrm>
            <a:off x="741434" y="4640523"/>
            <a:ext cx="2364104" cy="11137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2242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5875" indent="-3175" algn="l" rtl="0" eaLnBrk="0">
              <a:lnSpc>
                <a:spcPct val="120000"/>
              </a:lnSpc>
              <a:tabLst/>
            </a:pP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情感化内容在抖音上有较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强的传播力</a:t>
            </a:r>
            <a:r>
              <a:rPr sz="1500" kern="0" spc="-2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500" kern="0" spc="-2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提示语应引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1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导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500" kern="0" spc="1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注重情感的真实性和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共鸣度</a:t>
            </a:r>
            <a:r>
              <a:rPr sz="1500" kern="0" spc="-2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graphicFrame>
        <p:nvGraphicFramePr>
          <p:cNvPr id="1600" name="table 1600"/>
          <p:cNvGraphicFramePr>
            <a:graphicFrameLocks noGrp="1"/>
          </p:cNvGraphicFramePr>
          <p:nvPr/>
        </p:nvGraphicFramePr>
        <p:xfrm>
          <a:off x="6373494" y="6104254"/>
          <a:ext cx="5241290" cy="452119"/>
        </p:xfrm>
        <a:graphic>
          <a:graphicData uri="http://schemas.openxmlformats.org/drawingml/2006/table">
            <a:tbl>
              <a:tblPr/>
              <a:tblGrid>
                <a:gridCol w="5241290"/>
              </a:tblGrid>
              <a:tr h="4457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5414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生成一个互动引导语句，</a:t>
                      </a:r>
                      <a:r>
                        <a:rPr sz="12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鼓励观众点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赞、评论或分享，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增强视频的互动性。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02" name="textbox 1602"/>
          <p:cNvSpPr/>
          <p:nvPr/>
        </p:nvSpPr>
        <p:spPr>
          <a:xfrm>
            <a:off x="6463107" y="2042738"/>
            <a:ext cx="2453004" cy="821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3691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indent="3175" algn="l" rtl="0" eaLnBrk="0">
              <a:lnSpc>
                <a:spcPct val="117000"/>
              </a:lnSpc>
              <a:tabLst/>
            </a:pP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实用性内容在抖音上</a:t>
            </a: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非常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受欢迎</a:t>
            </a:r>
            <a:r>
              <a:rPr sz="1500" kern="0" spc="-2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500" kern="0" spc="-2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提示语应确保内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容清晰</a:t>
            </a:r>
            <a:r>
              <a:rPr sz="15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、简洁且步骤明确</a:t>
            </a:r>
            <a:r>
              <a:rPr sz="1500" kern="0" spc="-2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604" name="textbox 1604"/>
          <p:cNvSpPr/>
          <p:nvPr/>
        </p:nvSpPr>
        <p:spPr>
          <a:xfrm>
            <a:off x="6462931" y="4709738"/>
            <a:ext cx="2362835" cy="8216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4057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3970" indent="-1270" algn="l" rtl="0" eaLnBrk="0">
              <a:lnSpc>
                <a:spcPct val="117000"/>
              </a:lnSpc>
              <a:tabLst/>
            </a:pP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抖音内容通常在结尾处引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导互动</a:t>
            </a:r>
            <a:r>
              <a:rPr sz="1500" kern="0" spc="-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500" kern="0" spc="-2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提示语应引</a:t>
            </a:r>
            <a:r>
              <a:rPr sz="15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导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设计引人互动的语句</a:t>
            </a:r>
            <a:r>
              <a:rPr sz="1500" kern="0" spc="-2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606" name="textbox 1606"/>
          <p:cNvSpPr/>
          <p:nvPr/>
        </p:nvSpPr>
        <p:spPr>
          <a:xfrm>
            <a:off x="742014" y="2042738"/>
            <a:ext cx="2362835" cy="8204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86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4000"/>
              </a:lnSpc>
              <a:tabLst/>
            </a:pP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对于具备情节性的抖音视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15240" indent="-1905" algn="l" rtl="0" eaLnBrk="0">
              <a:lnSpc>
                <a:spcPct val="132000"/>
              </a:lnSpc>
              <a:spcBef>
                <a:spcPts val="3"/>
              </a:spcBef>
              <a:tabLst/>
            </a:pP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频</a:t>
            </a:r>
            <a:r>
              <a:rPr sz="1500" kern="0" spc="-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500" kern="0" spc="-2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提示语需引导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注重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故事性和悬念设计</a:t>
            </a:r>
            <a:r>
              <a:rPr sz="1500" kern="0" spc="-1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608" name="textbox 1608"/>
          <p:cNvSpPr/>
          <p:nvPr/>
        </p:nvSpPr>
        <p:spPr>
          <a:xfrm>
            <a:off x="617219" y="4070603"/>
            <a:ext cx="3932554" cy="429894"/>
          </a:xfrm>
          <a:prstGeom prst="rect">
            <a:avLst/>
          </a:prstGeom>
          <a:solidFill>
            <a:srgbClr val="0B80D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67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55270" algn="l" rtl="0" eaLnBrk="0">
              <a:lnSpc>
                <a:spcPct val="92000"/>
              </a:lnSpc>
              <a:tabLst/>
            </a:pPr>
            <a:r>
              <a:rPr sz="1700" b="1" kern="0" spc="8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案例三：</a:t>
            </a:r>
            <a:r>
              <a:rPr sz="1700" b="1" kern="0" spc="-18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b="1" kern="0" spc="8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引发情绪共鸣</a:t>
            </a:r>
            <a:r>
              <a:rPr sz="1700" b="1" kern="0" spc="7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的情感文案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610" name="textbox 1610"/>
          <p:cNvSpPr/>
          <p:nvPr/>
        </p:nvSpPr>
        <p:spPr>
          <a:xfrm>
            <a:off x="6336791" y="1403603"/>
            <a:ext cx="3932554" cy="429894"/>
          </a:xfrm>
          <a:prstGeom prst="rect">
            <a:avLst/>
          </a:prstGeom>
          <a:solidFill>
            <a:srgbClr val="0B80D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484505" algn="l" rtl="0" eaLnBrk="0">
              <a:lnSpc>
                <a:spcPct val="91000"/>
              </a:lnSpc>
              <a:spcBef>
                <a:spcPts val="1"/>
              </a:spcBef>
              <a:tabLst/>
            </a:pPr>
            <a:r>
              <a:rPr sz="1700" b="1" kern="0" spc="8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案例二：</a:t>
            </a:r>
            <a:r>
              <a:rPr sz="1700" b="1" kern="0" spc="-28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b="1" kern="0" spc="8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实用技能分享类文案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612" name="textbox 1612"/>
          <p:cNvSpPr/>
          <p:nvPr/>
        </p:nvSpPr>
        <p:spPr>
          <a:xfrm>
            <a:off x="6337934" y="4070603"/>
            <a:ext cx="3932554" cy="429894"/>
          </a:xfrm>
          <a:prstGeom prst="rect">
            <a:avLst/>
          </a:prstGeom>
          <a:solidFill>
            <a:srgbClr val="0B80D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483869" algn="l" rtl="0" eaLnBrk="0">
              <a:lnSpc>
                <a:spcPct val="92000"/>
              </a:lnSpc>
              <a:spcBef>
                <a:spcPts val="4"/>
              </a:spcBef>
              <a:tabLst/>
            </a:pPr>
            <a:r>
              <a:rPr sz="1700" b="1" kern="0" spc="7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案例四：</a:t>
            </a:r>
            <a:r>
              <a:rPr sz="1700" b="1" kern="0" spc="-15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b="1" kern="0" spc="7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引导互动的结尾语句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614" name="textbox 1614"/>
          <p:cNvSpPr/>
          <p:nvPr/>
        </p:nvSpPr>
        <p:spPr>
          <a:xfrm>
            <a:off x="617219" y="1403603"/>
            <a:ext cx="3932554" cy="429894"/>
          </a:xfrm>
          <a:prstGeom prst="rect">
            <a:avLst/>
          </a:prstGeom>
          <a:solidFill>
            <a:srgbClr val="0B80D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483869" algn="l" rtl="0" eaLnBrk="0">
              <a:lnSpc>
                <a:spcPct val="91000"/>
              </a:lnSpc>
              <a:spcBef>
                <a:spcPts val="2"/>
              </a:spcBef>
              <a:tabLst/>
            </a:pPr>
            <a:r>
              <a:rPr sz="1700" b="1" kern="0" spc="8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案例一：</a:t>
            </a:r>
            <a:r>
              <a:rPr sz="1700" b="1" kern="0" spc="-28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b="1" kern="0" spc="8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故事情节类脚本创作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33400" y="1310640"/>
            <a:ext cx="11315700" cy="5547359"/>
          </a:xfrm>
          <a:prstGeom prst="rect">
            <a:avLst/>
          </a:prstGeom>
        </p:spPr>
      </p:pic>
      <p:sp>
        <p:nvSpPr>
          <p:cNvPr id="92" name="textbox 92"/>
          <p:cNvSpPr/>
          <p:nvPr/>
        </p:nvSpPr>
        <p:spPr>
          <a:xfrm>
            <a:off x="384149" y="226704"/>
            <a:ext cx="5226684" cy="6692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5065"/>
              </a:lnSpc>
              <a:tabLst/>
            </a:pPr>
            <a:r>
              <a:rPr sz="3900" b="1" kern="0" spc="55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如何使用</a:t>
            </a:r>
            <a:r>
              <a:rPr sz="3900" b="1" kern="0" spc="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DeepSeek</a:t>
            </a:r>
            <a:r>
              <a:rPr sz="3900" b="1" kern="0" spc="55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？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94" name="textbox 94"/>
          <p:cNvSpPr/>
          <p:nvPr/>
        </p:nvSpPr>
        <p:spPr>
          <a:xfrm>
            <a:off x="873607" y="996441"/>
            <a:ext cx="2677795" cy="3295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2392"/>
              </a:lnSpc>
              <a:tabLst/>
            </a:pP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https://chat.deepsee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k.com</a:t>
            </a:r>
            <a:endParaRPr sz="17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textbox 1616"/>
          <p:cNvSpPr/>
          <p:nvPr/>
        </p:nvSpPr>
        <p:spPr>
          <a:xfrm>
            <a:off x="341096" y="4671314"/>
            <a:ext cx="3431540" cy="16935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68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28600" indent="-215900" algn="l" rtl="0" eaLnBrk="0">
              <a:lnSpc>
                <a:spcPct val="106000"/>
              </a:lnSpc>
              <a:tabLst/>
            </a:pP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• 在收到回答后，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指出模型的误差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或不足，</a:t>
            </a:r>
            <a:r>
              <a:rPr sz="1700" kern="0" spc="-3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并要求修正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228600" indent="-216534" algn="l" rtl="0" eaLnBrk="0">
              <a:lnSpc>
                <a:spcPct val="105000"/>
              </a:lnSpc>
              <a:spcBef>
                <a:spcPts val="36"/>
              </a:spcBef>
              <a:tabLst/>
            </a:pP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• 让模型根据前一轮的输出进行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自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我改进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228600" indent="-216534" algn="l" rtl="0" eaLnBrk="0">
              <a:lnSpc>
                <a:spcPct val="110000"/>
              </a:lnSpc>
              <a:spcBef>
                <a:spcPts val="4"/>
              </a:spcBef>
              <a:tabLst/>
            </a:pP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• 请求模型总结多轮对话中的关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键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点，</a:t>
            </a:r>
            <a:r>
              <a:rPr sz="1700" kern="0" spc="-4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确保连贯性和准确性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618" name="textbox 1618"/>
          <p:cNvSpPr/>
          <p:nvPr/>
        </p:nvSpPr>
        <p:spPr>
          <a:xfrm>
            <a:off x="4383036" y="4715764"/>
            <a:ext cx="7473315" cy="16840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68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26695" indent="-214629" algn="l" rtl="0" eaLnBrk="0">
              <a:lnSpc>
                <a:spcPct val="106000"/>
              </a:lnSpc>
              <a:tabLst/>
            </a:pP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• 向模型提供外部参考文献或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文本，      • 让模型分步骤推导出答案，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要求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并要求根据这些材料生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成答案                “思维链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”推理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227965" indent="-215265" algn="l" rtl="0" eaLnBrk="0">
              <a:lnSpc>
                <a:spcPct val="105000"/>
              </a:lnSpc>
              <a:spcBef>
                <a:spcPts val="36"/>
              </a:spcBef>
              <a:tabLst/>
            </a:pP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• 要求模型在作答时引用或链接到         • 要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求模型在作答前进行简要的自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具体的来源                                           我反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思或验证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231775" indent="-219709" algn="l" rtl="0" eaLnBrk="0">
              <a:lnSpc>
                <a:spcPct val="108000"/>
              </a:lnSpc>
              <a:spcBef>
                <a:spcPts val="11"/>
              </a:spcBef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• 集成外部工具（如代码执行）</a:t>
            </a:r>
            <a:r>
              <a:rPr sz="1700" kern="0" spc="-3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来         • 要求模型解释每一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步的思路，</a:t>
            </a:r>
            <a:r>
              <a:rPr sz="1700" kern="0" spc="-3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而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完成复杂的计算或查找任务           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不仅仅是给出最终答案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1620" name="picture 16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1127" y="4542675"/>
            <a:ext cx="11901170" cy="1918335"/>
          </a:xfrm>
          <a:prstGeom prst="rect">
            <a:avLst/>
          </a:prstGeom>
        </p:spPr>
      </p:pic>
      <p:sp>
        <p:nvSpPr>
          <p:cNvPr id="1622" name="textbox 1622"/>
          <p:cNvSpPr/>
          <p:nvPr/>
        </p:nvSpPr>
        <p:spPr>
          <a:xfrm>
            <a:off x="297611" y="1684820"/>
            <a:ext cx="3637279" cy="170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668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25425" indent="-212725" algn="l" rtl="0" eaLnBrk="0">
              <a:lnSpc>
                <a:spcPct val="107000"/>
              </a:lnSpc>
              <a:tabLst/>
            </a:pP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• 说明任务的具体目标（如获取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信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息</a:t>
            </a:r>
            <a:r>
              <a:rPr sz="1700" kern="0" spc="-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、生成文本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、分析数据等）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223520" indent="-210820" algn="l" rtl="0" eaLnBrk="0">
              <a:lnSpc>
                <a:spcPct val="104000"/>
              </a:lnSpc>
              <a:spcBef>
                <a:spcPts val="16"/>
              </a:spcBef>
              <a:tabLst/>
            </a:pP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• 提供背景信息，</a:t>
            </a:r>
            <a:r>
              <a:rPr sz="1700" kern="0" spc="-2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以减少模型的猜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测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244475" indent="-232409" algn="l" rtl="0" eaLnBrk="0">
              <a:lnSpc>
                <a:spcPct val="111000"/>
              </a:lnSpc>
              <a:spcBef>
                <a:spcPts val="30"/>
              </a:spcBef>
              <a:tabLst/>
            </a:pP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• 针对不同的场景，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给出期望的输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</a:t>
            </a:r>
            <a:r>
              <a:rPr sz="17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出类型（如表格</a:t>
            </a:r>
            <a:r>
              <a:rPr sz="1700" kern="0" spc="-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、列表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、总结</a:t>
            </a:r>
            <a:r>
              <a:rPr sz="17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等）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624" name="textbox 1624"/>
          <p:cNvSpPr/>
          <p:nvPr/>
        </p:nvSpPr>
        <p:spPr>
          <a:xfrm>
            <a:off x="4367161" y="1682229"/>
            <a:ext cx="3431540" cy="1677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68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22250" indent="-210184" algn="l" rtl="0" eaLnBrk="0">
              <a:lnSpc>
                <a:spcPct val="106000"/>
              </a:lnSpc>
              <a:tabLst/>
            </a:pP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• 设定模型为某种特定的身份，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如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技术专家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、教师或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HR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222250" indent="-209550" algn="l" rtl="0" eaLnBrk="0">
              <a:lnSpc>
                <a:spcPct val="107000"/>
              </a:lnSpc>
              <a:spcBef>
                <a:spcPts val="16"/>
              </a:spcBef>
              <a:tabLst/>
            </a:pP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• 指导模型使用某种特定的写作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风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格（如正式</a:t>
            </a:r>
            <a:r>
              <a:rPr sz="1700" kern="0" spc="-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、非正式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技术性等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226695" indent="-213995" algn="l" rtl="0" eaLnBrk="0">
              <a:lnSpc>
                <a:spcPct val="105000"/>
              </a:lnSpc>
              <a:spcBef>
                <a:spcPts val="22"/>
              </a:spcBef>
              <a:tabLst/>
            </a:pP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• 让模型模拟某种特定的思维模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式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如批判性思维</a:t>
            </a:r>
            <a:r>
              <a:rPr sz="1700" kern="0" spc="-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、创造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性思维等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626" name="textbox 1626"/>
          <p:cNvSpPr/>
          <p:nvPr/>
        </p:nvSpPr>
        <p:spPr>
          <a:xfrm>
            <a:off x="7817878" y="2505189"/>
            <a:ext cx="75564" cy="5810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2282"/>
              </a:lnSpc>
              <a:tabLst/>
            </a:pP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)</a:t>
            </a:r>
            <a:endParaRPr sz="11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5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7000"/>
              </a:lnSpc>
              <a:tabLst/>
            </a:pPr>
            <a:r>
              <a:rPr sz="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,</a:t>
            </a:r>
            <a:endParaRPr sz="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628" name="textbox 1628"/>
          <p:cNvSpPr/>
          <p:nvPr/>
        </p:nvSpPr>
        <p:spPr>
          <a:xfrm>
            <a:off x="8484057" y="1676984"/>
            <a:ext cx="3431540" cy="16757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68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26695" indent="-214629" algn="l" rtl="0" eaLnBrk="0">
              <a:lnSpc>
                <a:spcPct val="106000"/>
              </a:lnSpc>
              <a:tabLst/>
            </a:pP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• 将复杂问题分解为多个独立的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步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骤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225425" indent="-212725" algn="l" rtl="0" eaLnBrk="0">
              <a:lnSpc>
                <a:spcPct val="105000"/>
              </a:lnSpc>
              <a:spcBef>
                <a:spcPts val="36"/>
              </a:spcBef>
              <a:tabLst/>
            </a:pP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• 在每一步操作结束后，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请求模型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总结或验证中间结果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225425" indent="-213359" algn="l" rtl="0" eaLnBrk="0">
              <a:lnSpc>
                <a:spcPct val="106000"/>
              </a:lnSpc>
              <a:spcBef>
                <a:spcPts val="30"/>
              </a:spcBef>
              <a:tabLst/>
            </a:pP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• 合并多个子任务的输出，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形成完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整的解决方案或总结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1630" name="picture 16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8267" y="1565160"/>
            <a:ext cx="11962130" cy="1880235"/>
          </a:xfrm>
          <a:prstGeom prst="rect">
            <a:avLst/>
          </a:prstGeom>
        </p:spPr>
      </p:pic>
      <p:sp>
        <p:nvSpPr>
          <p:cNvPr id="1632" name="textbox 1632"/>
          <p:cNvSpPr/>
          <p:nvPr/>
        </p:nvSpPr>
        <p:spPr>
          <a:xfrm>
            <a:off x="89008" y="78121"/>
            <a:ext cx="7296150" cy="5492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91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3900" b="1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提示词工程：</a:t>
            </a:r>
            <a:r>
              <a:rPr sz="3900" b="1" kern="0" spc="-8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精准指引 效</a:t>
            </a:r>
            <a:r>
              <a:rPr sz="3900" b="1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能增益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634" name="rect 1634"/>
          <p:cNvSpPr/>
          <p:nvPr/>
        </p:nvSpPr>
        <p:spPr>
          <a:xfrm>
            <a:off x="4215383" y="4108703"/>
            <a:ext cx="3835907" cy="486155"/>
          </a:xfrm>
          <a:prstGeom prst="rect">
            <a:avLst/>
          </a:prstGeom>
          <a:solidFill>
            <a:srgbClr val="BFD5F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36" name="rect 1636"/>
          <p:cNvSpPr/>
          <p:nvPr/>
        </p:nvSpPr>
        <p:spPr>
          <a:xfrm>
            <a:off x="141732" y="4062983"/>
            <a:ext cx="3822191" cy="484632"/>
          </a:xfrm>
          <a:prstGeom prst="rect">
            <a:avLst/>
          </a:prstGeom>
          <a:solidFill>
            <a:srgbClr val="BFD5F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38" name="rect 1638"/>
          <p:cNvSpPr/>
          <p:nvPr/>
        </p:nvSpPr>
        <p:spPr>
          <a:xfrm>
            <a:off x="8287511" y="4096511"/>
            <a:ext cx="3721607" cy="484632"/>
          </a:xfrm>
          <a:prstGeom prst="rect">
            <a:avLst/>
          </a:prstGeom>
          <a:solidFill>
            <a:srgbClr val="BFD5F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40" name="textbox 1640"/>
          <p:cNvSpPr/>
          <p:nvPr/>
        </p:nvSpPr>
        <p:spPr>
          <a:xfrm>
            <a:off x="275259" y="4168622"/>
            <a:ext cx="10361294" cy="3086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2227"/>
              </a:lnSpc>
              <a:tabLst/>
            </a:pPr>
            <a:r>
              <a:rPr sz="2700" b="1" kern="0" spc="30" baseline="11921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6.</a:t>
            </a:r>
            <a:r>
              <a:rPr sz="1700" b="1" kern="0" spc="1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700" b="1" kern="0" spc="30" baseline="11921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动态反馈与迭代优化</a:t>
            </a:r>
            <a:r>
              <a:rPr sz="1700" b="1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              </a:t>
            </a:r>
            <a:r>
              <a:rPr sz="1700" b="1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5. 提供参考材料与外部资源                   </a:t>
            </a:r>
            <a:r>
              <a:rPr sz="2700" b="1" kern="0" spc="30" baseline="-1583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4.</a:t>
            </a:r>
            <a:r>
              <a:rPr sz="1700" b="1" kern="0" spc="-3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700" b="1" kern="0" spc="30" baseline="-1583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引导深入推理与思考</a:t>
            </a:r>
            <a:endParaRPr sz="2700" baseline="-1583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642" name="rect 1642"/>
          <p:cNvSpPr/>
          <p:nvPr/>
        </p:nvSpPr>
        <p:spPr>
          <a:xfrm>
            <a:off x="4219955" y="1078991"/>
            <a:ext cx="3826763" cy="486155"/>
          </a:xfrm>
          <a:prstGeom prst="rect">
            <a:avLst/>
          </a:prstGeom>
          <a:solidFill>
            <a:srgbClr val="BFD5F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44" name="rect 1644"/>
          <p:cNvSpPr/>
          <p:nvPr/>
        </p:nvSpPr>
        <p:spPr>
          <a:xfrm>
            <a:off x="121920" y="1094232"/>
            <a:ext cx="3822191" cy="484632"/>
          </a:xfrm>
          <a:prstGeom prst="rect">
            <a:avLst/>
          </a:prstGeom>
          <a:solidFill>
            <a:srgbClr val="BFD5F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46" name="rect 1646"/>
          <p:cNvSpPr/>
          <p:nvPr/>
        </p:nvSpPr>
        <p:spPr>
          <a:xfrm>
            <a:off x="8322564" y="1094232"/>
            <a:ext cx="3732275" cy="484632"/>
          </a:xfrm>
          <a:prstGeom prst="rect">
            <a:avLst/>
          </a:prstGeom>
          <a:solidFill>
            <a:srgbClr val="BFD5F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48" name="textbox 1648"/>
          <p:cNvSpPr/>
          <p:nvPr/>
        </p:nvSpPr>
        <p:spPr>
          <a:xfrm>
            <a:off x="240918" y="1172006"/>
            <a:ext cx="10225405" cy="267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93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3000"/>
              </a:lnSpc>
              <a:tabLst/>
            </a:pP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1.设定明确的目标与上下文                   2.激活角色与思维模式                            3.逐步拆</a:t>
            </a: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解复杂任务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1650" name="picture 16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18146" y="3518014"/>
            <a:ext cx="381812" cy="464909"/>
          </a:xfrm>
          <a:prstGeom prst="rect">
            <a:avLst/>
          </a:prstGeom>
        </p:spPr>
      </p:pic>
      <p:pic>
        <p:nvPicPr>
          <p:cNvPr id="1652" name="picture 16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865271" y="3513658"/>
            <a:ext cx="340537" cy="502373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4" name="picture 16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809297" y="3701872"/>
            <a:ext cx="6209030" cy="2762250"/>
          </a:xfrm>
          <a:prstGeom prst="rect">
            <a:avLst/>
          </a:prstGeom>
        </p:spPr>
      </p:pic>
      <p:sp>
        <p:nvSpPr>
          <p:cNvPr id="1656" name="textbox 1656"/>
          <p:cNvSpPr/>
          <p:nvPr/>
        </p:nvSpPr>
        <p:spPr>
          <a:xfrm>
            <a:off x="5899861" y="3722179"/>
            <a:ext cx="6058534" cy="2727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48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示例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297815" indent="-214629" algn="l" rtl="0" eaLnBrk="0">
              <a:lnSpc>
                <a:spcPct val="105000"/>
              </a:lnSpc>
              <a:spcBef>
                <a:spcPts val="36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• </a:t>
            </a: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Aim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: 创建一篇关于“可持续发展</a:t>
            </a:r>
            <a:r>
              <a:rPr sz="17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”的文章，</a:t>
            </a:r>
            <a:r>
              <a:rPr sz="1700" kern="0" spc="-3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解释其核心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理念</a:t>
            </a:r>
            <a:r>
              <a:rPr sz="1700" kern="0" spc="-2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83185" algn="l" rtl="0" eaLnBrk="0">
              <a:lnSpc>
                <a:spcPts val="2221"/>
              </a:lnSpc>
              <a:tabLst/>
            </a:pP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• </a:t>
            </a: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Level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: 适合高中生阅读，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不需要专业术语</a:t>
            </a:r>
            <a:r>
              <a:rPr sz="1700" kern="0" spc="-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297815" indent="-214629" algn="l" rtl="0" eaLnBrk="0">
              <a:lnSpc>
                <a:spcPct val="104000"/>
              </a:lnSpc>
              <a:spcBef>
                <a:spcPts val="16"/>
              </a:spcBef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• </a:t>
            </a: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Input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: 提供目前的环境问题的背景，</a:t>
            </a:r>
            <a:r>
              <a:rPr sz="1700" kern="0" spc="-3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讨论应对全球变暖的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策略</a:t>
            </a:r>
            <a:r>
              <a:rPr sz="1700" kern="0" spc="-2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293370" indent="-210184" algn="l" rtl="0" eaLnBrk="0">
              <a:lnSpc>
                <a:spcPct val="105000"/>
              </a:lnSpc>
              <a:spcBef>
                <a:spcPts val="36"/>
              </a:spcBef>
              <a:tabLst/>
            </a:pP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• </a:t>
            </a: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Guidelines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: 文章应使用简洁明了的语言，</a:t>
            </a:r>
            <a:r>
              <a:rPr sz="1700" kern="0" spc="-3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并避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免复杂的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技术概念</a:t>
            </a:r>
            <a:r>
              <a:rPr sz="1700" kern="0" spc="-2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298450" indent="-215265" algn="l" rtl="0" eaLnBrk="0">
              <a:lnSpc>
                <a:spcPct val="107000"/>
              </a:lnSpc>
              <a:spcBef>
                <a:spcPts val="7"/>
              </a:spcBef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• </a:t>
            </a: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Novelty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: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要求结合最新的环境数据，</a:t>
            </a:r>
            <a:r>
              <a:rPr sz="1700" kern="0" spc="-3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出新颖的观点和解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决方案</a:t>
            </a:r>
            <a:r>
              <a:rPr sz="1700" kern="0" spc="-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658" name="textbox 1658"/>
          <p:cNvSpPr/>
          <p:nvPr/>
        </p:nvSpPr>
        <p:spPr>
          <a:xfrm>
            <a:off x="115824" y="3715511"/>
            <a:ext cx="5492750" cy="273431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05410" algn="l" rtl="0" eaLnBrk="0">
              <a:lnSpc>
                <a:spcPts val="2221"/>
              </a:lnSpc>
              <a:tabLst/>
            </a:pPr>
            <a:r>
              <a:rPr sz="1700" b="1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2. </a:t>
            </a: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ALIGN</a:t>
            </a:r>
            <a:r>
              <a:rPr sz="1700" b="1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框架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71450" algn="l" rtl="0" eaLnBrk="0">
              <a:lnSpc>
                <a:spcPts val="2159"/>
              </a:lnSpc>
              <a:tabLst/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• </a:t>
            </a: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Aim</a:t>
            </a:r>
            <a:r>
              <a:rPr sz="1700" b="1" kern="0" spc="2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(目标):</a:t>
            </a:r>
            <a:r>
              <a:rPr sz="1700" kern="0" spc="2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明确任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务的最终目标</a:t>
            </a:r>
            <a:r>
              <a:rPr sz="1700" kern="0" spc="-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71450" algn="l" rtl="0" eaLnBrk="0">
              <a:lnSpc>
                <a:spcPts val="2160"/>
              </a:lnSpc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• </a:t>
            </a: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Level</a:t>
            </a:r>
            <a:r>
              <a:rPr sz="1700" b="1" kern="0" spc="3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(难度级别): 定义输出的难度级别</a:t>
            </a:r>
            <a:r>
              <a:rPr sz="1700" kern="0" spc="-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386715" indent="-215265" algn="l" rtl="0" eaLnBrk="0">
              <a:lnSpc>
                <a:spcPct val="104000"/>
              </a:lnSpc>
              <a:spcBef>
                <a:spcPts val="16"/>
              </a:spcBef>
              <a:tabLst/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• </a:t>
            </a: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Input</a:t>
            </a:r>
            <a:r>
              <a:rPr sz="1700" b="1" kern="0" spc="3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(输入): 指定需要处理的输入数据或信息，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或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要求模型依据某些事实或条件进行推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理</a:t>
            </a:r>
            <a:r>
              <a:rPr sz="1700" kern="0" spc="-2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386079" indent="-214629" algn="l" rtl="0" eaLnBrk="0">
              <a:lnSpc>
                <a:spcPct val="105000"/>
              </a:lnSpc>
              <a:spcBef>
                <a:spcPts val="36"/>
              </a:spcBef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• </a:t>
            </a: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Guidelines</a:t>
            </a:r>
            <a:r>
              <a:rPr sz="1700" b="1" kern="0" spc="3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(指导原则): 提供模型在执行任务时应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该遵循的规则或约束</a:t>
            </a:r>
            <a:r>
              <a:rPr sz="1700" kern="0" spc="-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383540" indent="-212090" algn="l" rtl="0" eaLnBrk="0">
              <a:lnSpc>
                <a:spcPct val="110000"/>
              </a:lnSpc>
              <a:tabLst/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• </a:t>
            </a: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Novelty</a:t>
            </a:r>
            <a:r>
              <a:rPr sz="1700" b="1" kern="0" spc="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(新颖性):</a:t>
            </a:r>
            <a:r>
              <a:rPr sz="1700" kern="0" spc="2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明确是否需要模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型提供原创性</a:t>
            </a:r>
            <a:r>
              <a:rPr sz="17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创新性的内容，</a:t>
            </a:r>
            <a:r>
              <a:rPr sz="1700" kern="0" spc="-4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是否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允许引用已有知识</a:t>
            </a:r>
            <a:r>
              <a:rPr sz="1700" kern="0" spc="-2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660" name="textbox 1660"/>
          <p:cNvSpPr/>
          <p:nvPr/>
        </p:nvSpPr>
        <p:spPr>
          <a:xfrm>
            <a:off x="5823203" y="966216"/>
            <a:ext cx="6181725" cy="2307589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228600" algn="l" rtl="0" eaLnBrk="0">
              <a:lnSpc>
                <a:spcPct val="88000"/>
              </a:lnSpc>
              <a:spcBef>
                <a:spcPts val="2"/>
              </a:spcBef>
              <a:tabLst/>
            </a:pP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示例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299720" algn="l" rtl="0" eaLnBrk="0">
              <a:lnSpc>
                <a:spcPts val="2221"/>
              </a:lnSpc>
              <a:tabLst/>
            </a:pP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• </a:t>
            </a: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Task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:</a:t>
            </a:r>
            <a:r>
              <a:rPr sz="1700" kern="0" spc="2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写一篇关于数据隐私的重要性的简短博客文章</a:t>
            </a:r>
            <a:r>
              <a:rPr sz="1700" kern="0" spc="-2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299720" algn="l" rtl="0" eaLnBrk="0">
              <a:lnSpc>
                <a:spcPts val="2160"/>
              </a:lnSpc>
              <a:tabLst/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• </a:t>
            </a: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Audience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:</a:t>
            </a:r>
            <a:r>
              <a:rPr sz="1700" kern="0" spc="2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普通的互联网用户，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非技术背景</a:t>
            </a:r>
            <a:r>
              <a:rPr sz="1700" kern="0" spc="-2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514984" indent="-215265" algn="l" rtl="0" eaLnBrk="0">
              <a:lnSpc>
                <a:spcPct val="104000"/>
              </a:lnSpc>
              <a:spcBef>
                <a:spcPts val="16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• </a:t>
            </a: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Structure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: 文章需要有明确的开头</a:t>
            </a:r>
            <a:r>
              <a:rPr sz="1700" kern="0" spc="-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、中间讨论和结尾</a:t>
            </a:r>
            <a:r>
              <a:rPr sz="17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开头提出问题，</a:t>
            </a:r>
            <a:r>
              <a:rPr sz="1700" kern="0" spc="-1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中间介绍原因和影响，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结尾提供建议</a:t>
            </a:r>
            <a:r>
              <a:rPr sz="1700" kern="0" spc="-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299720" algn="l" rtl="0" eaLnBrk="0">
              <a:lnSpc>
                <a:spcPts val="2221"/>
              </a:lnSpc>
              <a:tabLst/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• </a:t>
            </a: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Tone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: 采用友好</a:t>
            </a:r>
            <a:r>
              <a:rPr sz="1700" kern="0" spc="-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、易懂的语气</a:t>
            </a:r>
            <a:r>
              <a:rPr sz="1700" kern="0" spc="-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299720" algn="l" rtl="0" eaLnBrk="0">
              <a:lnSpc>
                <a:spcPts val="2221"/>
              </a:lnSpc>
              <a:tabLst/>
            </a:pP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• </a:t>
            </a: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Example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: 类似于《纽约时报》科技专栏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的风格</a:t>
            </a:r>
            <a:r>
              <a:rPr sz="1700" kern="0" spc="-2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aphicFrame>
        <p:nvGraphicFramePr>
          <p:cNvPr id="1662" name="table 1662"/>
          <p:cNvGraphicFramePr>
            <a:graphicFrameLocks noGrp="1"/>
          </p:cNvGraphicFramePr>
          <p:nvPr/>
        </p:nvGraphicFramePr>
        <p:xfrm>
          <a:off x="101282" y="955497"/>
          <a:ext cx="5645784" cy="2336165"/>
        </p:xfrm>
        <a:graphic>
          <a:graphicData uri="http://schemas.openxmlformats.org/drawingml/2006/table">
            <a:tbl>
              <a:tblPr/>
              <a:tblGrid>
                <a:gridCol w="5645784"/>
              </a:tblGrid>
              <a:tr h="23298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8904" algn="l" rtl="0" eaLnBrk="0">
                        <a:lnSpc>
                          <a:spcPct val="88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7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1. </a:t>
                      </a:r>
                      <a:r>
                        <a:rPr sz="17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TASTE</a:t>
                      </a:r>
                      <a:r>
                        <a:rPr sz="17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框架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86054" algn="l" rtl="0" eaLnBrk="0">
                        <a:lnSpc>
                          <a:spcPts val="2221"/>
                        </a:lnSpc>
                        <a:tabLst/>
                      </a:pP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 </a:t>
                      </a:r>
                      <a:r>
                        <a:rPr sz="17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Task</a:t>
                      </a:r>
                      <a:r>
                        <a:rPr sz="1700" b="1" kern="0" spc="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(任务): 定义模型主要任务或生成内容</a:t>
                      </a:r>
                      <a:r>
                        <a:rPr sz="1700" kern="0" spc="-2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86054" algn="l" rtl="0" eaLnBrk="0">
                        <a:lnSpc>
                          <a:spcPts val="2160"/>
                        </a:lnSpc>
                        <a:tabLst/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 </a:t>
                      </a:r>
                      <a:r>
                        <a:rPr sz="17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Audience</a:t>
                      </a:r>
                      <a:r>
                        <a:rPr sz="1700" b="1" kern="0" spc="2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(目标受众):</a:t>
                      </a:r>
                      <a:r>
                        <a:rPr sz="1700" kern="0" spc="2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明确说明目标受众</a:t>
                      </a:r>
                      <a:r>
                        <a:rPr sz="1700" kern="0" spc="-2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398145" indent="-212090" algn="l" rtl="0" eaLnBrk="0">
                        <a:lnSpc>
                          <a:spcPct val="104000"/>
                        </a:lnSpc>
                        <a:spcBef>
                          <a:spcPts val="16"/>
                        </a:spcBef>
                        <a:tabLst/>
                      </a:pP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 </a:t>
                      </a:r>
                      <a:r>
                        <a:rPr sz="17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Structure</a:t>
                      </a:r>
                      <a:r>
                        <a:rPr sz="1700" b="1" kern="0" spc="2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(结构):</a:t>
                      </a:r>
                      <a:r>
                        <a:rPr sz="17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为输</a:t>
                      </a: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出的内容提供明确的组织结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7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构，</a:t>
                      </a:r>
                      <a:r>
                        <a:rPr sz="1700" kern="0" spc="-3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包括段落安排</a:t>
                      </a:r>
                      <a:r>
                        <a:rPr sz="17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、论点展开顺序或其他</a:t>
                      </a:r>
                      <a:r>
                        <a:rPr sz="17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逻辑关系</a:t>
                      </a:r>
                      <a:r>
                        <a:rPr sz="1700" kern="0" spc="-2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86054" algn="l" rtl="0" eaLnBrk="0">
                        <a:lnSpc>
                          <a:spcPts val="2221"/>
                        </a:lnSpc>
                        <a:tabLst/>
                      </a:pP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 </a:t>
                      </a:r>
                      <a:r>
                        <a:rPr sz="17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Tone</a:t>
                      </a:r>
                      <a:r>
                        <a:rPr sz="1700" b="1" kern="0" spc="2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(语气): 指定模型回答</a:t>
                      </a: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时的语气或风格</a:t>
                      </a:r>
                      <a:r>
                        <a:rPr sz="1700" kern="0" spc="-2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395604" indent="-209550" algn="l" rtl="0" eaLnBrk="0">
                        <a:lnSpc>
                          <a:spcPct val="105000"/>
                        </a:lnSpc>
                        <a:spcBef>
                          <a:spcPts val="27"/>
                        </a:spcBef>
                        <a:tabLst/>
                      </a:pPr>
                      <a:r>
                        <a:rPr sz="17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 </a:t>
                      </a:r>
                      <a:r>
                        <a:rPr sz="17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Example</a:t>
                      </a:r>
                      <a:r>
                        <a:rPr sz="1700" b="1" kern="0" spc="2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(示例):例子或模板可帮助模型理解输出风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格或格式</a:t>
                      </a:r>
                      <a:r>
                        <a:rPr sz="1700" kern="0" spc="-2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64" name="textbox 1664"/>
          <p:cNvSpPr/>
          <p:nvPr/>
        </p:nvSpPr>
        <p:spPr>
          <a:xfrm>
            <a:off x="89008" y="80150"/>
            <a:ext cx="7296150" cy="546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561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3900" b="1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提示词框架：</a:t>
            </a:r>
            <a:r>
              <a:rPr sz="3900" b="1" kern="0" spc="-8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逻辑锚</a:t>
            </a:r>
            <a:r>
              <a:rPr sz="3900" b="1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定</a:t>
            </a:r>
            <a:r>
              <a:rPr sz="3900" b="1" kern="0" spc="3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思维引导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1666" name="picture 16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599976" y="2729280"/>
            <a:ext cx="466902" cy="219252"/>
          </a:xfrm>
          <a:prstGeom prst="rect">
            <a:avLst/>
          </a:prstGeom>
        </p:spPr>
      </p:pic>
      <p:pic>
        <p:nvPicPr>
          <p:cNvPr id="1668" name="picture 16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466626" y="4060875"/>
            <a:ext cx="466902" cy="219252"/>
          </a:xfrm>
          <a:prstGeom prst="rect">
            <a:avLst/>
          </a:prstGeom>
        </p:spPr>
      </p:pic>
      <p:pic>
        <p:nvPicPr>
          <p:cNvPr id="1670" name="picture 16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466626" y="4770805"/>
            <a:ext cx="466902" cy="219252"/>
          </a:xfrm>
          <a:prstGeom prst="rect">
            <a:avLst/>
          </a:prstGeom>
        </p:spPr>
      </p:pic>
      <p:pic>
        <p:nvPicPr>
          <p:cNvPr id="1672" name="picture 16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466626" y="5202605"/>
            <a:ext cx="466902" cy="219252"/>
          </a:xfrm>
          <a:prstGeom prst="rect">
            <a:avLst/>
          </a:prstGeom>
        </p:spPr>
      </p:pic>
      <p:pic>
        <p:nvPicPr>
          <p:cNvPr id="1674" name="picture 16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589816" y="1586280"/>
            <a:ext cx="466902" cy="219252"/>
          </a:xfrm>
          <a:prstGeom prst="rect">
            <a:avLst/>
          </a:prstGeom>
        </p:spPr>
      </p:pic>
      <p:pic>
        <p:nvPicPr>
          <p:cNvPr id="1676" name="picture 16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5584736" y="2367965"/>
            <a:ext cx="466902" cy="219252"/>
          </a:xfrm>
          <a:prstGeom prst="rect">
            <a:avLst/>
          </a:prstGeom>
        </p:spPr>
      </p:pic>
      <p:pic>
        <p:nvPicPr>
          <p:cNvPr id="1678" name="picture 167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5599976" y="1970455"/>
            <a:ext cx="466902" cy="219252"/>
          </a:xfrm>
          <a:prstGeom prst="rect">
            <a:avLst/>
          </a:prstGeom>
        </p:spPr>
      </p:pic>
      <p:pic>
        <p:nvPicPr>
          <p:cNvPr id="1680" name="picture 168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5466626" y="4370120"/>
            <a:ext cx="466902" cy="219252"/>
          </a:xfrm>
          <a:prstGeom prst="rect">
            <a:avLst/>
          </a:prstGeom>
        </p:spPr>
      </p:pic>
      <p:pic>
        <p:nvPicPr>
          <p:cNvPr id="1682" name="picture 168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5466626" y="5698540"/>
            <a:ext cx="466902" cy="219252"/>
          </a:xfrm>
          <a:prstGeom prst="rect">
            <a:avLst/>
          </a:prstGeom>
        </p:spPr>
      </p:pic>
      <p:pic>
        <p:nvPicPr>
          <p:cNvPr id="1684" name="picture 168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5584736" y="1270686"/>
            <a:ext cx="466902" cy="219252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textbox 1686"/>
          <p:cNvSpPr/>
          <p:nvPr/>
        </p:nvSpPr>
        <p:spPr>
          <a:xfrm>
            <a:off x="104436" y="59655"/>
            <a:ext cx="11165205" cy="20027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86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3900" b="1" kern="0" spc="2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三重概率</a:t>
            </a:r>
            <a:r>
              <a:rPr sz="3900" b="1" kern="0" spc="-6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2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4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2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多层互动</a:t>
            </a:r>
            <a:r>
              <a:rPr sz="3900" b="1" kern="0" spc="7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2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逐层精炼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483234" indent="450850" algn="l" rtl="0" eaLnBrk="0">
              <a:lnSpc>
                <a:spcPct val="134000"/>
              </a:lnSpc>
              <a:spcBef>
                <a:spcPts val="3"/>
              </a:spcBef>
              <a:tabLst/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AIGC</a:t>
            </a:r>
            <a:r>
              <a:rPr sz="1700" kern="0" spc="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的三层概率交互的内容</a:t>
            </a:r>
            <a:r>
              <a:rPr sz="1700" kern="0" spc="2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生成体系</a:t>
            </a:r>
            <a:r>
              <a:rPr sz="1700" kern="0" spc="-2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2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700" kern="0" spc="-2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2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描述了人工智能与人类在内容创作中的协同合作 。通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2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过</a:t>
            </a:r>
            <a:r>
              <a:rPr sz="1700" b="1" kern="0" spc="2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初始生成 </a:t>
            </a:r>
            <a:r>
              <a:rPr sz="1700" kern="0" spc="2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</a:t>
            </a:r>
            <a:r>
              <a:rPr sz="1700" b="1" kern="0" spc="2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交互筛选</a:t>
            </a:r>
            <a:r>
              <a:rPr sz="1700" kern="0" spc="2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和</a:t>
            </a:r>
            <a:r>
              <a:rPr sz="1700" b="1" kern="0" spc="2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主观优化</a:t>
            </a:r>
            <a:r>
              <a:rPr sz="1700" kern="0" spc="2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三个层次</a:t>
            </a:r>
            <a:r>
              <a:rPr sz="1700" kern="0" spc="-2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2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700" kern="0" spc="-2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2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构建了一个动态循环的创作流程</a:t>
            </a:r>
            <a:r>
              <a:rPr sz="1700" kern="0" spc="-2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2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700" kern="0" spc="-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2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以提升内容生</a:t>
            </a:r>
            <a:r>
              <a:rPr sz="1700" kern="0" spc="2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成的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效率和质量</a:t>
            </a:r>
            <a:r>
              <a:rPr sz="1700" kern="0" spc="-2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700" kern="0" spc="-2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满足市场的多样化需求</a:t>
            </a:r>
            <a:r>
              <a:rPr sz="1700" kern="0" spc="-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1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1688" name="picture 16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9143" y="2766293"/>
            <a:ext cx="4218127" cy="3223700"/>
          </a:xfrm>
          <a:prstGeom prst="rect">
            <a:avLst/>
          </a:prstGeom>
        </p:spPr>
      </p:pic>
      <p:grpSp>
        <p:nvGrpSpPr>
          <p:cNvPr id="250" name="group 250"/>
          <p:cNvGrpSpPr/>
          <p:nvPr/>
        </p:nvGrpSpPr>
        <p:grpSpPr>
          <a:xfrm rot="21600000">
            <a:off x="8282330" y="2471189"/>
            <a:ext cx="3738219" cy="3585925"/>
            <a:chOff x="0" y="0"/>
            <a:chExt cx="3738219" cy="3585925"/>
          </a:xfrm>
        </p:grpSpPr>
        <p:pic>
          <p:nvPicPr>
            <p:cNvPr id="1690" name="picture 16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614180" y="0"/>
              <a:ext cx="2619252" cy="3585925"/>
            </a:xfrm>
            <a:prstGeom prst="rect">
              <a:avLst/>
            </a:prstGeom>
          </p:spPr>
        </p:pic>
        <p:sp>
          <p:nvSpPr>
            <p:cNvPr id="1692" name="textbox 1692"/>
            <p:cNvSpPr/>
            <p:nvPr/>
          </p:nvSpPr>
          <p:spPr>
            <a:xfrm>
              <a:off x="-12700" y="143385"/>
              <a:ext cx="3763645" cy="291972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6042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12700" algn="l" rtl="0" eaLnBrk="0">
                <a:lnSpc>
                  <a:spcPct val="91000"/>
                </a:lnSpc>
                <a:tabLst/>
              </a:pPr>
              <a:r>
                <a:rPr sz="1700" b="1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交互筛选概率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13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3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r" rtl="0" eaLnBrk="0">
                <a:lnSpc>
                  <a:spcPct val="91000"/>
                </a:lnSpc>
                <a:spcBef>
                  <a:spcPts val="518"/>
                </a:spcBef>
                <a:tabLst/>
              </a:pPr>
              <a:r>
                <a:rPr sz="1700" b="1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初始生成概率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7000"/>
                </a:lnSpc>
                <a:tabLst/>
              </a:pPr>
              <a:endParaRPr sz="400" dirty="0">
                <a:latin typeface="Arial"/>
                <a:ea typeface="Arial"/>
                <a:cs typeface="Arial"/>
              </a:endParaRPr>
            </a:p>
            <a:p>
              <a:pPr marL="2169795" algn="l" rtl="0" eaLnBrk="0">
                <a:lnSpc>
                  <a:spcPct val="92000"/>
                </a:lnSpc>
                <a:spcBef>
                  <a:spcPts val="3"/>
                </a:spcBef>
                <a:tabLst/>
              </a:pPr>
              <a:r>
                <a:rPr sz="1700" b="1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主观优化概率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1694" name="textbox 1694"/>
          <p:cNvSpPr/>
          <p:nvPr/>
        </p:nvSpPr>
        <p:spPr>
          <a:xfrm>
            <a:off x="4457852" y="3281146"/>
            <a:ext cx="3736975" cy="28924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9684" algn="l" rtl="0" eaLnBrk="0">
              <a:lnSpc>
                <a:spcPct val="91000"/>
              </a:lnSpc>
              <a:tabLst/>
            </a:pPr>
            <a:r>
              <a:rPr sz="1700" b="1" kern="0" spc="90" dirty="0">
                <a:solidFill>
                  <a:srgbClr val="6096E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初始生成概率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36830" indent="-24129" algn="l" rtl="0" eaLnBrk="0">
              <a:lnSpc>
                <a:spcPct val="130000"/>
              </a:lnSpc>
              <a:spcBef>
                <a:spcPts val="342"/>
              </a:spcBef>
              <a:tabLst/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通过大模型的概率预测与推理生成初步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内容</a:t>
            </a:r>
            <a:r>
              <a:rPr sz="1500" kern="0" spc="-2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21590" algn="l" rtl="0" eaLnBrk="0">
              <a:lnSpc>
                <a:spcPct val="91000"/>
              </a:lnSpc>
              <a:spcBef>
                <a:spcPts val="1125"/>
              </a:spcBef>
              <a:tabLst/>
            </a:pPr>
            <a:r>
              <a:rPr sz="1700" b="1" kern="0" spc="90" dirty="0">
                <a:solidFill>
                  <a:srgbClr val="58B6E5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交互筛选概率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9050" indent="1905" algn="l" rtl="0" eaLnBrk="0">
              <a:lnSpc>
                <a:spcPct val="126000"/>
              </a:lnSpc>
              <a:spcBef>
                <a:spcPts val="494"/>
              </a:spcBef>
              <a:tabLst/>
            </a:pP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用户与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互动，</a:t>
            </a:r>
            <a:r>
              <a:rPr sz="1500" kern="0" spc="-2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通过对话和选择筛选出更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优作品</a:t>
            </a:r>
            <a:r>
              <a:rPr sz="1500" kern="0" spc="-2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24129" algn="l" rtl="0" eaLnBrk="0">
              <a:lnSpc>
                <a:spcPct val="92000"/>
              </a:lnSpc>
              <a:spcBef>
                <a:spcPts val="1511"/>
              </a:spcBef>
              <a:tabLst/>
            </a:pPr>
            <a:r>
              <a:rPr sz="1700" b="1" kern="0" spc="80" dirty="0">
                <a:solidFill>
                  <a:srgbClr val="6096E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主观优化概率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20954" algn="l" rtl="0" eaLnBrk="0">
              <a:lnSpc>
                <a:spcPct val="84000"/>
              </a:lnSpc>
              <a:spcBef>
                <a:spcPts val="278"/>
              </a:spcBef>
              <a:tabLst/>
            </a:pP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用户基于自身能力和创意对生成内容</a:t>
            </a: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进行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18415" algn="l" rtl="0" eaLnBrk="0">
              <a:lnSpc>
                <a:spcPts val="2501"/>
              </a:lnSpc>
              <a:tabLst/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个性化优化</a:t>
            </a:r>
            <a:r>
              <a:rPr sz="1500" kern="0" spc="-2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6" name="table 1696"/>
          <p:cNvGraphicFramePr>
            <a:graphicFrameLocks noGrp="1"/>
          </p:cNvGraphicFramePr>
          <p:nvPr/>
        </p:nvGraphicFramePr>
        <p:xfrm>
          <a:off x="5048250" y="2707817"/>
          <a:ext cx="2095500" cy="2049779"/>
        </p:xfrm>
        <a:graphic>
          <a:graphicData uri="http://schemas.openxmlformats.org/drawingml/2006/table">
            <a:tbl>
              <a:tblPr/>
              <a:tblGrid>
                <a:gridCol w="1047750"/>
                <a:gridCol w="1047750"/>
              </a:tblGrid>
              <a:tr h="1047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93C5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93C5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93C5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3C5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20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93C5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3C5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93C5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3C5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98" name="path 1698"/>
          <p:cNvSpPr/>
          <p:nvPr/>
        </p:nvSpPr>
        <p:spPr>
          <a:xfrm>
            <a:off x="5524500" y="3184067"/>
            <a:ext cx="1143000" cy="1143000"/>
          </a:xfrm>
          <a:custGeom>
            <a:avLst/>
            <a:gdLst/>
            <a:ahLst/>
            <a:cxnLst/>
            <a:rect l="0" t="0" r="0" b="0"/>
            <a:pathLst>
              <a:path w="1800" h="1800">
                <a:moveTo>
                  <a:pt x="1800" y="900"/>
                </a:moveTo>
                <a:cubicBezTo>
                  <a:pt x="1800" y="1397"/>
                  <a:pt x="1397" y="1800"/>
                  <a:pt x="900" y="1800"/>
                </a:cubicBezTo>
                <a:cubicBezTo>
                  <a:pt x="402" y="1800"/>
                  <a:pt x="0" y="1397"/>
                  <a:pt x="0" y="900"/>
                </a:cubicBezTo>
                <a:cubicBezTo>
                  <a:pt x="0" y="402"/>
                  <a:pt x="402" y="0"/>
                  <a:pt x="900" y="0"/>
                </a:cubicBezTo>
                <a:cubicBezTo>
                  <a:pt x="1397" y="0"/>
                  <a:pt x="1800" y="402"/>
                  <a:pt x="1800" y="900"/>
                </a:cubicBezTo>
              </a:path>
            </a:pathLst>
          </a:custGeom>
          <a:solidFill>
            <a:srgbClr val="2563EB">
              <a:alpha val="90196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700" name="picture 17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705301" y="1365046"/>
            <a:ext cx="4781473" cy="4781295"/>
          </a:xfrm>
          <a:prstGeom prst="rect">
            <a:avLst/>
          </a:prstGeom>
        </p:spPr>
      </p:pic>
      <p:sp>
        <p:nvSpPr>
          <p:cNvPr id="1702" name="textbox 1702"/>
          <p:cNvSpPr/>
          <p:nvPr/>
        </p:nvSpPr>
        <p:spPr>
          <a:xfrm>
            <a:off x="392267" y="318537"/>
            <a:ext cx="7065644" cy="5607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17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0000"/>
              </a:lnSpc>
              <a:tabLst/>
            </a:pPr>
            <a:r>
              <a:rPr sz="3900" b="1" kern="0" spc="36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人机共生时代的能力培养体系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252" name="group 252"/>
          <p:cNvGrpSpPr/>
          <p:nvPr/>
        </p:nvGrpSpPr>
        <p:grpSpPr>
          <a:xfrm rot="21600000">
            <a:off x="4286250" y="3374568"/>
            <a:ext cx="762000" cy="762000"/>
            <a:chOff x="0" y="0"/>
            <a:chExt cx="762000" cy="762000"/>
          </a:xfrm>
        </p:grpSpPr>
        <p:sp>
          <p:nvSpPr>
            <p:cNvPr id="1704" name="path 1704"/>
            <p:cNvSpPr/>
            <p:nvPr/>
          </p:nvSpPr>
          <p:spPr>
            <a:xfrm>
              <a:off x="0" y="0"/>
              <a:ext cx="762000" cy="762000"/>
            </a:xfrm>
            <a:custGeom>
              <a:avLst/>
              <a:gdLst/>
              <a:ahLst/>
              <a:cxnLst/>
              <a:rect l="0" t="0" r="0" b="0"/>
              <a:pathLst>
                <a:path w="1200" h="1200">
                  <a:moveTo>
                    <a:pt x="1200" y="600"/>
                  </a:moveTo>
                  <a:cubicBezTo>
                    <a:pt x="1200" y="931"/>
                    <a:pt x="931" y="1200"/>
                    <a:pt x="600" y="1200"/>
                  </a:cubicBezTo>
                  <a:cubicBezTo>
                    <a:pt x="268" y="1200"/>
                    <a:pt x="0" y="931"/>
                    <a:pt x="0" y="600"/>
                  </a:cubicBezTo>
                  <a:cubicBezTo>
                    <a:pt x="0" y="268"/>
                    <a:pt x="268" y="0"/>
                    <a:pt x="600" y="0"/>
                  </a:cubicBezTo>
                  <a:cubicBezTo>
                    <a:pt x="931" y="0"/>
                    <a:pt x="1200" y="268"/>
                    <a:pt x="1200" y="600"/>
                  </a:cubicBezTo>
                </a:path>
              </a:pathLst>
            </a:custGeom>
            <a:solidFill>
              <a:srgbClr val="60A5FA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06" name="textbox 1706"/>
            <p:cNvSpPr/>
            <p:nvPr/>
          </p:nvSpPr>
          <p:spPr>
            <a:xfrm>
              <a:off x="-12700" y="-12700"/>
              <a:ext cx="787400" cy="80073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8367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198754" algn="l" rtl="0" eaLnBrk="0">
                <a:lnSpc>
                  <a:spcPct val="90000"/>
                </a:lnSpc>
                <a:tabLst/>
              </a:pPr>
              <a:r>
                <a:rPr sz="1000" kern="0" spc="3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整合力</a:t>
              </a:r>
              <a:endParaRPr sz="10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254" name="group 254"/>
          <p:cNvGrpSpPr/>
          <p:nvPr/>
        </p:nvGrpSpPr>
        <p:grpSpPr>
          <a:xfrm rot="21600000">
            <a:off x="5715000" y="4803318"/>
            <a:ext cx="762000" cy="762000"/>
            <a:chOff x="0" y="0"/>
            <a:chExt cx="762000" cy="762000"/>
          </a:xfrm>
        </p:grpSpPr>
        <p:sp>
          <p:nvSpPr>
            <p:cNvPr id="1708" name="path 1708"/>
            <p:cNvSpPr/>
            <p:nvPr/>
          </p:nvSpPr>
          <p:spPr>
            <a:xfrm>
              <a:off x="0" y="0"/>
              <a:ext cx="762000" cy="762000"/>
            </a:xfrm>
            <a:custGeom>
              <a:avLst/>
              <a:gdLst/>
              <a:ahLst/>
              <a:cxnLst/>
              <a:rect l="0" t="0" r="0" b="0"/>
              <a:pathLst>
                <a:path w="1200" h="1200">
                  <a:moveTo>
                    <a:pt x="1200" y="600"/>
                  </a:moveTo>
                  <a:cubicBezTo>
                    <a:pt x="1200" y="931"/>
                    <a:pt x="931" y="1200"/>
                    <a:pt x="600" y="1200"/>
                  </a:cubicBezTo>
                  <a:cubicBezTo>
                    <a:pt x="268" y="1200"/>
                    <a:pt x="0" y="931"/>
                    <a:pt x="0" y="600"/>
                  </a:cubicBezTo>
                  <a:cubicBezTo>
                    <a:pt x="0" y="268"/>
                    <a:pt x="268" y="0"/>
                    <a:pt x="600" y="0"/>
                  </a:cubicBezTo>
                  <a:cubicBezTo>
                    <a:pt x="931" y="0"/>
                    <a:pt x="1200" y="268"/>
                    <a:pt x="1200" y="600"/>
                  </a:cubicBezTo>
                </a:path>
              </a:pathLst>
            </a:custGeom>
            <a:solidFill>
              <a:srgbClr val="60A5FA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10" name="textbox 1710"/>
            <p:cNvSpPr/>
            <p:nvPr/>
          </p:nvSpPr>
          <p:spPr>
            <a:xfrm>
              <a:off x="-12700" y="-12700"/>
              <a:ext cx="787400" cy="80200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208915" algn="l" rtl="0" eaLnBrk="0">
                <a:lnSpc>
                  <a:spcPct val="90000"/>
                </a:lnSpc>
                <a:spcBef>
                  <a:spcPts val="6"/>
                </a:spcBef>
                <a:tabLst/>
              </a:pPr>
              <a:r>
                <a:rPr sz="1000" kern="0" spc="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引导力</a:t>
              </a:r>
              <a:endParaRPr sz="10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256" name="group 256"/>
          <p:cNvGrpSpPr/>
          <p:nvPr/>
        </p:nvGrpSpPr>
        <p:grpSpPr>
          <a:xfrm rot="21600000">
            <a:off x="7143750" y="3374568"/>
            <a:ext cx="762000" cy="762000"/>
            <a:chOff x="0" y="0"/>
            <a:chExt cx="762000" cy="762000"/>
          </a:xfrm>
        </p:grpSpPr>
        <p:sp>
          <p:nvSpPr>
            <p:cNvPr id="1712" name="path 1712"/>
            <p:cNvSpPr/>
            <p:nvPr/>
          </p:nvSpPr>
          <p:spPr>
            <a:xfrm>
              <a:off x="0" y="0"/>
              <a:ext cx="762000" cy="762000"/>
            </a:xfrm>
            <a:custGeom>
              <a:avLst/>
              <a:gdLst/>
              <a:ahLst/>
              <a:cxnLst/>
              <a:rect l="0" t="0" r="0" b="0"/>
              <a:pathLst>
                <a:path w="1200" h="1200">
                  <a:moveTo>
                    <a:pt x="1200" y="600"/>
                  </a:moveTo>
                  <a:cubicBezTo>
                    <a:pt x="1200" y="931"/>
                    <a:pt x="931" y="1200"/>
                    <a:pt x="600" y="1200"/>
                  </a:cubicBezTo>
                  <a:cubicBezTo>
                    <a:pt x="268" y="1200"/>
                    <a:pt x="0" y="931"/>
                    <a:pt x="0" y="600"/>
                  </a:cubicBezTo>
                  <a:cubicBezTo>
                    <a:pt x="0" y="268"/>
                    <a:pt x="268" y="0"/>
                    <a:pt x="600" y="0"/>
                  </a:cubicBezTo>
                  <a:cubicBezTo>
                    <a:pt x="931" y="0"/>
                    <a:pt x="1200" y="268"/>
                    <a:pt x="1200" y="600"/>
                  </a:cubicBezTo>
                </a:path>
              </a:pathLst>
            </a:custGeom>
            <a:solidFill>
              <a:srgbClr val="60A5FA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14" name="textbox 1714"/>
            <p:cNvSpPr/>
            <p:nvPr/>
          </p:nvSpPr>
          <p:spPr>
            <a:xfrm>
              <a:off x="-12700" y="-12700"/>
              <a:ext cx="787400" cy="80010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201295" algn="l" rtl="0" eaLnBrk="0">
                <a:lnSpc>
                  <a:spcPct val="89000"/>
                </a:lnSpc>
                <a:tabLst/>
              </a:pPr>
              <a:r>
                <a:rPr sz="1000" kern="0" spc="2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判断力</a:t>
              </a:r>
              <a:endParaRPr sz="10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258" name="group 258"/>
          <p:cNvGrpSpPr/>
          <p:nvPr/>
        </p:nvGrpSpPr>
        <p:grpSpPr>
          <a:xfrm rot="21600000">
            <a:off x="4381500" y="2041067"/>
            <a:ext cx="571500" cy="571500"/>
            <a:chOff x="0" y="0"/>
            <a:chExt cx="571500" cy="571500"/>
          </a:xfrm>
        </p:grpSpPr>
        <p:sp>
          <p:nvSpPr>
            <p:cNvPr id="1716" name="path 1716"/>
            <p:cNvSpPr/>
            <p:nvPr/>
          </p:nvSpPr>
          <p:spPr>
            <a:xfrm>
              <a:off x="0" y="0"/>
              <a:ext cx="571500" cy="571500"/>
            </a:xfrm>
            <a:custGeom>
              <a:avLst/>
              <a:gdLst/>
              <a:ahLst/>
              <a:cxnLst/>
              <a:rect l="0" t="0" r="0" b="0"/>
              <a:pathLst>
                <a:path w="900" h="900">
                  <a:moveTo>
                    <a:pt x="900" y="450"/>
                  </a:moveTo>
                  <a:cubicBezTo>
                    <a:pt x="900" y="698"/>
                    <a:pt x="698" y="900"/>
                    <a:pt x="450" y="900"/>
                  </a:cubicBezTo>
                  <a:cubicBezTo>
                    <a:pt x="201" y="900"/>
                    <a:pt x="0" y="698"/>
                    <a:pt x="0" y="450"/>
                  </a:cubicBezTo>
                  <a:cubicBezTo>
                    <a:pt x="0" y="201"/>
                    <a:pt x="201" y="0"/>
                    <a:pt x="450" y="0"/>
                  </a:cubicBezTo>
                  <a:cubicBezTo>
                    <a:pt x="698" y="0"/>
                    <a:pt x="900" y="201"/>
                    <a:pt x="900" y="450"/>
                  </a:cubicBezTo>
                </a:path>
              </a:pathLst>
            </a:custGeom>
            <a:solidFill>
              <a:srgbClr val="93C5FD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18" name="textbox 1718"/>
            <p:cNvSpPr/>
            <p:nvPr/>
          </p:nvSpPr>
          <p:spPr>
            <a:xfrm>
              <a:off x="-12700" y="-12700"/>
              <a:ext cx="596900" cy="60960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32079" algn="l" rtl="0" eaLnBrk="0">
                <a:lnSpc>
                  <a:spcPct val="85000"/>
                </a:lnSpc>
                <a:spcBef>
                  <a:spcPts val="1"/>
                </a:spcBef>
                <a:tabLst/>
              </a:pPr>
              <a:r>
                <a:rPr sz="900" kern="0" spc="-2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元认知</a:t>
              </a:r>
              <a:endParaRPr sz="9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260" name="group 260"/>
          <p:cNvGrpSpPr/>
          <p:nvPr/>
        </p:nvGrpSpPr>
        <p:grpSpPr>
          <a:xfrm rot="21600000">
            <a:off x="4381500" y="4898568"/>
            <a:ext cx="571500" cy="571500"/>
            <a:chOff x="0" y="0"/>
            <a:chExt cx="571500" cy="571500"/>
          </a:xfrm>
        </p:grpSpPr>
        <p:sp>
          <p:nvSpPr>
            <p:cNvPr id="1720" name="path 1720"/>
            <p:cNvSpPr/>
            <p:nvPr/>
          </p:nvSpPr>
          <p:spPr>
            <a:xfrm>
              <a:off x="0" y="0"/>
              <a:ext cx="571500" cy="571500"/>
            </a:xfrm>
            <a:custGeom>
              <a:avLst/>
              <a:gdLst/>
              <a:ahLst/>
              <a:cxnLst/>
              <a:rect l="0" t="0" r="0" b="0"/>
              <a:pathLst>
                <a:path w="900" h="900">
                  <a:moveTo>
                    <a:pt x="900" y="450"/>
                  </a:moveTo>
                  <a:cubicBezTo>
                    <a:pt x="900" y="698"/>
                    <a:pt x="698" y="900"/>
                    <a:pt x="450" y="900"/>
                  </a:cubicBezTo>
                  <a:cubicBezTo>
                    <a:pt x="201" y="900"/>
                    <a:pt x="0" y="698"/>
                    <a:pt x="0" y="450"/>
                  </a:cubicBezTo>
                  <a:cubicBezTo>
                    <a:pt x="0" y="201"/>
                    <a:pt x="201" y="0"/>
                    <a:pt x="450" y="0"/>
                  </a:cubicBezTo>
                  <a:cubicBezTo>
                    <a:pt x="698" y="0"/>
                    <a:pt x="900" y="201"/>
                    <a:pt x="900" y="450"/>
                  </a:cubicBezTo>
                </a:path>
              </a:pathLst>
            </a:custGeom>
            <a:solidFill>
              <a:srgbClr val="93C5FD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22" name="textbox 1722"/>
            <p:cNvSpPr/>
            <p:nvPr/>
          </p:nvSpPr>
          <p:spPr>
            <a:xfrm>
              <a:off x="-12700" y="-12700"/>
              <a:ext cx="596900" cy="61023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9084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130175" algn="l" rtl="0" eaLnBrk="0">
                <a:lnSpc>
                  <a:spcPct val="87000"/>
                </a:lnSpc>
                <a:tabLst/>
              </a:pPr>
              <a:r>
                <a:rPr sz="900" kern="0" spc="-2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创造力</a:t>
              </a:r>
              <a:endParaRPr sz="9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262" name="group 262"/>
          <p:cNvGrpSpPr/>
          <p:nvPr/>
        </p:nvGrpSpPr>
        <p:grpSpPr>
          <a:xfrm rot="21600000">
            <a:off x="7239000" y="2041067"/>
            <a:ext cx="571500" cy="571500"/>
            <a:chOff x="0" y="0"/>
            <a:chExt cx="571500" cy="571500"/>
          </a:xfrm>
        </p:grpSpPr>
        <p:sp>
          <p:nvSpPr>
            <p:cNvPr id="1724" name="path 1724"/>
            <p:cNvSpPr/>
            <p:nvPr/>
          </p:nvSpPr>
          <p:spPr>
            <a:xfrm>
              <a:off x="0" y="0"/>
              <a:ext cx="571500" cy="571500"/>
            </a:xfrm>
            <a:custGeom>
              <a:avLst/>
              <a:gdLst/>
              <a:ahLst/>
              <a:cxnLst/>
              <a:rect l="0" t="0" r="0" b="0"/>
              <a:pathLst>
                <a:path w="900" h="900">
                  <a:moveTo>
                    <a:pt x="900" y="450"/>
                  </a:moveTo>
                  <a:cubicBezTo>
                    <a:pt x="900" y="698"/>
                    <a:pt x="698" y="900"/>
                    <a:pt x="450" y="900"/>
                  </a:cubicBezTo>
                  <a:cubicBezTo>
                    <a:pt x="201" y="900"/>
                    <a:pt x="0" y="698"/>
                    <a:pt x="0" y="450"/>
                  </a:cubicBezTo>
                  <a:cubicBezTo>
                    <a:pt x="0" y="201"/>
                    <a:pt x="201" y="0"/>
                    <a:pt x="450" y="0"/>
                  </a:cubicBezTo>
                  <a:cubicBezTo>
                    <a:pt x="698" y="0"/>
                    <a:pt x="900" y="201"/>
                    <a:pt x="900" y="450"/>
                  </a:cubicBezTo>
                </a:path>
              </a:pathLst>
            </a:custGeom>
            <a:solidFill>
              <a:srgbClr val="93C5FD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26" name="textbox 1726"/>
            <p:cNvSpPr/>
            <p:nvPr/>
          </p:nvSpPr>
          <p:spPr>
            <a:xfrm>
              <a:off x="-12700" y="-12700"/>
              <a:ext cx="596900" cy="60896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9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8010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74294" algn="l" rtl="0" eaLnBrk="0">
                <a:lnSpc>
                  <a:spcPct val="88000"/>
                </a:lnSpc>
                <a:tabLst/>
              </a:pPr>
              <a:r>
                <a:rPr sz="900" kern="0" spc="-2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系统思维</a:t>
              </a:r>
              <a:endParaRPr sz="9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264" name="group 264"/>
          <p:cNvGrpSpPr/>
          <p:nvPr/>
        </p:nvGrpSpPr>
        <p:grpSpPr>
          <a:xfrm rot="21600000">
            <a:off x="7239000" y="4898568"/>
            <a:ext cx="571500" cy="571500"/>
            <a:chOff x="0" y="0"/>
            <a:chExt cx="571500" cy="571500"/>
          </a:xfrm>
        </p:grpSpPr>
        <p:sp>
          <p:nvSpPr>
            <p:cNvPr id="1728" name="path 1728"/>
            <p:cNvSpPr/>
            <p:nvPr/>
          </p:nvSpPr>
          <p:spPr>
            <a:xfrm>
              <a:off x="0" y="0"/>
              <a:ext cx="571500" cy="571500"/>
            </a:xfrm>
            <a:custGeom>
              <a:avLst/>
              <a:gdLst/>
              <a:ahLst/>
              <a:cxnLst/>
              <a:rect l="0" t="0" r="0" b="0"/>
              <a:pathLst>
                <a:path w="900" h="900">
                  <a:moveTo>
                    <a:pt x="900" y="450"/>
                  </a:moveTo>
                  <a:cubicBezTo>
                    <a:pt x="900" y="698"/>
                    <a:pt x="698" y="900"/>
                    <a:pt x="450" y="900"/>
                  </a:cubicBezTo>
                  <a:cubicBezTo>
                    <a:pt x="201" y="900"/>
                    <a:pt x="0" y="698"/>
                    <a:pt x="0" y="450"/>
                  </a:cubicBezTo>
                  <a:cubicBezTo>
                    <a:pt x="0" y="201"/>
                    <a:pt x="201" y="0"/>
                    <a:pt x="450" y="0"/>
                  </a:cubicBezTo>
                  <a:cubicBezTo>
                    <a:pt x="698" y="0"/>
                    <a:pt x="900" y="201"/>
                    <a:pt x="900" y="450"/>
                  </a:cubicBezTo>
                </a:path>
              </a:pathLst>
            </a:custGeom>
            <a:solidFill>
              <a:srgbClr val="93C5FD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30" name="textbox 1730"/>
            <p:cNvSpPr/>
            <p:nvPr/>
          </p:nvSpPr>
          <p:spPr>
            <a:xfrm>
              <a:off x="-12700" y="-12700"/>
              <a:ext cx="596900" cy="60960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31445" algn="l" rtl="0" eaLnBrk="0">
                <a:lnSpc>
                  <a:spcPct val="86000"/>
                </a:lnSpc>
                <a:spcBef>
                  <a:spcPts val="3"/>
                </a:spcBef>
                <a:tabLst/>
              </a:pPr>
              <a:r>
                <a:rPr sz="900" kern="0" spc="-2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决策力</a:t>
              </a:r>
              <a:endParaRPr sz="9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1732" name="textbox 1732"/>
          <p:cNvSpPr/>
          <p:nvPr/>
        </p:nvSpPr>
        <p:spPr>
          <a:xfrm>
            <a:off x="5888037" y="2227879"/>
            <a:ext cx="418465" cy="1625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0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0000"/>
              </a:lnSpc>
              <a:tabLst/>
            </a:pPr>
            <a:r>
              <a:rPr sz="1000" kern="0" spc="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000" kern="0" spc="6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思维</a:t>
            </a:r>
            <a:endParaRPr sz="10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734" name="textbox 1734"/>
          <p:cNvSpPr/>
          <p:nvPr/>
        </p:nvSpPr>
        <p:spPr>
          <a:xfrm>
            <a:off x="6089853" y="3639616"/>
            <a:ext cx="323850" cy="1828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76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tabLst/>
            </a:pPr>
            <a:r>
              <a:rPr sz="1200" kern="0" spc="-4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共生</a:t>
            </a:r>
            <a:endParaRPr sz="12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736" name="textbox 1736"/>
          <p:cNvSpPr/>
          <p:nvPr/>
        </p:nvSpPr>
        <p:spPr>
          <a:xfrm>
            <a:off x="5787034" y="3640531"/>
            <a:ext cx="321945" cy="1809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20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tabLst/>
            </a:pPr>
            <a:r>
              <a:rPr sz="1200" kern="0" spc="-4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人机</a:t>
            </a:r>
            <a:endParaRPr sz="12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8" name="table 1738"/>
          <p:cNvGraphicFramePr>
            <a:graphicFrameLocks noGrp="1"/>
          </p:cNvGraphicFramePr>
          <p:nvPr/>
        </p:nvGraphicFramePr>
        <p:xfrm>
          <a:off x="9249727" y="1781492"/>
          <a:ext cx="2670175" cy="4505325"/>
        </p:xfrm>
        <a:graphic>
          <a:graphicData uri="http://schemas.openxmlformats.org/drawingml/2006/table">
            <a:tbl>
              <a:tblPr/>
              <a:tblGrid>
                <a:gridCol w="2670175"/>
              </a:tblGrid>
              <a:tr h="44989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05459" indent="-281304" algn="l" rtl="0" eaLnBrk="0">
                        <a:lnSpc>
                          <a:spcPct val="116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    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培养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“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思维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”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5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理解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 </a:t>
                      </a: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不同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的能力边界和最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佳应用场景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7365" indent="-283209" algn="l" rtl="0" eaLnBrk="0">
                        <a:lnSpc>
                          <a:spcPct val="109000"/>
                        </a:lnSpc>
                        <a:spcBef>
                          <a:spcPts val="676"/>
                        </a:spcBef>
                        <a:tabLst/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发展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“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整合力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”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5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将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能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力与人类洞察有机结合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04190" indent="-280034" algn="l" rtl="0" eaLnBrk="0">
                        <a:lnSpc>
                          <a:spcPct val="109000"/>
                        </a:lnSpc>
                        <a:spcBef>
                          <a:spcPts val="680"/>
                        </a:spcBef>
                        <a:tabLst/>
                      </a:pP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   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提升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“</a:t>
                      </a:r>
                      <a:r>
                        <a:rPr sz="15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引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导力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”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500" kern="0" spc="-2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能够准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</a:t>
                      </a: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确地引导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完成任务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23240" indent="-299084" algn="l" rtl="0" eaLnBrk="0">
                        <a:lnSpc>
                          <a:spcPct val="11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    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强化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“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判断力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”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：</a:t>
                      </a:r>
                      <a:r>
                        <a:rPr sz="1500" kern="0" spc="-2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对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输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 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出的准确性和适用性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做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 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出评估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66" name="group 266"/>
          <p:cNvGrpSpPr/>
          <p:nvPr/>
        </p:nvGrpSpPr>
        <p:grpSpPr>
          <a:xfrm rot="21600000">
            <a:off x="398144" y="1435608"/>
            <a:ext cx="4211954" cy="2355976"/>
            <a:chOff x="0" y="0"/>
            <a:chExt cx="4211954" cy="2355976"/>
          </a:xfrm>
        </p:grpSpPr>
        <p:pic>
          <p:nvPicPr>
            <p:cNvPr id="1740" name="picture 17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4211954" cy="2355976"/>
            </a:xfrm>
            <a:prstGeom prst="rect">
              <a:avLst/>
            </a:prstGeom>
          </p:spPr>
        </p:pic>
        <p:sp>
          <p:nvSpPr>
            <p:cNvPr id="1742" name="textbox 1742"/>
            <p:cNvSpPr/>
            <p:nvPr/>
          </p:nvSpPr>
          <p:spPr>
            <a:xfrm>
              <a:off x="-12700" y="-12700"/>
              <a:ext cx="4237354" cy="240157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741044" algn="l" rtl="0" eaLnBrk="0">
                <a:lnSpc>
                  <a:spcPts val="2282"/>
                </a:lnSpc>
                <a:spcBef>
                  <a:spcPts val="3"/>
                </a:spcBef>
                <a:tabLst/>
              </a:pPr>
              <a:r>
                <a:rPr sz="1700" b="1" kern="0" spc="-3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A</a:t>
              </a:r>
              <a:r>
                <a:rPr sz="1700" b="1" kern="0" spc="-34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b="1" kern="0" spc="-3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I思维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33350" algn="l" rtl="0" eaLnBrk="0">
                <a:lnSpc>
                  <a:spcPct val="92000"/>
                </a:lnSpc>
                <a:spcBef>
                  <a:spcPts val="459"/>
                </a:spcBef>
                <a:tabLst/>
              </a:pP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</a:t>
              </a: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算法思维：</a:t>
              </a:r>
              <a:r>
                <a:rPr sz="1500" kern="0" spc="-3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理解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AI</a:t>
              </a: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决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策逻辑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133350" algn="l" rtl="0" eaLnBrk="0">
                <a:lnSpc>
                  <a:spcPct val="91000"/>
                </a:lnSpc>
                <a:spcBef>
                  <a:spcPts val="467"/>
                </a:spcBef>
                <a:tabLst/>
              </a:pP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数据洞察：</a:t>
              </a:r>
              <a:r>
                <a:rPr sz="1500" kern="0" spc="-2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数据驱动分析能力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133350" algn="l" rtl="0" eaLnBrk="0">
                <a:lnSpc>
                  <a:spcPct val="92000"/>
                </a:lnSpc>
                <a:spcBef>
                  <a:spcPts val="483"/>
                </a:spcBef>
                <a:tabLst/>
              </a:pP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</a:t>
              </a: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边界认知：</a:t>
              </a:r>
              <a:r>
                <a:rPr sz="1500" kern="0" spc="-3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把握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AI</a:t>
              </a: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能力边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界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133350" algn="l" rtl="0" eaLnBrk="0">
                <a:lnSpc>
                  <a:spcPct val="91000"/>
                </a:lnSpc>
                <a:spcBef>
                  <a:spcPts val="441"/>
                </a:spcBef>
                <a:tabLst/>
              </a:pP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</a:t>
              </a: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协同意识：</a:t>
              </a:r>
              <a:r>
                <a:rPr sz="1500" kern="0" spc="-3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建立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人机协作模型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32000"/>
                </a:lnSpc>
                <a:tabLst/>
              </a:pPr>
              <a:endParaRPr sz="300" dirty="0">
                <a:latin typeface="Arial"/>
                <a:ea typeface="Arial"/>
                <a:cs typeface="Arial"/>
              </a:endParaRPr>
            </a:p>
            <a:p>
              <a:pPr marL="132079" indent="-3810" algn="l" rtl="0" eaLnBrk="0">
                <a:lnSpc>
                  <a:spcPct val="104000"/>
                </a:lnSpc>
                <a:spcBef>
                  <a:spcPts val="1"/>
                </a:spcBef>
                <a:tabLst/>
              </a:pPr>
              <a:r>
                <a:rPr sz="15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核心观点：</a:t>
              </a:r>
              <a:r>
                <a:rPr sz="1500" kern="0" spc="-2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掌握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AI</a:t>
              </a:r>
              <a:r>
                <a:rPr sz="15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思维模式</a:t>
              </a: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，</a:t>
              </a:r>
              <a:r>
                <a:rPr sz="1500" kern="0" spc="-3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建立人机协作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认知框架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268" name="group 268"/>
          <p:cNvGrpSpPr/>
          <p:nvPr/>
        </p:nvGrpSpPr>
        <p:grpSpPr>
          <a:xfrm rot="21600000">
            <a:off x="4821554" y="1435608"/>
            <a:ext cx="4211954" cy="2355976"/>
            <a:chOff x="0" y="0"/>
            <a:chExt cx="4211954" cy="2355976"/>
          </a:xfrm>
        </p:grpSpPr>
        <p:pic>
          <p:nvPicPr>
            <p:cNvPr id="1744" name="picture 17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4211954" cy="2355976"/>
            </a:xfrm>
            <a:prstGeom prst="rect">
              <a:avLst/>
            </a:prstGeom>
          </p:spPr>
        </p:pic>
        <p:sp>
          <p:nvSpPr>
            <p:cNvPr id="1746" name="textbox 1746"/>
            <p:cNvSpPr/>
            <p:nvPr/>
          </p:nvSpPr>
          <p:spPr>
            <a:xfrm>
              <a:off x="-12700" y="-12700"/>
              <a:ext cx="4237354" cy="240283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  <a:tabLst/>
              </a:pPr>
              <a:endParaRPr sz="800" dirty="0">
                <a:latin typeface="Arial"/>
                <a:ea typeface="Arial"/>
                <a:cs typeface="Arial"/>
              </a:endParaRPr>
            </a:p>
            <a:p>
              <a:pPr marL="753744" algn="l" rtl="0" eaLnBrk="0">
                <a:lnSpc>
                  <a:spcPct val="90000"/>
                </a:lnSpc>
                <a:spcBef>
                  <a:spcPts val="4"/>
                </a:spcBef>
                <a:tabLst/>
              </a:pPr>
              <a:r>
                <a:rPr sz="1700" b="1" kern="0" spc="7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整合力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1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33350" algn="l" rtl="0" eaLnBrk="0">
                <a:lnSpc>
                  <a:spcPct val="91000"/>
                </a:lnSpc>
                <a:spcBef>
                  <a:spcPts val="457"/>
                </a:spcBef>
                <a:tabLst/>
              </a:pP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跨域翻译：</a:t>
              </a:r>
              <a:r>
                <a:rPr sz="1500" kern="0" spc="-3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转化领域知识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133350" algn="l" rtl="0" eaLnBrk="0">
                <a:lnSpc>
                  <a:spcPct val="91000"/>
                </a:lnSpc>
                <a:spcBef>
                  <a:spcPts val="467"/>
                </a:spcBef>
                <a:tabLst/>
              </a:pP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创意重组：</a:t>
              </a:r>
              <a:r>
                <a:rPr sz="1500" kern="0" spc="-3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重构工作方法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133350" algn="l" rtl="0" eaLnBrk="0">
                <a:lnSpc>
                  <a:spcPct val="91000"/>
                </a:lnSpc>
                <a:spcBef>
                  <a:spcPts val="471"/>
                </a:spcBef>
                <a:tabLst/>
              </a:pP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资源编排：</a:t>
              </a:r>
              <a:r>
                <a:rPr sz="1500" kern="0" spc="-3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优化人机协同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133350" algn="l" rtl="0" eaLnBrk="0">
                <a:lnSpc>
                  <a:spcPct val="92000"/>
                </a:lnSpc>
                <a:spcBef>
                  <a:spcPts val="461"/>
                </a:spcBef>
                <a:tabLst/>
              </a:pP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知识融合：</a:t>
              </a:r>
              <a:r>
                <a:rPr sz="1500" kern="0" spc="-3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整合新旧知识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128270" algn="l" rtl="0" eaLnBrk="0">
                <a:lnSpc>
                  <a:spcPct val="105000"/>
                </a:lnSpc>
                <a:spcBef>
                  <a:spcPts val="428"/>
                </a:spcBef>
                <a:tabLst/>
              </a:pP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核心观点：</a:t>
              </a:r>
              <a:r>
                <a:rPr sz="1500" kern="0" spc="-2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融合人机优势，</a:t>
              </a:r>
              <a:r>
                <a:rPr sz="1500" kern="0" spc="-3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创造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1+1&gt;2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的价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 </a:t>
              </a:r>
              <a:r>
                <a:rPr sz="1500" kern="0" spc="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值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270" name="group 270"/>
          <p:cNvGrpSpPr/>
          <p:nvPr/>
        </p:nvGrpSpPr>
        <p:grpSpPr>
          <a:xfrm rot="21600000">
            <a:off x="4821554" y="3936364"/>
            <a:ext cx="4211954" cy="2355850"/>
            <a:chOff x="0" y="0"/>
            <a:chExt cx="4211954" cy="2355850"/>
          </a:xfrm>
        </p:grpSpPr>
        <p:pic>
          <p:nvPicPr>
            <p:cNvPr id="1748" name="picture 17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4211954" cy="2355850"/>
            </a:xfrm>
            <a:prstGeom prst="rect">
              <a:avLst/>
            </a:prstGeom>
          </p:spPr>
        </p:pic>
        <p:sp>
          <p:nvSpPr>
            <p:cNvPr id="1750" name="textbox 1750"/>
            <p:cNvSpPr/>
            <p:nvPr/>
          </p:nvSpPr>
          <p:spPr>
            <a:xfrm>
              <a:off x="-12700" y="-12700"/>
              <a:ext cx="4237354" cy="240283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  <a:tabLst/>
              </a:pPr>
              <a:endParaRPr sz="800" dirty="0">
                <a:latin typeface="Arial"/>
                <a:ea typeface="Arial"/>
                <a:cs typeface="Arial"/>
              </a:endParaRPr>
            </a:p>
            <a:p>
              <a:pPr marL="758190" algn="l" rtl="0" eaLnBrk="0">
                <a:lnSpc>
                  <a:spcPct val="90000"/>
                </a:lnSpc>
                <a:spcBef>
                  <a:spcPts val="2"/>
                </a:spcBef>
                <a:tabLst/>
              </a:pPr>
              <a:r>
                <a:rPr sz="1700" b="1" kern="0" spc="6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判断力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8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33350" algn="l" rtl="0" eaLnBrk="0">
                <a:lnSpc>
                  <a:spcPct val="92000"/>
                </a:lnSpc>
                <a:spcBef>
                  <a:spcPts val="456"/>
                </a:spcBef>
                <a:tabLst/>
              </a:pP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真伪辨识：</a:t>
              </a:r>
              <a:r>
                <a:rPr sz="1500" kern="0" spc="-2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评估内容可靠性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133350" algn="l" rtl="0" eaLnBrk="0">
                <a:lnSpc>
                  <a:spcPct val="93000"/>
                </a:lnSpc>
                <a:spcBef>
                  <a:spcPts val="433"/>
                </a:spcBef>
                <a:tabLst/>
              </a:pP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价值评估：</a:t>
              </a:r>
              <a:r>
                <a:rPr sz="1500" kern="0" spc="-2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判断应用</a:t>
              </a:r>
              <a:r>
                <a:rPr sz="1500" kern="0" spc="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价值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133350" algn="l" rtl="0" eaLnBrk="0">
                <a:lnSpc>
                  <a:spcPct val="91000"/>
                </a:lnSpc>
                <a:spcBef>
                  <a:spcPts val="467"/>
                </a:spcBef>
                <a:tabLst/>
              </a:pP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风险预测：</a:t>
              </a:r>
              <a:r>
                <a:rPr sz="1500" kern="0" spc="-3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预见潜在风险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133350" algn="l" rtl="0" eaLnBrk="0">
                <a:lnSpc>
                  <a:spcPct val="92000"/>
                </a:lnSpc>
                <a:spcBef>
                  <a:spcPts val="457"/>
                </a:spcBef>
                <a:tabLst/>
              </a:pP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情境适配：</a:t>
              </a:r>
              <a:r>
                <a:rPr sz="1500" kern="0" spc="-2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评估场景适用性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129539" indent="-1270" algn="l" rtl="0" eaLnBrk="0">
                <a:lnSpc>
                  <a:spcPct val="105000"/>
                </a:lnSpc>
                <a:spcBef>
                  <a:spcPts val="437"/>
                </a:spcBef>
                <a:tabLst/>
              </a:pPr>
              <a:r>
                <a:rPr sz="15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核心观点：</a:t>
              </a:r>
              <a:r>
                <a:rPr sz="1500" kern="0" spc="-3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保持独立思考，</a:t>
              </a:r>
              <a:r>
                <a:rPr sz="1500" kern="0" spc="-3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做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AI</a:t>
              </a:r>
              <a:r>
                <a:rPr sz="15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输出的把</a:t>
              </a: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关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</a:t>
              </a:r>
              <a:r>
                <a:rPr sz="1500" kern="0" spc="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者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272" name="group 272"/>
          <p:cNvGrpSpPr/>
          <p:nvPr/>
        </p:nvGrpSpPr>
        <p:grpSpPr>
          <a:xfrm rot="21600000">
            <a:off x="412115" y="3942079"/>
            <a:ext cx="4211954" cy="2355214"/>
            <a:chOff x="0" y="0"/>
            <a:chExt cx="4211954" cy="2355214"/>
          </a:xfrm>
        </p:grpSpPr>
        <p:pic>
          <p:nvPicPr>
            <p:cNvPr id="1752" name="picture 175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4211954" cy="2355214"/>
            </a:xfrm>
            <a:prstGeom prst="rect">
              <a:avLst/>
            </a:prstGeom>
          </p:spPr>
        </p:pic>
        <p:sp>
          <p:nvSpPr>
            <p:cNvPr id="1754" name="textbox 1754"/>
            <p:cNvSpPr/>
            <p:nvPr/>
          </p:nvSpPr>
          <p:spPr>
            <a:xfrm>
              <a:off x="-12700" y="-12700"/>
              <a:ext cx="4237354" cy="239966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1000"/>
                </a:lnSpc>
                <a:tabLst/>
              </a:pPr>
              <a:endParaRPr sz="800" dirty="0">
                <a:latin typeface="Arial"/>
                <a:ea typeface="Arial"/>
                <a:cs typeface="Arial"/>
              </a:endParaRPr>
            </a:p>
            <a:p>
              <a:pPr marL="760730" algn="l" rtl="0" eaLnBrk="0">
                <a:lnSpc>
                  <a:spcPct val="89000"/>
                </a:lnSpc>
                <a:spcBef>
                  <a:spcPts val="4"/>
                </a:spcBef>
                <a:tabLst/>
              </a:pPr>
              <a:r>
                <a:rPr sz="1700" b="1" kern="0" spc="3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引导力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9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33350" algn="l" rtl="0" eaLnBrk="0">
                <a:lnSpc>
                  <a:spcPct val="91000"/>
                </a:lnSpc>
                <a:spcBef>
                  <a:spcPts val="453"/>
                </a:spcBef>
                <a:tabLst/>
              </a:pP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提示工程：</a:t>
              </a:r>
              <a:r>
                <a:rPr sz="1500" kern="0" spc="-3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设计高效指令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133350" algn="l" rtl="0" eaLnBrk="0">
                <a:lnSpc>
                  <a:spcPct val="92000"/>
                </a:lnSpc>
                <a:spcBef>
                  <a:spcPts val="469"/>
                </a:spcBef>
                <a:tabLst/>
              </a:pP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对话管理：</a:t>
              </a:r>
              <a:r>
                <a:rPr sz="1500" kern="0" spc="-3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控制交互方向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133350" algn="l" rtl="0" eaLnBrk="0">
                <a:lnSpc>
                  <a:spcPct val="91000"/>
                </a:lnSpc>
                <a:spcBef>
                  <a:spcPts val="460"/>
                </a:spcBef>
                <a:tabLst/>
              </a:pP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任务分解：</a:t>
              </a:r>
              <a:r>
                <a:rPr sz="1500" kern="0" spc="-3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优化问题结构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133350" algn="l" rtl="0" eaLnBrk="0">
                <a:lnSpc>
                  <a:spcPct val="91000"/>
                </a:lnSpc>
                <a:spcBef>
                  <a:spcPts val="475"/>
                </a:spcBef>
                <a:tabLst/>
              </a:pP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质量控制：</a:t>
              </a:r>
              <a:r>
                <a:rPr sz="1500" kern="0" spc="-3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把控输出质量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130175" indent="-1905" algn="l" rtl="0" eaLnBrk="0">
                <a:lnSpc>
                  <a:spcPct val="105000"/>
                </a:lnSpc>
                <a:spcBef>
                  <a:spcPts val="438"/>
                </a:spcBef>
                <a:tabLst/>
              </a:pPr>
              <a:r>
                <a:rPr sz="15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核心观点：</a:t>
              </a:r>
              <a:r>
                <a:rPr sz="1500" kern="0" spc="-2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主导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AI</a:t>
              </a:r>
              <a:r>
                <a:rPr sz="15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交互过程，</a:t>
              </a:r>
              <a:r>
                <a:rPr sz="1500" kern="0" spc="-3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确</a:t>
              </a: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保输出符合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    </a:t>
              </a:r>
              <a:r>
                <a:rPr sz="1500" kern="0" spc="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预期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1756" name="textbox 1756"/>
          <p:cNvSpPr/>
          <p:nvPr/>
        </p:nvSpPr>
        <p:spPr>
          <a:xfrm>
            <a:off x="420172" y="325133"/>
            <a:ext cx="3020060" cy="5486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10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3900" b="1" kern="0" spc="20" dirty="0">
                <a:solidFill>
                  <a:srgbClr val="333333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四大核心能力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roup 274"/>
          <p:cNvGrpSpPr/>
          <p:nvPr/>
        </p:nvGrpSpPr>
        <p:grpSpPr>
          <a:xfrm rot="21600000">
            <a:off x="6972300" y="3945254"/>
            <a:ext cx="4119371" cy="2437257"/>
            <a:chOff x="0" y="0"/>
            <a:chExt cx="4119371" cy="2437257"/>
          </a:xfrm>
        </p:grpSpPr>
        <p:pic>
          <p:nvPicPr>
            <p:cNvPr id="1758" name="picture 175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4119371" cy="2437257"/>
            </a:xfrm>
            <a:prstGeom prst="rect">
              <a:avLst/>
            </a:prstGeom>
          </p:spPr>
        </p:pic>
        <p:sp>
          <p:nvSpPr>
            <p:cNvPr id="1760" name="textbox 1760"/>
            <p:cNvSpPr/>
            <p:nvPr/>
          </p:nvSpPr>
          <p:spPr>
            <a:xfrm>
              <a:off x="-12700" y="-12700"/>
              <a:ext cx="4145279" cy="24828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  <a:tabLst/>
              </a:pPr>
              <a:endParaRPr sz="900" dirty="0">
                <a:latin typeface="Arial"/>
                <a:ea typeface="Arial"/>
                <a:cs typeface="Arial"/>
              </a:endParaRPr>
            </a:p>
            <a:p>
              <a:pPr marL="1276985" algn="l" rtl="0" eaLnBrk="0">
                <a:lnSpc>
                  <a:spcPct val="91000"/>
                </a:lnSpc>
                <a:spcBef>
                  <a:spcPts val="1"/>
                </a:spcBef>
                <a:tabLst/>
              </a:pPr>
              <a:r>
                <a:rPr sz="1700" b="1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个人特色的打造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74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238125" algn="l" rtl="0" eaLnBrk="0">
                <a:lnSpc>
                  <a:spcPct val="91000"/>
                </a:lnSpc>
                <a:spcBef>
                  <a:spcPts val="460"/>
                </a:spcBef>
                <a:tabLst/>
              </a:pP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</a:t>
              </a:r>
              <a:r>
                <a:rPr sz="1500" kern="0" spc="2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发展个人方法论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238125" algn="l" rtl="0" eaLnBrk="0">
                <a:lnSpc>
                  <a:spcPct val="92000"/>
                </a:lnSpc>
                <a:spcBef>
                  <a:spcPts val="651"/>
                </a:spcBef>
                <a:tabLst/>
              </a:pP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</a:t>
              </a:r>
              <a:r>
                <a:rPr sz="1500" kern="0" spc="3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创造专属工具组合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238125" algn="l" rtl="0" eaLnBrk="0">
                <a:lnSpc>
                  <a:spcPct val="91000"/>
                </a:lnSpc>
                <a:spcBef>
                  <a:spcPts val="660"/>
                </a:spcBef>
                <a:tabLst/>
              </a:pPr>
              <a:r>
                <a:rPr sz="1500" kern="0" spc="5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   </a:t>
              </a:r>
              <a:r>
                <a:rPr sz="1500" kern="0" spc="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形成难复制优势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44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26000"/>
                </a:lnSpc>
                <a:tabLst/>
              </a:pPr>
              <a:endParaRPr sz="300" dirty="0">
                <a:latin typeface="Arial"/>
                <a:ea typeface="Arial"/>
                <a:cs typeface="Arial"/>
              </a:endParaRPr>
            </a:p>
            <a:p>
              <a:pPr marL="865505" indent="-101600" algn="l" rtl="0" eaLnBrk="0">
                <a:lnSpc>
                  <a:spcPct val="118000"/>
                </a:lnSpc>
                <a:spcBef>
                  <a:spcPts val="3"/>
                </a:spcBef>
                <a:tabLst/>
              </a:pPr>
              <a:r>
                <a:rPr sz="1500" b="1" kern="0" spc="9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"</a:t>
              </a:r>
              <a:r>
                <a:rPr sz="1500" b="1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与众不同才是真正的竞争力</a:t>
              </a:r>
              <a:r>
                <a:rPr sz="1500" b="1" kern="0" spc="8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"</a:t>
              </a:r>
              <a:r>
                <a:rPr sz="1500" b="1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           </a:t>
              </a:r>
              <a:r>
                <a:rPr sz="1500" b="1" kern="0" spc="-1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500" b="1" kern="0" spc="9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"</a:t>
              </a:r>
              <a:r>
                <a:rPr sz="1500" b="1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打造个人特色是制胜</a:t>
              </a:r>
              <a:r>
                <a:rPr sz="1500" b="1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关键</a:t>
              </a:r>
              <a:r>
                <a:rPr sz="1500" b="1" kern="0" spc="8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"</a:t>
              </a:r>
              <a:endParaRPr sz="1500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6" name="group 276"/>
          <p:cNvGrpSpPr/>
          <p:nvPr/>
        </p:nvGrpSpPr>
        <p:grpSpPr>
          <a:xfrm rot="21600000">
            <a:off x="1357883" y="3956050"/>
            <a:ext cx="4119371" cy="2437129"/>
            <a:chOff x="0" y="0"/>
            <a:chExt cx="4119371" cy="2437129"/>
          </a:xfrm>
        </p:grpSpPr>
        <p:pic>
          <p:nvPicPr>
            <p:cNvPr id="1762" name="picture 176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4119371" cy="2437129"/>
            </a:xfrm>
            <a:prstGeom prst="rect">
              <a:avLst/>
            </a:prstGeom>
          </p:spPr>
        </p:pic>
        <p:sp>
          <p:nvSpPr>
            <p:cNvPr id="1764" name="textbox 1764"/>
            <p:cNvSpPr/>
            <p:nvPr/>
          </p:nvSpPr>
          <p:spPr>
            <a:xfrm>
              <a:off x="-12700" y="-12700"/>
              <a:ext cx="4145279" cy="248221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  <a:tabLst/>
              </a:pPr>
              <a:endParaRPr sz="900" dirty="0">
                <a:latin typeface="Arial"/>
                <a:ea typeface="Arial"/>
                <a:cs typeface="Arial"/>
              </a:endParaRPr>
            </a:p>
            <a:p>
              <a:pPr marL="1279525" algn="l" rtl="0" eaLnBrk="0">
                <a:lnSpc>
                  <a:spcPct val="91000"/>
                </a:lnSpc>
                <a:tabLst/>
              </a:pPr>
              <a:r>
                <a:rPr sz="1700" b="1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深度整合的思维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74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238759" algn="l" rtl="0" eaLnBrk="0">
                <a:lnSpc>
                  <a:spcPct val="91000"/>
                </a:lnSpc>
                <a:spcBef>
                  <a:spcPts val="459"/>
                </a:spcBef>
                <a:tabLst/>
              </a:pPr>
              <a:r>
                <a:rPr sz="1500" kern="0" spc="5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   </a:t>
              </a:r>
              <a:r>
                <a:rPr sz="1500" kern="0" spc="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跨领域知识整合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238759" algn="l" rtl="0" eaLnBrk="0">
                <a:lnSpc>
                  <a:spcPct val="91000"/>
                </a:lnSpc>
                <a:spcBef>
                  <a:spcPts val="670"/>
                </a:spcBef>
                <a:tabLst/>
              </a:pPr>
              <a:r>
                <a:rPr sz="1500" kern="0" spc="9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 AI</a:t>
              </a:r>
              <a:r>
                <a:rPr sz="15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与专业知识融合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238759" algn="l" rtl="0" eaLnBrk="0">
                <a:lnSpc>
                  <a:spcPct val="93000"/>
                </a:lnSpc>
                <a:spcBef>
                  <a:spcPts val="630"/>
                </a:spcBef>
                <a:tabLst/>
              </a:pP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</a:t>
              </a:r>
              <a:r>
                <a:rPr sz="1500" kern="0" spc="3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构建创新生态系统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68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163319" algn="l" rtl="0" eaLnBrk="0">
                <a:lnSpc>
                  <a:spcPct val="92000"/>
                </a:lnSpc>
                <a:spcBef>
                  <a:spcPts val="451"/>
                </a:spcBef>
                <a:tabLst/>
              </a:pPr>
              <a:r>
                <a:rPr sz="1500" b="1" kern="0" spc="8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"</a:t>
              </a:r>
              <a:r>
                <a:rPr sz="1500" b="1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整合是创新的源泉</a:t>
              </a:r>
              <a:r>
                <a:rPr sz="1500" b="1" kern="0" spc="8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"</a:t>
              </a:r>
              <a:endParaRPr sz="15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6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857885" algn="l" rtl="0" eaLnBrk="0">
                <a:lnSpc>
                  <a:spcPct val="93000"/>
                </a:lnSpc>
                <a:spcBef>
                  <a:spcPts val="5"/>
                </a:spcBef>
                <a:tabLst/>
              </a:pPr>
              <a:r>
                <a:rPr sz="1500" b="1" kern="0" spc="9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"</a:t>
              </a:r>
              <a:r>
                <a:rPr sz="1500" b="1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跨界思维才能激发新</a:t>
              </a:r>
              <a:r>
                <a:rPr sz="1500" b="1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可能</a:t>
              </a:r>
              <a:r>
                <a:rPr sz="1500" b="1" kern="0" spc="8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"</a:t>
              </a:r>
              <a:endParaRPr sz="1500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8" name="group 278"/>
          <p:cNvGrpSpPr/>
          <p:nvPr/>
        </p:nvGrpSpPr>
        <p:grpSpPr>
          <a:xfrm rot="21600000">
            <a:off x="1341119" y="1779270"/>
            <a:ext cx="4119371" cy="1962784"/>
            <a:chOff x="0" y="0"/>
            <a:chExt cx="4119371" cy="1962784"/>
          </a:xfrm>
        </p:grpSpPr>
        <p:pic>
          <p:nvPicPr>
            <p:cNvPr id="1766" name="picture 176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4119371" cy="1962784"/>
            </a:xfrm>
            <a:prstGeom prst="rect">
              <a:avLst/>
            </a:prstGeom>
          </p:spPr>
        </p:pic>
        <p:sp>
          <p:nvSpPr>
            <p:cNvPr id="1768" name="textbox 1768"/>
            <p:cNvSpPr/>
            <p:nvPr/>
          </p:nvSpPr>
          <p:spPr>
            <a:xfrm>
              <a:off x="-12700" y="-12700"/>
              <a:ext cx="4145279" cy="200723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8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238125" algn="l" rtl="0" eaLnBrk="0">
                <a:lnSpc>
                  <a:spcPct val="91000"/>
                </a:lnSpc>
                <a:tabLst/>
              </a:pP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</a:t>
              </a:r>
              <a:r>
                <a:rPr sz="1500" kern="0" spc="4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构建个人提示词体系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238125" algn="l" rtl="0" eaLnBrk="0">
                <a:lnSpc>
                  <a:spcPct val="91000"/>
                </a:lnSpc>
                <a:spcBef>
                  <a:spcPts val="671"/>
                </a:spcBef>
                <a:tabLst/>
              </a:pPr>
              <a:r>
                <a:rPr sz="1500" kern="0" spc="6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   </a:t>
              </a:r>
              <a:r>
                <a:rPr sz="1500" kern="0" spc="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设计层次化提示结构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238125" algn="l" rtl="0" eaLnBrk="0">
                <a:lnSpc>
                  <a:spcPct val="92000"/>
                </a:lnSpc>
                <a:spcBef>
                  <a:spcPts val="636"/>
                </a:spcBef>
                <a:tabLst/>
              </a:pP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</a:t>
              </a:r>
              <a:r>
                <a:rPr sz="1500" kern="0" spc="3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 </a:t>
              </a: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创新性组合不同领域提示词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68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967739" algn="l" rtl="0" eaLnBrk="0">
                <a:lnSpc>
                  <a:spcPct val="92000"/>
                </a:lnSpc>
                <a:spcBef>
                  <a:spcPts val="462"/>
                </a:spcBef>
                <a:tabLst/>
              </a:pPr>
              <a:r>
                <a:rPr sz="1500" b="1" kern="0" spc="9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"</a:t>
              </a:r>
              <a:r>
                <a:rPr sz="1500" b="1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提示词是撬动</a:t>
              </a:r>
              <a:r>
                <a:rPr sz="1500" b="1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AI</a:t>
              </a:r>
              <a:r>
                <a:rPr sz="1500" b="1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的杠杆</a:t>
              </a:r>
              <a:r>
                <a:rPr sz="1500" b="1" kern="0" spc="9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"</a:t>
              </a:r>
              <a:endParaRPr sz="15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7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661669" algn="l" rtl="0" eaLnBrk="0">
                <a:lnSpc>
                  <a:spcPct val="92000"/>
                </a:lnSpc>
                <a:spcBef>
                  <a:spcPts val="1"/>
                </a:spcBef>
                <a:tabLst/>
              </a:pPr>
              <a:r>
                <a:rPr sz="1500" b="1" kern="0" spc="9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"</a:t>
              </a:r>
              <a:r>
                <a:rPr sz="1500" b="1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好的提示词体系是独特竞争力</a:t>
              </a:r>
              <a:r>
                <a:rPr sz="1500" b="1" kern="0" spc="9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"</a:t>
              </a:r>
              <a:endParaRPr sz="1500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80" name="group 280"/>
          <p:cNvGrpSpPr/>
          <p:nvPr/>
        </p:nvGrpSpPr>
        <p:grpSpPr>
          <a:xfrm rot="21600000">
            <a:off x="6939915" y="1779270"/>
            <a:ext cx="4118609" cy="1962784"/>
            <a:chOff x="0" y="0"/>
            <a:chExt cx="4118609" cy="1962784"/>
          </a:xfrm>
        </p:grpSpPr>
        <p:pic>
          <p:nvPicPr>
            <p:cNvPr id="1770" name="picture 177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4118609" cy="1962784"/>
            </a:xfrm>
            <a:prstGeom prst="rect">
              <a:avLst/>
            </a:prstGeom>
          </p:spPr>
        </p:pic>
        <p:sp>
          <p:nvSpPr>
            <p:cNvPr id="1772" name="textbox 1772"/>
            <p:cNvSpPr/>
            <p:nvPr/>
          </p:nvSpPr>
          <p:spPr>
            <a:xfrm>
              <a:off x="-12700" y="-12700"/>
              <a:ext cx="4144009" cy="200723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8750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238125" algn="l" rtl="0" eaLnBrk="0">
                <a:lnSpc>
                  <a:spcPct val="93000"/>
                </a:lnSpc>
                <a:tabLst/>
              </a:pPr>
              <a:r>
                <a:rPr sz="1500" kern="0" spc="6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    </a:t>
              </a:r>
              <a:r>
                <a:rPr sz="1500" kern="0" spc="6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设计人机协作</a:t>
              </a:r>
              <a:r>
                <a:rPr sz="1500" kern="0" spc="5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流程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238125" algn="l" rtl="0" eaLnBrk="0">
                <a:lnSpc>
                  <a:spcPct val="91000"/>
                </a:lnSpc>
                <a:spcBef>
                  <a:spcPts val="645"/>
                </a:spcBef>
                <a:tabLst/>
              </a:pP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</a:t>
              </a:r>
              <a:r>
                <a:rPr sz="1500" kern="0" spc="3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建立反馈优化循环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marL="238125" algn="l" rtl="0" eaLnBrk="0">
                <a:lnSpc>
                  <a:spcPct val="92000"/>
                </a:lnSpc>
                <a:spcBef>
                  <a:spcPts val="659"/>
                </a:spcBef>
                <a:tabLst/>
              </a:pP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•</a:t>
              </a:r>
              <a:r>
                <a:rPr sz="1500" kern="0" spc="3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 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创造领域专属方法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56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25000"/>
                </a:lnSpc>
                <a:tabLst/>
              </a:pPr>
              <a:endParaRPr sz="300" dirty="0">
                <a:latin typeface="Arial"/>
                <a:ea typeface="Arial"/>
                <a:cs typeface="Arial"/>
              </a:endParaRPr>
            </a:p>
            <a:p>
              <a:pPr marL="559434" indent="102235" algn="l" rtl="0" eaLnBrk="0">
                <a:lnSpc>
                  <a:spcPct val="114000"/>
                </a:lnSpc>
                <a:tabLst/>
              </a:pPr>
              <a:r>
                <a:rPr sz="1500" b="1" kern="0" spc="8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"</a:t>
              </a:r>
              <a:r>
                <a:rPr sz="1500" b="1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流程决定上限，</a:t>
              </a:r>
              <a:r>
                <a:rPr sz="1500" b="1" kern="0" spc="-3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b="1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细节决定效果</a:t>
              </a:r>
              <a:r>
                <a:rPr sz="1500" b="1" kern="0" spc="8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"</a:t>
              </a:r>
              <a:r>
                <a:rPr sz="1500" b="1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          </a:t>
              </a:r>
              <a:r>
                <a:rPr sz="1500" b="1" kern="0" spc="9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"</a:t>
              </a:r>
              <a:r>
                <a:rPr sz="1500" b="1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创新工作流才能带来突破性进展</a:t>
              </a:r>
              <a:r>
                <a:rPr sz="1500" b="1" kern="0" spc="9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"</a:t>
              </a:r>
              <a:endParaRPr sz="1500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82" name="group 282"/>
          <p:cNvGrpSpPr/>
          <p:nvPr/>
        </p:nvGrpSpPr>
        <p:grpSpPr>
          <a:xfrm rot="21600000">
            <a:off x="1348105" y="1305559"/>
            <a:ext cx="4105909" cy="446405"/>
            <a:chOff x="0" y="0"/>
            <a:chExt cx="4105909" cy="446405"/>
          </a:xfrm>
        </p:grpSpPr>
        <p:pic>
          <p:nvPicPr>
            <p:cNvPr id="1774" name="picture 177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4105909" cy="446405"/>
            </a:xfrm>
            <a:prstGeom prst="rect">
              <a:avLst/>
            </a:prstGeom>
          </p:spPr>
        </p:pic>
        <p:sp>
          <p:nvSpPr>
            <p:cNvPr id="1776" name="textbox 1776"/>
            <p:cNvSpPr/>
            <p:nvPr/>
          </p:nvSpPr>
          <p:spPr>
            <a:xfrm>
              <a:off x="-12700" y="-12700"/>
              <a:ext cx="4131309" cy="47244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  <a:tabLst/>
              </a:pPr>
              <a:endParaRPr sz="600" dirty="0">
                <a:latin typeface="Arial"/>
                <a:ea typeface="Arial"/>
                <a:cs typeface="Arial"/>
              </a:endParaRPr>
            </a:p>
            <a:p>
              <a:pPr marL="1727200" algn="l" rtl="0" eaLnBrk="0">
                <a:lnSpc>
                  <a:spcPts val="2282"/>
                </a:lnSpc>
                <a:spcBef>
                  <a:spcPts val="4"/>
                </a:spcBef>
                <a:tabLst/>
              </a:pPr>
              <a:r>
                <a:rPr sz="1700" b="1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A</a:t>
              </a:r>
              <a:r>
                <a:rPr sz="1700" b="1" kern="0" spc="-34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b="1" kern="0" spc="-3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I思维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pSp>
        <p:nvGrpSpPr>
          <p:cNvPr id="284" name="group 284"/>
          <p:cNvGrpSpPr/>
          <p:nvPr/>
        </p:nvGrpSpPr>
        <p:grpSpPr>
          <a:xfrm rot="21600000">
            <a:off x="6946900" y="1305559"/>
            <a:ext cx="4105909" cy="446405"/>
            <a:chOff x="0" y="0"/>
            <a:chExt cx="4105909" cy="446405"/>
          </a:xfrm>
        </p:grpSpPr>
        <p:pic>
          <p:nvPicPr>
            <p:cNvPr id="1778" name="picture 177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4105909" cy="446405"/>
            </a:xfrm>
            <a:prstGeom prst="rect">
              <a:avLst/>
            </a:prstGeom>
          </p:spPr>
        </p:pic>
        <p:sp>
          <p:nvSpPr>
            <p:cNvPr id="1780" name="textbox 1780"/>
            <p:cNvSpPr/>
            <p:nvPr/>
          </p:nvSpPr>
          <p:spPr>
            <a:xfrm>
              <a:off x="-12700" y="-12700"/>
              <a:ext cx="4131309" cy="49403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  <a:tabLst/>
              </a:pPr>
              <a:endParaRPr sz="900" dirty="0">
                <a:latin typeface="Arial"/>
                <a:ea typeface="Arial"/>
                <a:cs typeface="Arial"/>
              </a:endParaRPr>
            </a:p>
            <a:p>
              <a:pPr marL="1275080" algn="l" rtl="0" eaLnBrk="0">
                <a:lnSpc>
                  <a:spcPct val="92000"/>
                </a:lnSpc>
                <a:spcBef>
                  <a:spcPts val="7"/>
                </a:spcBef>
                <a:tabLst/>
              </a:pPr>
              <a:r>
                <a:rPr sz="1700" b="1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工作流程的创新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1782" name="textbox 1782"/>
          <p:cNvSpPr/>
          <p:nvPr/>
        </p:nvSpPr>
        <p:spPr>
          <a:xfrm>
            <a:off x="367406" y="226704"/>
            <a:ext cx="2543175" cy="6692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065"/>
              </a:lnSpc>
              <a:tabLst/>
            </a:pPr>
            <a:r>
              <a:rPr sz="3900" b="1" kern="0" spc="-70" dirty="0">
                <a:solidFill>
                  <a:srgbClr val="333333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</a:t>
            </a:r>
            <a:r>
              <a:rPr sz="3900" b="1" kern="0" spc="-790" dirty="0">
                <a:solidFill>
                  <a:srgbClr val="333333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-70" dirty="0">
                <a:solidFill>
                  <a:srgbClr val="333333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I进阶使用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286" name="group 286"/>
          <p:cNvGrpSpPr/>
          <p:nvPr/>
        </p:nvGrpSpPr>
        <p:grpSpPr>
          <a:xfrm rot="21600000">
            <a:off x="6208775" y="3836453"/>
            <a:ext cx="607809" cy="604088"/>
            <a:chOff x="0" y="0"/>
            <a:chExt cx="607809" cy="604088"/>
          </a:xfrm>
        </p:grpSpPr>
        <p:sp>
          <p:nvSpPr>
            <p:cNvPr id="1784" name="path 1784"/>
            <p:cNvSpPr/>
            <p:nvPr/>
          </p:nvSpPr>
          <p:spPr>
            <a:xfrm>
              <a:off x="0" y="0"/>
              <a:ext cx="607809" cy="604088"/>
            </a:xfrm>
            <a:custGeom>
              <a:avLst/>
              <a:gdLst/>
              <a:ahLst/>
              <a:cxnLst/>
              <a:rect l="0" t="0" r="0" b="0"/>
              <a:pathLst>
                <a:path w="957" h="951">
                  <a:moveTo>
                    <a:pt x="0" y="476"/>
                  </a:moveTo>
                  <a:cubicBezTo>
                    <a:pt x="0" y="212"/>
                    <a:pt x="214" y="0"/>
                    <a:pt x="478" y="0"/>
                  </a:cubicBezTo>
                  <a:cubicBezTo>
                    <a:pt x="743" y="0"/>
                    <a:pt x="957" y="212"/>
                    <a:pt x="957" y="475"/>
                  </a:cubicBezTo>
                  <a:cubicBezTo>
                    <a:pt x="957" y="738"/>
                    <a:pt x="743" y="951"/>
                    <a:pt x="478" y="951"/>
                  </a:cubicBezTo>
                  <a:cubicBezTo>
                    <a:pt x="214" y="951"/>
                    <a:pt x="0" y="738"/>
                    <a:pt x="0" y="476"/>
                  </a:cubicBezTo>
                </a:path>
              </a:pathLst>
            </a:custGeom>
            <a:solidFill>
              <a:srgbClr val="41559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86" name="textbox 1786"/>
            <p:cNvSpPr/>
            <p:nvPr/>
          </p:nvSpPr>
          <p:spPr>
            <a:xfrm>
              <a:off x="-12700" y="-12700"/>
              <a:ext cx="633730" cy="69088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7420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249554" algn="l" rtl="0" eaLnBrk="0">
                <a:lnSpc>
                  <a:spcPct val="81000"/>
                </a:lnSpc>
                <a:tabLst/>
              </a:pPr>
              <a:r>
                <a:rPr sz="2000" kern="0" spc="-2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4</a:t>
              </a:r>
              <a:endParaRPr sz="2000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88" name="group 288"/>
          <p:cNvGrpSpPr/>
          <p:nvPr/>
        </p:nvGrpSpPr>
        <p:grpSpPr>
          <a:xfrm rot="21600000">
            <a:off x="628802" y="1273137"/>
            <a:ext cx="607314" cy="604100"/>
            <a:chOff x="0" y="0"/>
            <a:chExt cx="607314" cy="604100"/>
          </a:xfrm>
        </p:grpSpPr>
        <p:sp>
          <p:nvSpPr>
            <p:cNvPr id="1788" name="path 1788"/>
            <p:cNvSpPr/>
            <p:nvPr/>
          </p:nvSpPr>
          <p:spPr>
            <a:xfrm>
              <a:off x="0" y="0"/>
              <a:ext cx="607314" cy="604100"/>
            </a:xfrm>
            <a:custGeom>
              <a:avLst/>
              <a:gdLst/>
              <a:ahLst/>
              <a:cxnLst/>
              <a:rect l="0" t="0" r="0" b="0"/>
              <a:pathLst>
                <a:path w="956" h="951">
                  <a:moveTo>
                    <a:pt x="0" y="476"/>
                  </a:moveTo>
                  <a:cubicBezTo>
                    <a:pt x="0" y="212"/>
                    <a:pt x="214" y="0"/>
                    <a:pt x="478" y="0"/>
                  </a:cubicBezTo>
                  <a:cubicBezTo>
                    <a:pt x="742" y="0"/>
                    <a:pt x="956" y="212"/>
                    <a:pt x="956" y="475"/>
                  </a:cubicBezTo>
                  <a:cubicBezTo>
                    <a:pt x="956" y="738"/>
                    <a:pt x="742" y="951"/>
                    <a:pt x="478" y="951"/>
                  </a:cubicBezTo>
                  <a:cubicBezTo>
                    <a:pt x="214" y="951"/>
                    <a:pt x="0" y="738"/>
                    <a:pt x="0" y="476"/>
                  </a:cubicBezTo>
                </a:path>
              </a:pathLst>
            </a:custGeom>
            <a:solidFill>
              <a:srgbClr val="3D90B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90" name="textbox 1790"/>
            <p:cNvSpPr/>
            <p:nvPr/>
          </p:nvSpPr>
          <p:spPr>
            <a:xfrm>
              <a:off x="-12700" y="-12700"/>
              <a:ext cx="633094" cy="69088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7417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273050" algn="l" rtl="0" eaLnBrk="0">
                <a:lnSpc>
                  <a:spcPct val="81000"/>
                </a:lnSpc>
                <a:tabLst/>
              </a:pPr>
              <a:r>
                <a:rPr sz="2000" kern="0" spc="-2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1</a:t>
              </a:r>
              <a:endParaRPr sz="2000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90" name="group 290"/>
          <p:cNvGrpSpPr/>
          <p:nvPr/>
        </p:nvGrpSpPr>
        <p:grpSpPr>
          <a:xfrm rot="21600000">
            <a:off x="6208636" y="1273137"/>
            <a:ext cx="607313" cy="604100"/>
            <a:chOff x="0" y="0"/>
            <a:chExt cx="607313" cy="604100"/>
          </a:xfrm>
        </p:grpSpPr>
        <p:sp>
          <p:nvSpPr>
            <p:cNvPr id="1792" name="path 1792"/>
            <p:cNvSpPr/>
            <p:nvPr/>
          </p:nvSpPr>
          <p:spPr>
            <a:xfrm>
              <a:off x="0" y="0"/>
              <a:ext cx="607313" cy="604100"/>
            </a:xfrm>
            <a:custGeom>
              <a:avLst/>
              <a:gdLst/>
              <a:ahLst/>
              <a:cxnLst/>
              <a:rect l="0" t="0" r="0" b="0"/>
              <a:pathLst>
                <a:path w="956" h="951">
                  <a:moveTo>
                    <a:pt x="0" y="476"/>
                  </a:moveTo>
                  <a:cubicBezTo>
                    <a:pt x="0" y="212"/>
                    <a:pt x="214" y="0"/>
                    <a:pt x="478" y="0"/>
                  </a:cubicBezTo>
                  <a:cubicBezTo>
                    <a:pt x="742" y="0"/>
                    <a:pt x="956" y="212"/>
                    <a:pt x="956" y="475"/>
                  </a:cubicBezTo>
                  <a:cubicBezTo>
                    <a:pt x="956" y="738"/>
                    <a:pt x="742" y="951"/>
                    <a:pt x="478" y="951"/>
                  </a:cubicBezTo>
                  <a:cubicBezTo>
                    <a:pt x="214" y="951"/>
                    <a:pt x="0" y="738"/>
                    <a:pt x="0" y="476"/>
                  </a:cubicBezTo>
                </a:path>
              </a:pathLst>
            </a:custGeom>
            <a:solidFill>
              <a:srgbClr val="5178A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94" name="textbox 1794"/>
            <p:cNvSpPr/>
            <p:nvPr/>
          </p:nvSpPr>
          <p:spPr>
            <a:xfrm>
              <a:off x="-12700" y="-12700"/>
              <a:ext cx="633094" cy="69088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7417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252729" algn="l" rtl="0" eaLnBrk="0">
                <a:lnSpc>
                  <a:spcPct val="81000"/>
                </a:lnSpc>
                <a:tabLst/>
              </a:pPr>
              <a:r>
                <a:rPr sz="2000" kern="0" spc="-2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2</a:t>
              </a:r>
              <a:endParaRPr sz="2000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92" name="group 292"/>
          <p:cNvGrpSpPr/>
          <p:nvPr/>
        </p:nvGrpSpPr>
        <p:grpSpPr>
          <a:xfrm rot="21600000">
            <a:off x="628650" y="3836670"/>
            <a:ext cx="607060" cy="603884"/>
            <a:chOff x="0" y="0"/>
            <a:chExt cx="607060" cy="603884"/>
          </a:xfrm>
        </p:grpSpPr>
        <p:sp>
          <p:nvSpPr>
            <p:cNvPr id="1796" name="path 1796"/>
            <p:cNvSpPr/>
            <p:nvPr/>
          </p:nvSpPr>
          <p:spPr>
            <a:xfrm>
              <a:off x="0" y="0"/>
              <a:ext cx="607060" cy="603884"/>
            </a:xfrm>
            <a:custGeom>
              <a:avLst/>
              <a:gdLst/>
              <a:ahLst/>
              <a:cxnLst/>
              <a:rect l="0" t="0" r="0" b="0"/>
              <a:pathLst>
                <a:path w="956" h="950">
                  <a:moveTo>
                    <a:pt x="1" y="476"/>
                  </a:moveTo>
                  <a:cubicBezTo>
                    <a:pt x="0" y="212"/>
                    <a:pt x="214" y="0"/>
                    <a:pt x="478" y="0"/>
                  </a:cubicBezTo>
                  <a:cubicBezTo>
                    <a:pt x="741" y="0"/>
                    <a:pt x="956" y="212"/>
                    <a:pt x="956" y="475"/>
                  </a:cubicBezTo>
                  <a:cubicBezTo>
                    <a:pt x="956" y="738"/>
                    <a:pt x="741" y="950"/>
                    <a:pt x="478" y="950"/>
                  </a:cubicBezTo>
                  <a:cubicBezTo>
                    <a:pt x="214" y="950"/>
                    <a:pt x="0" y="738"/>
                    <a:pt x="1" y="476"/>
                  </a:cubicBezTo>
                </a:path>
              </a:pathLst>
            </a:custGeom>
            <a:solidFill>
              <a:srgbClr val="38658A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98" name="textbox 1798"/>
            <p:cNvSpPr/>
            <p:nvPr/>
          </p:nvSpPr>
          <p:spPr>
            <a:xfrm>
              <a:off x="-12700" y="-12700"/>
              <a:ext cx="633094" cy="68706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6056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255270" algn="l" rtl="0" eaLnBrk="0">
                <a:lnSpc>
                  <a:spcPct val="81000"/>
                </a:lnSpc>
                <a:tabLst/>
              </a:pPr>
              <a:r>
                <a:rPr sz="2000" kern="0" spc="-2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3</a:t>
              </a:r>
              <a:endParaRPr sz="2000" dirty="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800" name="textbox 1800"/>
          <p:cNvSpPr/>
          <p:nvPr/>
        </p:nvSpPr>
        <p:spPr>
          <a:xfrm>
            <a:off x="4861521" y="6496901"/>
            <a:ext cx="2298700" cy="1847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25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1200" b="1" kern="0" spc="0" dirty="0">
                <a:solidFill>
                  <a:srgbClr val="333333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从</a:t>
            </a:r>
            <a:r>
              <a:rPr sz="1200" b="1" kern="0" spc="0" dirty="0">
                <a:solidFill>
                  <a:srgbClr val="333333">
                    <a:alpha val="100000"/>
                  </a:srgbClr>
                </a:solidFill>
                <a:latin typeface="Arial"/>
                <a:ea typeface="Arial"/>
                <a:cs typeface="Arial"/>
              </a:rPr>
              <a:t>"</a:t>
            </a:r>
            <a:r>
              <a:rPr sz="1200" b="1" kern="0" spc="0" dirty="0">
                <a:solidFill>
                  <a:srgbClr val="333333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使用者</a:t>
            </a:r>
            <a:r>
              <a:rPr sz="1200" b="1" kern="0" spc="0" dirty="0">
                <a:solidFill>
                  <a:srgbClr val="333333">
                    <a:alpha val="100000"/>
                  </a:srgbClr>
                </a:solidFill>
                <a:latin typeface="Arial"/>
                <a:ea typeface="Arial"/>
                <a:cs typeface="Arial"/>
              </a:rPr>
              <a:t>"</a:t>
            </a:r>
            <a:r>
              <a:rPr sz="1200" b="1" kern="0" spc="0" dirty="0">
                <a:solidFill>
                  <a:srgbClr val="333333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到</a:t>
            </a:r>
            <a:r>
              <a:rPr sz="1200" b="1" kern="0" spc="0" dirty="0">
                <a:solidFill>
                  <a:srgbClr val="333333">
                    <a:alpha val="100000"/>
                  </a:srgbClr>
                </a:solidFill>
                <a:latin typeface="Arial"/>
                <a:ea typeface="Arial"/>
                <a:cs typeface="Arial"/>
              </a:rPr>
              <a:t>"</a:t>
            </a:r>
            <a:r>
              <a:rPr sz="1200" b="1" kern="0" spc="0" dirty="0">
                <a:solidFill>
                  <a:srgbClr val="333333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创新者</a:t>
            </a:r>
            <a:r>
              <a:rPr sz="1200" b="1" kern="0" spc="0" dirty="0">
                <a:solidFill>
                  <a:srgbClr val="333333">
                    <a:alpha val="100000"/>
                  </a:srgbClr>
                </a:solidFill>
                <a:latin typeface="Arial"/>
                <a:ea typeface="Arial"/>
                <a:cs typeface="Arial"/>
              </a:rPr>
              <a:t>"</a:t>
            </a:r>
            <a:r>
              <a:rPr sz="1200" b="1" kern="0" spc="0" dirty="0">
                <a:solidFill>
                  <a:srgbClr val="333333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的进阶</a:t>
            </a:r>
            <a:r>
              <a:rPr sz="1200" b="1" kern="0" spc="-10" dirty="0">
                <a:solidFill>
                  <a:srgbClr val="333333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之路</a:t>
            </a:r>
            <a:endParaRPr sz="12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2" name="table 1802"/>
          <p:cNvGraphicFramePr>
            <a:graphicFrameLocks noGrp="1"/>
          </p:cNvGraphicFramePr>
          <p:nvPr/>
        </p:nvGraphicFramePr>
        <p:xfrm>
          <a:off x="638175" y="1525270"/>
          <a:ext cx="10923903" cy="1473200"/>
        </p:xfrm>
        <a:graphic>
          <a:graphicData uri="http://schemas.openxmlformats.org/drawingml/2006/table">
            <a:tbl>
              <a:tblPr/>
              <a:tblGrid>
                <a:gridCol w="3477259"/>
                <a:gridCol w="3910964"/>
                <a:gridCol w="3535679"/>
              </a:tblGrid>
              <a:tr h="1473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32434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2800" kern="0" spc="30" dirty="0">
                          <a:solidFill>
                            <a:srgbClr val="04918B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●</a:t>
                      </a:r>
                      <a:r>
                        <a:rPr sz="2800" kern="0" spc="300" dirty="0">
                          <a:solidFill>
                            <a:srgbClr val="04918B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3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输入质量:</a:t>
                      </a:r>
                      <a:r>
                        <a:rPr sz="1400" kern="0" spc="13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3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70% 人的影响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547369" algn="l" rtl="0" eaLnBrk="0">
                        <a:lnSpc>
                          <a:spcPct val="87000"/>
                        </a:lnSpc>
                        <a:spcBef>
                          <a:spcPts val="1284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提示词的准确性和完整性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47369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4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需求描述的清晰度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58494" algn="l" rtl="0" eaLnBrk="0">
                        <a:lnSpc>
                          <a:spcPct val="80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2800" kern="0" spc="30" dirty="0">
                          <a:solidFill>
                            <a:srgbClr val="4472C4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●</a:t>
                      </a:r>
                      <a:r>
                        <a:rPr sz="2800" kern="0" spc="410" dirty="0">
                          <a:solidFill>
                            <a:srgbClr val="4472C4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3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基础能力:</a:t>
                      </a:r>
                      <a:r>
                        <a:rPr sz="1400" kern="0" spc="12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3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80% 机器的影</a:t>
                      </a:r>
                      <a:r>
                        <a:rPr sz="1400" kern="0" spc="2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响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780415" algn="l" rtl="0" eaLnBrk="0">
                        <a:lnSpc>
                          <a:spcPct val="89000"/>
                        </a:lnSpc>
                        <a:spcBef>
                          <a:spcPts val="1269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模型的能力边界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80415" algn="l" rtl="0" eaLnBrk="0">
                        <a:lnSpc>
                          <a:spcPct val="87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4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训练数据的质量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71830" algn="l" rtl="0" eaLnBrk="0">
                        <a:lnSpc>
                          <a:spcPct val="80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2800" kern="0" spc="30" dirty="0">
                          <a:solidFill>
                            <a:srgbClr val="00B0F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●</a:t>
                      </a:r>
                      <a:r>
                        <a:rPr sz="2800" kern="0" spc="380" dirty="0">
                          <a:solidFill>
                            <a:srgbClr val="00B0F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3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迭代优化:</a:t>
                      </a:r>
                      <a:r>
                        <a:rPr sz="1400" kern="0" spc="13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3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90% 人的影响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788669" algn="l" rtl="0" eaLnBrk="0">
                        <a:lnSpc>
                          <a:spcPct val="87000"/>
                        </a:lnSpc>
                        <a:spcBef>
                          <a:spcPts val="1322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4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反馈的精准度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88669" algn="l" rtl="0" eaLnBrk="0">
                        <a:lnSpc>
                          <a:spcPct val="87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4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优化的方向把控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04" name="table 1804"/>
          <p:cNvGraphicFramePr>
            <a:graphicFrameLocks noGrp="1"/>
          </p:cNvGraphicFramePr>
          <p:nvPr/>
        </p:nvGraphicFramePr>
        <p:xfrm>
          <a:off x="631825" y="3086734"/>
          <a:ext cx="4336415" cy="3418840"/>
        </p:xfrm>
        <a:graphic>
          <a:graphicData uri="http://schemas.openxmlformats.org/drawingml/2006/table">
            <a:tbl>
              <a:tblPr/>
              <a:tblGrid>
                <a:gridCol w="4336415"/>
              </a:tblGrid>
              <a:tr h="34124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20139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7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人的关键影响路径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227329" algn="l" rtl="0" eaLnBrk="0">
                        <a:lnSpc>
                          <a:spcPts val="1781"/>
                        </a:lnSpc>
                        <a:spcBef>
                          <a:spcPts val="1470"/>
                        </a:spcBef>
                        <a:tabLst/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1.</a:t>
                      </a:r>
                      <a:r>
                        <a:rPr sz="14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</a:t>
                      </a: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提示工程（决定性）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60375" algn="l" rtl="0" eaLnBrk="0">
                        <a:lnSpc>
                          <a:spcPct val="87000"/>
                        </a:lnSpc>
                        <a:spcBef>
                          <a:spcPts val="494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400" kern="0" spc="3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清晰的目标定义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60375" algn="l" rtl="0" eaLnBrk="0">
                        <a:lnSpc>
                          <a:spcPct val="87000"/>
                        </a:lnSpc>
                        <a:spcBef>
                          <a:spcPts val="552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准确的约束条件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60375" algn="l" rtl="0" eaLnBrk="0">
                        <a:lnSpc>
                          <a:spcPct val="87000"/>
                        </a:lnSpc>
                        <a:spcBef>
                          <a:spcPts val="557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400" kern="0" spc="3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结构化的需求描述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228600" algn="l" rtl="0" eaLnBrk="0">
                        <a:lnSpc>
                          <a:spcPct val="87000"/>
                        </a:lnSpc>
                        <a:spcBef>
                          <a:spcPts val="555"/>
                        </a:spcBef>
                        <a:tabLst/>
                      </a:pPr>
                      <a:r>
                        <a:rPr sz="14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2.</a:t>
                      </a:r>
                      <a:r>
                        <a:rPr sz="14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</a:t>
                      </a:r>
                      <a:r>
                        <a:rPr sz="14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质量控制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86409" algn="l" rtl="0" eaLnBrk="0">
                        <a:lnSpc>
                          <a:spcPct val="85000"/>
                        </a:lnSpc>
                        <a:spcBef>
                          <a:spcPts val="581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400" kern="0" spc="3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结果评估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86409" algn="l" rtl="0" eaLnBrk="0">
                        <a:lnSpc>
                          <a:spcPct val="87000"/>
                        </a:lnSpc>
                        <a:spcBef>
                          <a:spcPts val="554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400" kern="0" spc="3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方向调整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86409" algn="l" rtl="0" eaLnBrk="0">
                        <a:lnSpc>
                          <a:spcPct val="86000"/>
                        </a:lnSpc>
                        <a:spcBef>
                          <a:spcPts val="573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400" kern="0" spc="3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标准制定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227329" algn="l" rtl="0" eaLnBrk="0">
                        <a:lnSpc>
                          <a:spcPct val="87000"/>
                        </a:lnSpc>
                        <a:spcBef>
                          <a:spcPts val="553"/>
                        </a:spcBef>
                        <a:tabLst/>
                      </a:pPr>
                      <a:r>
                        <a:rPr sz="14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3.</a:t>
                      </a:r>
                      <a:r>
                        <a:rPr sz="14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</a:t>
                      </a:r>
                      <a:r>
                        <a:rPr sz="14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创意引导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86409" algn="l" rtl="0" eaLnBrk="0">
                        <a:lnSpc>
                          <a:spcPct val="86000"/>
                        </a:lnSpc>
                        <a:spcBef>
                          <a:spcPts val="562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400" kern="0" spc="3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创意输入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86409" algn="l" rtl="0" eaLnBrk="0">
                        <a:lnSpc>
                          <a:spcPct val="86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400" kern="0" spc="3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风格定义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06" name="table 1806"/>
          <p:cNvGraphicFramePr>
            <a:graphicFrameLocks noGrp="1"/>
          </p:cNvGraphicFramePr>
          <p:nvPr/>
        </p:nvGraphicFramePr>
        <p:xfrm>
          <a:off x="5192394" y="3086734"/>
          <a:ext cx="4336415" cy="3418840"/>
        </p:xfrm>
        <a:graphic>
          <a:graphicData uri="http://schemas.openxmlformats.org/drawingml/2006/table">
            <a:tbl>
              <a:tblPr/>
              <a:tblGrid>
                <a:gridCol w="4336415"/>
              </a:tblGrid>
              <a:tr h="34124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34110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7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机器的关键影响路径</a:t>
                      </a:r>
                      <a:endParaRPr sz="17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7329" algn="l" rtl="0" eaLnBrk="0">
                        <a:lnSpc>
                          <a:spcPct val="86000"/>
                        </a:lnSpc>
                        <a:spcBef>
                          <a:spcPts val="425"/>
                        </a:spcBef>
                        <a:tabLst/>
                      </a:pPr>
                      <a:r>
                        <a:rPr sz="14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1.</a:t>
                      </a:r>
                      <a:r>
                        <a:rPr sz="1400" b="1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基础生成能力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60375" algn="l" rtl="0" eaLnBrk="0">
                        <a:lnSpc>
                          <a:spcPct val="86000"/>
                        </a:lnSpc>
                        <a:spcBef>
                          <a:spcPts val="572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400" kern="0" spc="3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模型性能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60375" algn="l" rtl="0" eaLnBrk="0">
                        <a:lnSpc>
                          <a:spcPct val="86000"/>
                        </a:lnSpc>
                        <a:spcBef>
                          <a:spcPts val="577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400" kern="0" spc="3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训练质量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60375" algn="l" rtl="0" eaLnBrk="0">
                        <a:lnSpc>
                          <a:spcPct val="87000"/>
                        </a:lnSpc>
                        <a:spcBef>
                          <a:spcPts val="552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400" kern="0" spc="3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算法优化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228600" algn="l" rtl="0" eaLnBrk="0">
                        <a:lnSpc>
                          <a:spcPct val="87000"/>
                        </a:lnSpc>
                        <a:spcBef>
                          <a:spcPts val="545"/>
                        </a:spcBef>
                        <a:tabLst/>
                      </a:pPr>
                      <a:r>
                        <a:rPr sz="14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2.</a:t>
                      </a:r>
                      <a:r>
                        <a:rPr sz="1400" b="1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</a:t>
                      </a:r>
                      <a:r>
                        <a:rPr sz="14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理解准确度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86409" algn="l" rtl="0" eaLnBrk="0">
                        <a:lnSpc>
                          <a:spcPct val="86000"/>
                        </a:lnSpc>
                        <a:spcBef>
                          <a:spcPts val="577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400" kern="0" spc="3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语义理解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86409" algn="l" rtl="0" eaLnBrk="0">
                        <a:lnSpc>
                          <a:spcPct val="87000"/>
                        </a:lnSpc>
                        <a:spcBef>
                          <a:spcPts val="545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400" kern="0" spc="3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上下文把握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227329" algn="l" rtl="0" eaLnBrk="0">
                        <a:lnSpc>
                          <a:spcPct val="86000"/>
                        </a:lnSpc>
                        <a:spcBef>
                          <a:spcPts val="584"/>
                        </a:spcBef>
                        <a:tabLst/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3.</a:t>
                      </a:r>
                      <a:r>
                        <a:rPr sz="14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 </a:t>
                      </a: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一致性保证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86409" algn="l" rtl="0" eaLnBrk="0">
                        <a:lnSpc>
                          <a:spcPct val="86000"/>
                        </a:lnSpc>
                        <a:spcBef>
                          <a:spcPts val="558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400" kern="0" spc="3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输出稳定性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86409" algn="l" rtl="0" eaLnBrk="0">
                        <a:lnSpc>
                          <a:spcPct val="8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400" kern="0" spc="3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质量基线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69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08" name="textbox 1808"/>
          <p:cNvSpPr/>
          <p:nvPr/>
        </p:nvSpPr>
        <p:spPr>
          <a:xfrm>
            <a:off x="392267" y="321074"/>
            <a:ext cx="9347200" cy="10845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73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3900" b="1" kern="0" spc="34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人机共生质量影响因素分析</a:t>
            </a:r>
            <a:r>
              <a:rPr sz="3900" b="1" kern="0" spc="-6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4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3900" b="1" kern="0" spc="-44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34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人</a:t>
            </a:r>
            <a:r>
              <a:rPr sz="3900" b="1" kern="0" spc="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vs</a:t>
            </a:r>
            <a:r>
              <a:rPr sz="3900" b="1" kern="0" spc="34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机</a:t>
            </a:r>
            <a:r>
              <a:rPr sz="3900" b="1" kern="0" spc="33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器</a:t>
            </a:r>
            <a:endParaRPr sz="39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5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514984" algn="l" rtl="0" eaLnBrk="0">
              <a:lnSpc>
                <a:spcPct val="91000"/>
              </a:lnSpc>
              <a:spcBef>
                <a:spcPts val="2"/>
              </a:spcBef>
              <a:tabLst/>
            </a:pP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生成质量的关键影响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810" name="textbox 1810"/>
          <p:cNvSpPr/>
          <p:nvPr/>
        </p:nvSpPr>
        <p:spPr>
          <a:xfrm>
            <a:off x="9744075" y="3077209"/>
            <a:ext cx="1833245" cy="3438525"/>
          </a:xfrm>
          <a:prstGeom prst="rect">
            <a:avLst/>
          </a:prstGeom>
          <a:solidFill>
            <a:srgbClr val="DFEAFA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3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3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15570" indent="1905" algn="l" rtl="0" eaLnBrk="0">
              <a:lnSpc>
                <a:spcPct val="148000"/>
              </a:lnSpc>
              <a:spcBef>
                <a:spcPts val="5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结论：对生成质量的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影响</a:t>
            </a:r>
            <a:r>
              <a:rPr sz="1400" kern="0" spc="-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，人的主导作用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更大（约占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65%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</a:t>
            </a:r>
            <a:endParaRPr sz="1400" dirty="0">
              <a:latin typeface="Microsoft YaHei"/>
              <a:ea typeface="Microsoft YaHei"/>
              <a:cs typeface="Microsoft YaHei"/>
            </a:endParaRPr>
          </a:p>
          <a:p>
            <a:pPr marL="115570" indent="635" algn="l" rtl="0" eaLnBrk="0">
              <a:lnSpc>
                <a:spcPct val="146000"/>
              </a:lnSpc>
              <a:spcBef>
                <a:spcPts val="15"/>
              </a:spcBef>
              <a:tabLst/>
            </a:pPr>
            <a:r>
              <a:rPr sz="1400" kern="0" spc="-10" dirty="0">
                <a:solidFill>
                  <a:srgbClr val="4363A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原因：提示工程的质</a:t>
            </a:r>
            <a:r>
              <a:rPr sz="1400" kern="0" spc="0" dirty="0">
                <a:solidFill>
                  <a:srgbClr val="4363A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1400" kern="0" spc="-10" dirty="0">
                <a:solidFill>
                  <a:srgbClr val="4363A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量和迭代优化的精准</a:t>
            </a:r>
            <a:r>
              <a:rPr sz="1400" kern="0" spc="10" dirty="0">
                <a:solidFill>
                  <a:srgbClr val="4363A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1400" kern="0" spc="-10" dirty="0">
                <a:solidFill>
                  <a:srgbClr val="4363A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度是决定最终输出质</a:t>
            </a:r>
            <a:r>
              <a:rPr sz="1400" kern="0" spc="10" dirty="0">
                <a:solidFill>
                  <a:srgbClr val="4363A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1400" kern="0" spc="-20" dirty="0">
                <a:solidFill>
                  <a:srgbClr val="4363A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量的关键</a:t>
            </a:r>
            <a:endParaRPr sz="14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textbox 1812"/>
          <p:cNvSpPr/>
          <p:nvPr/>
        </p:nvSpPr>
        <p:spPr>
          <a:xfrm>
            <a:off x="1960821" y="3932466"/>
            <a:ext cx="2320925" cy="14173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81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71805" algn="l" rtl="0" eaLnBrk="0">
              <a:lnSpc>
                <a:spcPct val="90000"/>
              </a:lnSpc>
              <a:tabLst/>
            </a:pP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知识唤醒阶段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2000"/>
              </a:lnSpc>
              <a:spcBef>
                <a:spcPts val="450"/>
              </a:spcBef>
              <a:tabLst/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让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列出关键概念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清单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ct val="90000"/>
              </a:lnSpc>
              <a:spcBef>
                <a:spcPts val="673"/>
              </a:spcBef>
              <a:tabLst/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通过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提问激发思考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2000"/>
              </a:lnSpc>
              <a:spcBef>
                <a:spcPts val="1"/>
              </a:spcBef>
              <a:tabLst/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用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拓展思维维度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814" name="path 1814"/>
          <p:cNvSpPr/>
          <p:nvPr/>
        </p:nvSpPr>
        <p:spPr>
          <a:xfrm>
            <a:off x="7773086" y="1807946"/>
            <a:ext cx="1786255" cy="1731645"/>
          </a:xfrm>
          <a:custGeom>
            <a:avLst/>
            <a:gdLst/>
            <a:ahLst/>
            <a:cxnLst/>
            <a:rect l="0" t="0" r="0" b="0"/>
            <a:pathLst>
              <a:path w="2813" h="2727">
                <a:moveTo>
                  <a:pt x="2813" y="1363"/>
                </a:moveTo>
                <a:cubicBezTo>
                  <a:pt x="2813" y="2116"/>
                  <a:pt x="2183" y="2727"/>
                  <a:pt x="1406" y="2727"/>
                </a:cubicBezTo>
                <a:cubicBezTo>
                  <a:pt x="629" y="2727"/>
                  <a:pt x="0" y="2116"/>
                  <a:pt x="0" y="1363"/>
                </a:cubicBezTo>
                <a:cubicBezTo>
                  <a:pt x="0" y="610"/>
                  <a:pt x="629" y="0"/>
                  <a:pt x="1406" y="0"/>
                </a:cubicBezTo>
                <a:cubicBezTo>
                  <a:pt x="2183" y="0"/>
                  <a:pt x="2813" y="610"/>
                  <a:pt x="2813" y="1363"/>
                </a:cubicBezTo>
              </a:path>
            </a:pathLst>
          </a:custGeom>
          <a:solidFill>
            <a:srgbClr val="87D068">
              <a:alpha val="90196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16" name="path 1816"/>
          <p:cNvSpPr/>
          <p:nvPr/>
        </p:nvSpPr>
        <p:spPr>
          <a:xfrm>
            <a:off x="4977536" y="1807946"/>
            <a:ext cx="1786128" cy="1731645"/>
          </a:xfrm>
          <a:custGeom>
            <a:avLst/>
            <a:gdLst/>
            <a:ahLst/>
            <a:cxnLst/>
            <a:rect l="0" t="0" r="0" b="0"/>
            <a:pathLst>
              <a:path w="2812" h="2727">
                <a:moveTo>
                  <a:pt x="2812" y="1363"/>
                </a:moveTo>
                <a:cubicBezTo>
                  <a:pt x="2812" y="2116"/>
                  <a:pt x="2183" y="2727"/>
                  <a:pt x="1406" y="2727"/>
                </a:cubicBezTo>
                <a:cubicBezTo>
                  <a:pt x="629" y="2727"/>
                  <a:pt x="0" y="2116"/>
                  <a:pt x="0" y="1363"/>
                </a:cubicBezTo>
                <a:cubicBezTo>
                  <a:pt x="0" y="610"/>
                  <a:pt x="629" y="0"/>
                  <a:pt x="1406" y="0"/>
                </a:cubicBezTo>
                <a:cubicBezTo>
                  <a:pt x="2183" y="0"/>
                  <a:pt x="2812" y="610"/>
                  <a:pt x="2812" y="1363"/>
                </a:cubicBezTo>
              </a:path>
            </a:pathLst>
          </a:custGeom>
          <a:solidFill>
            <a:srgbClr val="50B7C1">
              <a:alpha val="90196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94" name="group 294"/>
          <p:cNvGrpSpPr/>
          <p:nvPr/>
        </p:nvGrpSpPr>
        <p:grpSpPr>
          <a:xfrm rot="21600000">
            <a:off x="2177529" y="1807946"/>
            <a:ext cx="1786127" cy="1731645"/>
            <a:chOff x="0" y="0"/>
            <a:chExt cx="1786127" cy="1731645"/>
          </a:xfrm>
        </p:grpSpPr>
        <p:sp>
          <p:nvSpPr>
            <p:cNvPr id="1818" name="path 1818"/>
            <p:cNvSpPr/>
            <p:nvPr/>
          </p:nvSpPr>
          <p:spPr>
            <a:xfrm>
              <a:off x="0" y="0"/>
              <a:ext cx="1786127" cy="1731645"/>
            </a:xfrm>
            <a:custGeom>
              <a:avLst/>
              <a:gdLst/>
              <a:ahLst/>
              <a:cxnLst/>
              <a:rect l="0" t="0" r="0" b="0"/>
              <a:pathLst>
                <a:path w="2812" h="2727">
                  <a:moveTo>
                    <a:pt x="2812" y="1363"/>
                  </a:moveTo>
                  <a:cubicBezTo>
                    <a:pt x="2812" y="2116"/>
                    <a:pt x="2183" y="2727"/>
                    <a:pt x="1406" y="2727"/>
                  </a:cubicBezTo>
                  <a:cubicBezTo>
                    <a:pt x="629" y="2727"/>
                    <a:pt x="0" y="2116"/>
                    <a:pt x="0" y="1363"/>
                  </a:cubicBezTo>
                  <a:cubicBezTo>
                    <a:pt x="0" y="610"/>
                    <a:pt x="629" y="0"/>
                    <a:pt x="1406" y="0"/>
                  </a:cubicBezTo>
                  <a:cubicBezTo>
                    <a:pt x="2183" y="0"/>
                    <a:pt x="2812" y="610"/>
                    <a:pt x="2812" y="1363"/>
                  </a:cubicBezTo>
                </a:path>
              </a:pathLst>
            </a:custGeom>
            <a:solidFill>
              <a:srgbClr val="4A90E2">
                <a:alpha val="90196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20" name="textbox 1820"/>
            <p:cNvSpPr/>
            <p:nvPr/>
          </p:nvSpPr>
          <p:spPr>
            <a:xfrm>
              <a:off x="-12700" y="-12700"/>
              <a:ext cx="1811654" cy="17576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7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28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28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272415" algn="l" rtl="0" eaLnBrk="0">
                <a:lnSpc>
                  <a:spcPct val="90000"/>
                </a:lnSpc>
                <a:spcBef>
                  <a:spcPts val="4"/>
                </a:spcBef>
                <a:tabLst/>
              </a:pPr>
              <a:r>
                <a:rPr sz="1700" b="1" kern="0" spc="3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1.</a:t>
              </a:r>
              <a:r>
                <a:rPr sz="1700" b="1" kern="0" spc="17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700" b="1" kern="0" spc="3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知识唤醒</a:t>
              </a:r>
              <a:endParaRPr sz="17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0000"/>
                </a:lnSpc>
                <a:tabLst/>
              </a:pPr>
              <a:endParaRPr sz="12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8354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213995" algn="l" rtl="0" eaLnBrk="0">
                <a:lnSpc>
                  <a:spcPts val="2022"/>
                </a:lnSpc>
                <a:tabLst/>
              </a:pPr>
              <a:r>
                <a:rPr sz="1500" kern="0" spc="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A</a:t>
              </a:r>
              <a:r>
                <a:rPr sz="1500" kern="0" spc="-27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I</a:t>
              </a:r>
              <a:r>
                <a:rPr sz="1500" kern="0" spc="7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辅助头脑风暴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1822" name="textbox 1822"/>
          <p:cNvSpPr/>
          <p:nvPr/>
        </p:nvSpPr>
        <p:spPr>
          <a:xfrm>
            <a:off x="4886900" y="3930637"/>
            <a:ext cx="2117725" cy="14344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31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29565" algn="l" rtl="0" eaLnBrk="0">
              <a:lnSpc>
                <a:spcPct val="91000"/>
              </a:lnSpc>
              <a:tabLst/>
            </a:pP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知识整合阶段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2000"/>
              </a:lnSpc>
              <a:spcBef>
                <a:spcPts val="452"/>
              </a:spcBef>
              <a:tabLst/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协助建立知识关联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ct val="93000"/>
              </a:lnSpc>
              <a:spcBef>
                <a:spcPts val="614"/>
              </a:spcBef>
              <a:tabLst/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发现知识应用场景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3000"/>
              </a:lnSpc>
              <a:spcBef>
                <a:spcPts val="4"/>
              </a:spcBef>
              <a:tabLst/>
            </a:pP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形成系统化观点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824" name="textbox 1824"/>
          <p:cNvSpPr/>
          <p:nvPr/>
        </p:nvSpPr>
        <p:spPr>
          <a:xfrm>
            <a:off x="7782500" y="3931551"/>
            <a:ext cx="1925954" cy="14312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92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46379" algn="l" rtl="0" eaLnBrk="0">
              <a:lnSpc>
                <a:spcPct val="90000"/>
              </a:lnSpc>
              <a:tabLst/>
            </a:pP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提示构建阶段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1000"/>
              </a:lnSpc>
              <a:spcBef>
                <a:spcPts val="453"/>
              </a:spcBef>
              <a:tabLst/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整合关键信息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要素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ct val="92000"/>
              </a:lnSpc>
              <a:spcBef>
                <a:spcPts val="650"/>
              </a:spcBef>
              <a:tabLst/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构建清晰的结构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2000"/>
              </a:lnSpc>
              <a:spcBef>
                <a:spcPts val="1"/>
              </a:spcBef>
              <a:tabLst/>
            </a:pP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设定具体的约束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826" name="textbox 1826"/>
          <p:cNvSpPr/>
          <p:nvPr/>
        </p:nvSpPr>
        <p:spPr>
          <a:xfrm>
            <a:off x="363854" y="332236"/>
            <a:ext cx="2757170" cy="5422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99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3900" b="1" kern="0" spc="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3900" b="1" kern="0" spc="49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进阶使用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828" name="textbox 1828"/>
          <p:cNvSpPr/>
          <p:nvPr/>
        </p:nvSpPr>
        <p:spPr>
          <a:xfrm>
            <a:off x="5182382" y="2364790"/>
            <a:ext cx="1437005" cy="7080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30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78739" algn="l" rtl="0" eaLnBrk="0">
              <a:lnSpc>
                <a:spcPct val="90000"/>
              </a:lnSpc>
              <a:tabLst/>
            </a:pPr>
            <a:r>
              <a:rPr sz="1700" b="1" kern="0" spc="4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2.</a:t>
            </a:r>
            <a:r>
              <a:rPr sz="1700" b="1" kern="0" spc="18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b="1" kern="0" spc="4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知识整合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2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95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2022"/>
              </a:lnSpc>
              <a:tabLst/>
            </a:pP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</a:t>
            </a:r>
            <a:r>
              <a:rPr sz="1500" kern="0" spc="-27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I</a:t>
            </a:r>
            <a:r>
              <a:rPr sz="1500" kern="0" spc="7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辅助关联分析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830" name="textbox 1830"/>
          <p:cNvSpPr/>
          <p:nvPr/>
        </p:nvSpPr>
        <p:spPr>
          <a:xfrm>
            <a:off x="7956572" y="2844661"/>
            <a:ext cx="1438275" cy="2336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84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1000"/>
              </a:lnSpc>
              <a:tabLst/>
            </a:pPr>
            <a:r>
              <a:rPr sz="1500" kern="0" spc="8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形成结构化提示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832" name="textbox 1832"/>
          <p:cNvSpPr/>
          <p:nvPr/>
        </p:nvSpPr>
        <p:spPr>
          <a:xfrm>
            <a:off x="8055482" y="2341575"/>
            <a:ext cx="1208405" cy="2584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92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0000"/>
              </a:lnSpc>
              <a:tabLst/>
            </a:pPr>
            <a:r>
              <a:rPr sz="1700" b="1" kern="0" spc="5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3.</a:t>
            </a:r>
            <a:r>
              <a:rPr sz="1700" b="1" kern="0" spc="14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b="1" kern="0" spc="5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提示构建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834" name="rect 1834"/>
          <p:cNvSpPr/>
          <p:nvPr/>
        </p:nvSpPr>
        <p:spPr>
          <a:xfrm>
            <a:off x="3963657" y="2664028"/>
            <a:ext cx="1004697" cy="19469"/>
          </a:xfrm>
          <a:prstGeom prst="rect">
            <a:avLst/>
          </a:prstGeom>
          <a:solidFill>
            <a:srgbClr val="333333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36" name="rect 1836"/>
          <p:cNvSpPr/>
          <p:nvPr/>
        </p:nvSpPr>
        <p:spPr>
          <a:xfrm>
            <a:off x="6763664" y="2664028"/>
            <a:ext cx="1004696" cy="19469"/>
          </a:xfrm>
          <a:prstGeom prst="rect">
            <a:avLst/>
          </a:prstGeom>
          <a:solidFill>
            <a:srgbClr val="333333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8" name="picture 18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80928" y="1411538"/>
            <a:ext cx="2293813" cy="1377056"/>
          </a:xfrm>
          <a:prstGeom prst="rect">
            <a:avLst/>
          </a:prstGeom>
        </p:spPr>
      </p:pic>
      <p:pic>
        <p:nvPicPr>
          <p:cNvPr id="1840" name="picture 18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80928" y="2736148"/>
            <a:ext cx="2293813" cy="1389690"/>
          </a:xfrm>
          <a:prstGeom prst="rect">
            <a:avLst/>
          </a:prstGeom>
        </p:spPr>
      </p:pic>
      <p:pic>
        <p:nvPicPr>
          <p:cNvPr id="1842" name="picture 18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80928" y="4042978"/>
            <a:ext cx="2293813" cy="1389690"/>
          </a:xfrm>
          <a:prstGeom prst="rect">
            <a:avLst/>
          </a:prstGeom>
        </p:spPr>
      </p:pic>
      <p:pic>
        <p:nvPicPr>
          <p:cNvPr id="1844" name="picture 18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94359" y="5263832"/>
            <a:ext cx="10771188" cy="1183004"/>
          </a:xfrm>
          <a:prstGeom prst="rect">
            <a:avLst/>
          </a:prstGeom>
        </p:spPr>
      </p:pic>
      <p:graphicFrame>
        <p:nvGraphicFramePr>
          <p:cNvPr id="1846" name="table 1846"/>
          <p:cNvGraphicFramePr>
            <a:graphicFrameLocks noGrp="1"/>
          </p:cNvGraphicFramePr>
          <p:nvPr/>
        </p:nvGraphicFramePr>
        <p:xfrm>
          <a:off x="3042272" y="2731287"/>
          <a:ext cx="8312784" cy="1094739"/>
        </p:xfrm>
        <a:graphic>
          <a:graphicData uri="http://schemas.openxmlformats.org/drawingml/2006/table">
            <a:tbl>
              <a:tblPr/>
              <a:tblGrid>
                <a:gridCol w="2596514"/>
                <a:gridCol w="2948939"/>
                <a:gridCol w="2767329"/>
              </a:tblGrid>
              <a:tr h="10947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38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57504" algn="l" rtl="0" eaLnBrk="0">
                        <a:lnSpc>
                          <a:spcPct val="92000"/>
                        </a:lnSpc>
                        <a:tabLst/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跨领域关联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23544" algn="l" rtl="0" eaLnBrk="0">
                        <a:lnSpc>
                          <a:spcPts val="1781"/>
                        </a:lnSpc>
                        <a:spcBef>
                          <a:spcPts val="724"/>
                        </a:spcBef>
                        <a:tabLst/>
                      </a:pPr>
                      <a:r>
                        <a:rPr sz="1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 建立知识连接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23544" algn="l" rtl="0" eaLnBrk="0">
                        <a:lnSpc>
                          <a:spcPts val="1781"/>
                        </a:lnSpc>
                        <a:spcBef>
                          <a:spcPts val="363"/>
                        </a:spcBef>
                        <a:tabLst/>
                      </a:pPr>
                      <a:r>
                        <a:rPr sz="1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 发现创新点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3218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系统化重构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971550" algn="l" rtl="0" eaLnBrk="0">
                        <a:lnSpc>
                          <a:spcPts val="1781"/>
                        </a:lnSpc>
                        <a:spcBef>
                          <a:spcPts val="713"/>
                        </a:spcBef>
                        <a:tabLst/>
                      </a:pPr>
                      <a:r>
                        <a:rPr sz="1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 构建知识体系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984885" algn="l" rtl="0" eaLnBrk="0">
                        <a:lnSpc>
                          <a:spcPts val="1781"/>
                        </a:lnSpc>
                        <a:spcBef>
                          <a:spcPts val="363"/>
                        </a:spcBef>
                        <a:tabLst/>
                      </a:pPr>
                      <a:r>
                        <a:rPr sz="1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r>
                        <a:rPr sz="14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形成新框架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36600" algn="l" rtl="0" eaLnBrk="0">
                        <a:lnSpc>
                          <a:spcPct val="9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情境化应用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792480" algn="l" rtl="0" eaLnBrk="0">
                        <a:lnSpc>
                          <a:spcPts val="1781"/>
                        </a:lnSpc>
                        <a:spcBef>
                          <a:spcPts val="623"/>
                        </a:spcBef>
                        <a:tabLst/>
                      </a:pPr>
                      <a:r>
                        <a:rPr sz="1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r>
                        <a:rPr sz="14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场景模拟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3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92480" algn="l" rtl="0" eaLnBrk="0">
                        <a:lnSpc>
                          <a:spcPts val="1781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r>
                        <a:rPr sz="14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实践验证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48" name="table 1848"/>
          <p:cNvGraphicFramePr>
            <a:graphicFrameLocks noGrp="1"/>
          </p:cNvGraphicFramePr>
          <p:nvPr/>
        </p:nvGraphicFramePr>
        <p:xfrm>
          <a:off x="3039808" y="1407858"/>
          <a:ext cx="8317230" cy="1085850"/>
        </p:xfrm>
        <a:graphic>
          <a:graphicData uri="http://schemas.openxmlformats.org/drawingml/2006/table">
            <a:tbl>
              <a:tblPr/>
              <a:tblGrid>
                <a:gridCol w="2855595"/>
                <a:gridCol w="2651760"/>
                <a:gridCol w="2809875"/>
              </a:tblGrid>
              <a:tr h="10858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44804" algn="l" rtl="0" eaLnBrk="0">
                        <a:lnSpc>
                          <a:spcPct val="91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概念图谱构建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05129" algn="l" rtl="0" eaLnBrk="0">
                        <a:lnSpc>
                          <a:spcPts val="1781"/>
                        </a:lnSpc>
                        <a:spcBef>
                          <a:spcPts val="730"/>
                        </a:spcBef>
                        <a:tabLst/>
                      </a:pP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</a:t>
                      </a:r>
                      <a:r>
                        <a:rPr sz="1400" kern="0" spc="-2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I</a:t>
                      </a: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辅助绘制知识地图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04495" algn="l" rtl="0" eaLnBrk="0">
                        <a:lnSpc>
                          <a:spcPts val="1781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 识别知识关联和缺</a:t>
                      </a:r>
                      <a:r>
                        <a:rPr sz="1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口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71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76909" algn="l" rtl="0" eaLnBrk="0">
                        <a:lnSpc>
                          <a:spcPct val="92000"/>
                        </a:lnSpc>
                        <a:tabLst/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深度学习对话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748665" algn="l" rtl="0" eaLnBrk="0">
                        <a:lnSpc>
                          <a:spcPts val="1781"/>
                        </a:lnSpc>
                        <a:spcBef>
                          <a:spcPts val="730"/>
                        </a:spcBef>
                        <a:tabLst/>
                      </a:pPr>
                      <a:r>
                        <a:rPr sz="1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r>
                        <a:rPr sz="14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主题式探讨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46125" algn="l" rtl="0" eaLnBrk="0">
                        <a:lnSpc>
                          <a:spcPts val="1781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r>
                        <a:rPr sz="14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多角度理解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03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65175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知识验证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830580" algn="l" rtl="0" eaLnBrk="0">
                        <a:lnSpc>
                          <a:spcPts val="1781"/>
                        </a:lnSpc>
                        <a:spcBef>
                          <a:spcPts val="721"/>
                        </a:spcBef>
                        <a:tabLst/>
                      </a:pPr>
                      <a:r>
                        <a:rPr sz="1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 概念准确性验证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34389" algn="l" rtl="0" eaLnBrk="0">
                        <a:lnSpc>
                          <a:spcPts val="1781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 理解深度测试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50" name="table 1850"/>
          <p:cNvGraphicFramePr>
            <a:graphicFrameLocks noGrp="1"/>
          </p:cNvGraphicFramePr>
          <p:nvPr/>
        </p:nvGraphicFramePr>
        <p:xfrm>
          <a:off x="3042272" y="4038269"/>
          <a:ext cx="8312784" cy="1074420"/>
        </p:xfrm>
        <a:graphic>
          <a:graphicData uri="http://schemas.openxmlformats.org/drawingml/2006/table">
            <a:tbl>
              <a:tblPr/>
              <a:tblGrid>
                <a:gridCol w="2517139"/>
                <a:gridCol w="3045460"/>
                <a:gridCol w="2750185"/>
              </a:tblGrid>
              <a:tr h="10744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24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66395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观点生成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423544" algn="l" rtl="0" eaLnBrk="0">
                        <a:lnSpc>
                          <a:spcPts val="1781"/>
                        </a:lnSpc>
                        <a:spcBef>
                          <a:spcPts val="718"/>
                        </a:spcBef>
                        <a:tabLst/>
                      </a:pPr>
                      <a:r>
                        <a:rPr sz="1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 新观点构建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17194" algn="l" rtl="0" eaLnBrk="0">
                        <a:lnSpc>
                          <a:spcPts val="1781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 创新性验证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36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31239" algn="l" rtl="0" eaLnBrk="0">
                        <a:lnSpc>
                          <a:spcPct val="92000"/>
                        </a:lnSpc>
                        <a:tabLst/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方法创新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1085850" algn="l" rtl="0" eaLnBrk="0">
                        <a:lnSpc>
                          <a:spcPts val="1781"/>
                        </a:lnSpc>
                        <a:spcBef>
                          <a:spcPts val="723"/>
                        </a:spcBef>
                        <a:tabLst/>
                      </a:pPr>
                      <a:r>
                        <a:rPr sz="1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 解决方案设计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94739" algn="l" rtl="0" eaLnBrk="0">
                        <a:lnSpc>
                          <a:spcPts val="1781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r>
                        <a:rPr sz="14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方法论构建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19455" algn="l" rtl="0" eaLnBrk="0">
                        <a:lnSpc>
                          <a:spcPct val="91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价值创造</a:t>
                      </a:r>
                      <a:endParaRPr sz="15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777240" algn="l" rtl="0" eaLnBrk="0">
                        <a:lnSpc>
                          <a:spcPts val="1781"/>
                        </a:lnSpc>
                        <a:spcBef>
                          <a:spcPts val="827"/>
                        </a:spcBef>
                        <a:tabLst/>
                      </a:pPr>
                      <a:r>
                        <a:rPr sz="1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r>
                        <a:rPr sz="14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1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实践应用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80415" algn="l" rtl="0" eaLnBrk="0">
                        <a:lnSpc>
                          <a:spcPts val="1781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 价值验证</a:t>
                      </a:r>
                      <a:endParaRPr sz="14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2" name="textbox 1852"/>
          <p:cNvSpPr/>
          <p:nvPr/>
        </p:nvSpPr>
        <p:spPr>
          <a:xfrm>
            <a:off x="900442" y="1797012"/>
            <a:ext cx="1666875" cy="28924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31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3495" algn="l" rtl="0" eaLnBrk="0">
              <a:lnSpc>
                <a:spcPct val="91000"/>
              </a:lnSpc>
              <a:tabLst/>
            </a:pP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1.</a:t>
            </a:r>
            <a:r>
              <a:rPr sz="1700" b="1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知识获取增强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4604" algn="l" rtl="0" eaLnBrk="0">
              <a:lnSpc>
                <a:spcPct val="91000"/>
              </a:lnSpc>
              <a:spcBef>
                <a:spcPts val="512"/>
              </a:spcBef>
              <a:tabLst/>
            </a:pPr>
            <a:r>
              <a:rPr sz="1700" b="1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2.</a:t>
            </a:r>
            <a:r>
              <a:rPr sz="1700" b="1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b="1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知识整合升级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1000"/>
              </a:lnSpc>
              <a:spcBef>
                <a:spcPts val="1"/>
              </a:spcBef>
              <a:tabLst/>
            </a:pPr>
            <a:r>
              <a:rPr sz="1700" b="1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3.</a:t>
            </a:r>
            <a:r>
              <a:rPr sz="1700" b="1" kern="0" spc="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b="1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知识创新突破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854" name="textbox 1854"/>
          <p:cNvSpPr/>
          <p:nvPr/>
        </p:nvSpPr>
        <p:spPr>
          <a:xfrm>
            <a:off x="1588929" y="5458956"/>
            <a:ext cx="3281679" cy="8324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48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1000"/>
              </a:lnSpc>
              <a:tabLst/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循环提升策略：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28575" algn="l" rtl="0" eaLnBrk="0">
              <a:lnSpc>
                <a:spcPct val="92000"/>
              </a:lnSpc>
              <a:spcBef>
                <a:spcPts val="640"/>
              </a:spcBef>
              <a:tabLst/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1.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每循环设定明确的知识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提升目标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2"/>
              </a:spcBef>
              <a:tabLst/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2.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通过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辅助，</a:t>
            </a:r>
            <a:r>
              <a:rPr sz="1500" kern="0" spc="-2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持续深化理解和应用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856" name="textbox 1856"/>
          <p:cNvSpPr/>
          <p:nvPr/>
        </p:nvSpPr>
        <p:spPr>
          <a:xfrm>
            <a:off x="363854" y="324625"/>
            <a:ext cx="4944109" cy="5492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76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3900" b="1" kern="0" spc="0" dirty="0">
                <a:solidFill>
                  <a:srgbClr val="262626">
                    <a:alpha val="100000"/>
                  </a:srgbClr>
                </a:solidFill>
                <a:latin typeface="Arial"/>
                <a:ea typeface="Arial"/>
                <a:cs typeface="Arial"/>
              </a:rPr>
              <a:t>AI</a:t>
            </a:r>
            <a:r>
              <a:rPr sz="3900" b="1" kern="0" spc="45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辅助知识生成进化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858" name="textbox 1858"/>
          <p:cNvSpPr/>
          <p:nvPr/>
        </p:nvSpPr>
        <p:spPr>
          <a:xfrm>
            <a:off x="6640448" y="5750043"/>
            <a:ext cx="2884170" cy="5283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4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1000"/>
              </a:lnSpc>
              <a:tabLst/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3.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定期进行知识整合和创新尝试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28575" algn="l" rtl="0" eaLnBrk="0">
              <a:lnSpc>
                <a:spcPct val="93000"/>
              </a:lnSpc>
              <a:spcBef>
                <a:spcPts val="1"/>
              </a:spcBef>
              <a:tabLst/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4.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建立个人知识管理系统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860" name="textbox 1860"/>
          <p:cNvSpPr/>
          <p:nvPr/>
        </p:nvSpPr>
        <p:spPr>
          <a:xfrm>
            <a:off x="758977" y="5567324"/>
            <a:ext cx="478155" cy="5943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47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9684" algn="l" rtl="0" eaLnBrk="0">
              <a:lnSpc>
                <a:spcPct val="82000"/>
              </a:lnSpc>
              <a:tabLst/>
            </a:pPr>
            <a:r>
              <a:rPr sz="1700" b="1" kern="0" spc="4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实践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ts val="2801"/>
              </a:lnSpc>
              <a:tabLst/>
            </a:pPr>
            <a:r>
              <a:rPr sz="1700" b="1" kern="0" spc="7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路径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2" name="picture 18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925910" y="1610359"/>
            <a:ext cx="6022505" cy="3798570"/>
          </a:xfrm>
          <a:prstGeom prst="rect">
            <a:avLst/>
          </a:prstGeom>
        </p:spPr>
      </p:pic>
      <p:sp>
        <p:nvSpPr>
          <p:cNvPr id="1864" name="textbox 1864"/>
          <p:cNvSpPr/>
          <p:nvPr/>
        </p:nvSpPr>
        <p:spPr>
          <a:xfrm>
            <a:off x="1129030" y="1749805"/>
            <a:ext cx="2820035" cy="35109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4765" algn="l" rtl="0" eaLnBrk="0">
              <a:lnSpc>
                <a:spcPts val="2282"/>
              </a:lnSpc>
              <a:tabLst/>
            </a:pP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1.   </a:t>
            </a: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什么是知识？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9050" algn="l" rtl="0" eaLnBrk="0">
              <a:lnSpc>
                <a:spcPct val="92000"/>
              </a:lnSpc>
              <a:spcBef>
                <a:spcPts val="847"/>
              </a:spcBef>
              <a:tabLst/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7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已有的认知积累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9050" algn="l" rtl="0" eaLnBrk="0">
              <a:lnSpc>
                <a:spcPct val="92000"/>
              </a:lnSpc>
              <a:spcBef>
                <a:spcPts val="928"/>
              </a:spcBef>
              <a:tabLst/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过往的经验总结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9050" algn="l" rtl="0" eaLnBrk="0">
              <a:lnSpc>
                <a:spcPct val="92000"/>
              </a:lnSpc>
              <a:spcBef>
                <a:spcPts val="929"/>
              </a:spcBef>
              <a:tabLst/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潜在的思维模式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9050" algn="l" rtl="0" eaLnBrk="0">
              <a:lnSpc>
                <a:spcPct val="91000"/>
              </a:lnSpc>
              <a:spcBef>
                <a:spcPts val="934"/>
              </a:spcBef>
              <a:tabLst/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7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隐性的行为模式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2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2282"/>
              </a:lnSpc>
              <a:spcBef>
                <a:spcPts val="520"/>
              </a:spcBef>
              <a:tabLst/>
            </a:pP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2.   </a:t>
            </a: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为什么需要“</a:t>
            </a:r>
            <a:r>
              <a:rPr sz="1700" b="1" kern="0" spc="-3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唤醒</a:t>
            </a:r>
            <a:r>
              <a:rPr sz="1700" b="1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”</a:t>
            </a: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？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9050" algn="l" rtl="0" eaLnBrk="0">
              <a:lnSpc>
                <a:spcPct val="92000"/>
              </a:lnSpc>
              <a:spcBef>
                <a:spcPts val="843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知识存在但未被充分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调用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19050" algn="l" rtl="0" eaLnBrk="0">
              <a:lnSpc>
                <a:spcPct val="91000"/>
              </a:lnSpc>
              <a:spcBef>
                <a:spcPts val="947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经验存在但未被有效链接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3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19050" algn="l" rtl="0" eaLnBrk="0">
              <a:lnSpc>
                <a:spcPct val="91000"/>
              </a:lnSpc>
              <a:spcBef>
                <a:spcPts val="3"/>
              </a:spcBef>
              <a:tabLst/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洞察存在但未被清晰表达</a:t>
            </a:r>
            <a:endParaRPr sz="17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296" name="group 296"/>
          <p:cNvGrpSpPr/>
          <p:nvPr/>
        </p:nvGrpSpPr>
        <p:grpSpPr>
          <a:xfrm rot="21600000">
            <a:off x="1038860" y="5593079"/>
            <a:ext cx="9909809" cy="845820"/>
            <a:chOff x="0" y="0"/>
            <a:chExt cx="9909809" cy="845820"/>
          </a:xfrm>
        </p:grpSpPr>
        <p:pic>
          <p:nvPicPr>
            <p:cNvPr id="1866" name="picture 186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9909809" cy="845820"/>
            </a:xfrm>
            <a:prstGeom prst="rect">
              <a:avLst/>
            </a:prstGeom>
          </p:spPr>
        </p:pic>
        <p:sp>
          <p:nvSpPr>
            <p:cNvPr id="1868" name="textbox 1868"/>
            <p:cNvSpPr/>
            <p:nvPr/>
          </p:nvSpPr>
          <p:spPr>
            <a:xfrm>
              <a:off x="-12700" y="-12700"/>
              <a:ext cx="9935209" cy="89090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9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2594610" algn="l" rtl="0" eaLnBrk="0">
                <a:lnSpc>
                  <a:spcPct val="92000"/>
                </a:lnSpc>
                <a:spcBef>
                  <a:spcPts val="1"/>
                </a:spcBef>
                <a:tabLst/>
              </a:pPr>
              <a:r>
                <a:rPr sz="1500" kern="0" spc="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本质：</a:t>
              </a:r>
              <a:r>
                <a:rPr sz="1500" kern="0" spc="-31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1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知识唤醒是认知主</a:t>
              </a:r>
              <a:r>
                <a:rPr sz="15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体在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AI</a:t>
              </a:r>
              <a:r>
                <a:rPr sz="1500" kern="0" spc="9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辅助下的主动建构过程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4000"/>
                </a:lnSpc>
                <a:tabLst/>
              </a:pPr>
              <a:endParaRPr sz="500" dirty="0">
                <a:latin typeface="Arial"/>
                <a:ea typeface="Arial"/>
                <a:cs typeface="Arial"/>
              </a:endParaRPr>
            </a:p>
            <a:p>
              <a:pPr marL="1735454" algn="l" rtl="0" eaLnBrk="0">
                <a:lnSpc>
                  <a:spcPct val="99000"/>
                </a:lnSpc>
                <a:spcBef>
                  <a:spcPts val="6"/>
                </a:spcBef>
                <a:tabLst/>
              </a:pP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目标：</a:t>
              </a:r>
              <a:r>
                <a:rPr sz="1500" kern="0" spc="-32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通过认知触发</a:t>
              </a: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-</a:t>
              </a: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系统激活</a:t>
              </a: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-</a:t>
              </a: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整体重构，</a:t>
              </a:r>
              <a:r>
                <a:rPr sz="1500" kern="0" spc="-30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实现知识的深度调动和创新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生成</a:t>
              </a:r>
              <a:endParaRPr sz="15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1870" name="textbox 1870"/>
          <p:cNvSpPr/>
          <p:nvPr/>
        </p:nvSpPr>
        <p:spPr>
          <a:xfrm>
            <a:off x="7763102" y="1724730"/>
            <a:ext cx="2183129" cy="36169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14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188085" algn="l" rtl="0" eaLnBrk="0">
              <a:lnSpc>
                <a:spcPct val="85000"/>
              </a:lnSpc>
              <a:tabLst/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基本原理</a:t>
            </a:r>
            <a:endParaRPr sz="1400" dirty="0">
              <a:latin typeface="Microsoft YaHei"/>
              <a:ea typeface="Microsoft YaHei"/>
              <a:cs typeface="Microsoft YaHei"/>
            </a:endParaRPr>
          </a:p>
          <a:p>
            <a:pPr marL="19684" algn="l" rtl="0" eaLnBrk="0">
              <a:lnSpc>
                <a:spcPct val="87000"/>
              </a:lnSpc>
              <a:spcBef>
                <a:spcPts val="926"/>
              </a:spcBef>
              <a:tabLst/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1. 知识源于认知主体的主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动建构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13970" algn="l" rtl="0" eaLnBrk="0">
              <a:lnSpc>
                <a:spcPct val="87000"/>
              </a:lnSpc>
              <a:spcBef>
                <a:spcPts val="613"/>
              </a:spcBef>
              <a:tabLst/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2. 知识系统是有机整体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ts val="1521"/>
              </a:lnSpc>
              <a:spcBef>
                <a:spcPts val="392"/>
              </a:spcBef>
              <a:tabLst/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3. A</a:t>
            </a:r>
            <a:r>
              <a:rPr sz="1200" kern="0" spc="-25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I作为外部辅助系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统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186180" algn="l" rtl="0" eaLnBrk="0">
              <a:lnSpc>
                <a:spcPct val="86000"/>
              </a:lnSpc>
              <a:spcBef>
                <a:spcPts val="431"/>
              </a:spcBef>
              <a:tabLst/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作用机制</a:t>
            </a:r>
            <a:endParaRPr sz="1400" dirty="0">
              <a:latin typeface="Microsoft YaHei"/>
              <a:ea typeface="Microsoft YaHei"/>
              <a:cs typeface="Microsoft YaHei"/>
            </a:endParaRPr>
          </a:p>
          <a:p>
            <a:pPr marL="19684" algn="l" rtl="0" eaLnBrk="0">
              <a:lnSpc>
                <a:spcPct val="86000"/>
              </a:lnSpc>
              <a:spcBef>
                <a:spcPts val="927"/>
              </a:spcBef>
              <a:tabLst/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1.</a:t>
            </a:r>
            <a:r>
              <a:rPr sz="1200" kern="0" spc="9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认知触发：创造认知失衡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13970" algn="l" rtl="0" eaLnBrk="0">
              <a:lnSpc>
                <a:spcPct val="87000"/>
              </a:lnSpc>
              <a:spcBef>
                <a:spcPts val="622"/>
              </a:spcBef>
              <a:tabLst/>
            </a:pP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2.</a:t>
            </a:r>
            <a:r>
              <a:rPr sz="1200" kern="0" spc="15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系统激活：</a:t>
            </a:r>
            <a:r>
              <a:rPr sz="1200" kern="0" spc="-24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唤醒知识网络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ct val="87000"/>
              </a:lnSpc>
              <a:spcBef>
                <a:spcPts val="614"/>
              </a:spcBef>
              <a:tabLst/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3. 整体重构：形成新的认知结构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191894" algn="l" rtl="0" eaLnBrk="0">
              <a:lnSpc>
                <a:spcPct val="86000"/>
              </a:lnSpc>
              <a:spcBef>
                <a:spcPts val="428"/>
              </a:spcBef>
              <a:tabLst/>
            </a:pPr>
            <a:r>
              <a:rPr sz="1400" b="1" kern="0" spc="-2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实践路径</a:t>
            </a:r>
            <a:endParaRPr sz="1400" dirty="0">
              <a:latin typeface="Microsoft YaHei"/>
              <a:ea typeface="Microsoft YaHei"/>
              <a:cs typeface="Microsoft YaHei"/>
            </a:endParaRPr>
          </a:p>
          <a:p>
            <a:pPr marL="19684" algn="l" rtl="0" eaLnBrk="0">
              <a:lnSpc>
                <a:spcPct val="86000"/>
              </a:lnSpc>
              <a:spcBef>
                <a:spcPts val="952"/>
              </a:spcBef>
              <a:tabLst/>
            </a:pP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1.</a:t>
            </a:r>
            <a:r>
              <a:rPr sz="1200" kern="0" spc="18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问题激发→知识唤醒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marL="13970" algn="l" rtl="0" eaLnBrk="0">
              <a:lnSpc>
                <a:spcPct val="87000"/>
              </a:lnSpc>
              <a:spcBef>
                <a:spcPts val="623"/>
              </a:spcBef>
              <a:tabLst/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2.</a:t>
            </a:r>
            <a:r>
              <a:rPr sz="1200" kern="0" spc="12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关联建立→系统整合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spcBef>
                <a:spcPts val="5"/>
              </a:spcBef>
              <a:tabLst/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3. 提示构建→知识生成</a:t>
            </a:r>
            <a:endParaRPr sz="12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872" name="textbox 1872"/>
          <p:cNvSpPr/>
          <p:nvPr/>
        </p:nvSpPr>
        <p:spPr>
          <a:xfrm>
            <a:off x="388715" y="320059"/>
            <a:ext cx="7615555" cy="5524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687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3900" b="1" kern="0" spc="2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关于</a:t>
            </a:r>
            <a:r>
              <a:rPr sz="3900" b="1" kern="0" spc="-76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2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“</a:t>
            </a:r>
            <a:r>
              <a:rPr sz="3900" b="1" kern="0" spc="-68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900" b="1" kern="0" spc="21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知识唤醒 ”的</a:t>
            </a:r>
            <a:r>
              <a:rPr sz="3900" b="1" kern="0" spc="200" dirty="0">
                <a:solidFill>
                  <a:srgbClr val="26262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第一性问题</a:t>
            </a:r>
            <a:endParaRPr sz="39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874" name="textbox 1874"/>
          <p:cNvSpPr/>
          <p:nvPr/>
        </p:nvSpPr>
        <p:spPr>
          <a:xfrm>
            <a:off x="6256362" y="1843547"/>
            <a:ext cx="878839" cy="18084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73660" algn="l" rtl="0" eaLnBrk="0">
              <a:lnSpc>
                <a:spcPts val="1727"/>
              </a:lnSpc>
              <a:tabLst/>
            </a:pPr>
            <a:r>
              <a:rPr sz="1400" b="1" kern="0" spc="-70" dirty="0">
                <a:solidFill>
                  <a:srgbClr val="333333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</a:t>
            </a:r>
            <a:r>
              <a:rPr sz="1400" b="1" kern="0" spc="-260" dirty="0">
                <a:solidFill>
                  <a:srgbClr val="333333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b="1" kern="0" spc="-70" dirty="0">
                <a:solidFill>
                  <a:srgbClr val="333333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I辅助层</a:t>
            </a:r>
            <a:endParaRPr sz="14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ts val="1467"/>
              </a:lnSpc>
              <a:tabLst/>
            </a:pPr>
            <a:r>
              <a:rPr sz="1200" kern="0" spc="-20" dirty="0">
                <a:solidFill>
                  <a:srgbClr val="333333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(工具与触发)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80010" algn="l" rtl="0" eaLnBrk="0">
              <a:lnSpc>
                <a:spcPct val="84000"/>
              </a:lnSpc>
              <a:spcBef>
                <a:spcPts val="422"/>
              </a:spcBef>
              <a:tabLst/>
            </a:pPr>
            <a:r>
              <a:rPr sz="1400" b="1" kern="0" spc="-20" dirty="0">
                <a:solidFill>
                  <a:srgbClr val="333333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知识系统</a:t>
            </a:r>
            <a:endParaRPr sz="14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ts val="1521"/>
              </a:lnSpc>
              <a:tabLst/>
            </a:pPr>
            <a:r>
              <a:rPr sz="1200" kern="0" spc="-20" dirty="0">
                <a:solidFill>
                  <a:srgbClr val="333333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(结构化储备)</a:t>
            </a:r>
            <a:endParaRPr sz="12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2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80010" algn="l" rtl="0" eaLnBrk="0">
              <a:lnSpc>
                <a:spcPct val="84000"/>
              </a:lnSpc>
              <a:spcBef>
                <a:spcPts val="428"/>
              </a:spcBef>
              <a:tabLst/>
            </a:pPr>
            <a:r>
              <a:rPr sz="1400" b="1" kern="0" spc="-20" dirty="0">
                <a:solidFill>
                  <a:srgbClr val="333333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认知主体</a:t>
            </a:r>
            <a:endParaRPr sz="1400" dirty="0">
              <a:latin typeface="Microsoft YaHei"/>
              <a:ea typeface="Microsoft YaHei"/>
              <a:cs typeface="Microsoft YaHei"/>
            </a:endParaRPr>
          </a:p>
          <a:p>
            <a:pPr marL="280670" algn="l" rtl="0" eaLnBrk="0">
              <a:lnSpc>
                <a:spcPts val="1521"/>
              </a:lnSpc>
              <a:tabLst/>
            </a:pPr>
            <a:r>
              <a:rPr sz="1200" kern="0" spc="-40" dirty="0">
                <a:solidFill>
                  <a:srgbClr val="333333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(人)</a:t>
            </a:r>
            <a:endParaRPr sz="12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Application>WPS 演示</ap:Applicat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2025-02-06T15:08:26Z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2025-02-08T12:48:09</vt:filetime>
  </property>
</Properties>
</file>